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59" r:id="rId3"/>
    <p:sldId id="258" r:id="rId4"/>
    <p:sldId id="257" r:id="rId5"/>
    <p:sldId id="260" r:id="rId6"/>
    <p:sldId id="262" r:id="rId7"/>
    <p:sldId id="263" r:id="rId8"/>
    <p:sldId id="264" r:id="rId9"/>
    <p:sldId id="268" r:id="rId10"/>
    <p:sldId id="265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75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CBF44-E2BB-41B2-A7CF-C7F89DCC6935}" type="datetimeFigureOut">
              <a:rPr lang="ru-RU" smtClean="0"/>
              <a:t>28.11.2020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7A85D-A903-4133-A327-9850FC3B41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8490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CBF44-E2BB-41B2-A7CF-C7F89DCC6935}" type="datetimeFigureOut">
              <a:rPr lang="ru-RU" smtClean="0"/>
              <a:t>28.11.2020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7A85D-A903-4133-A327-9850FC3B41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1770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CBF44-E2BB-41B2-A7CF-C7F89DCC6935}" type="datetimeFigureOut">
              <a:rPr lang="ru-RU" smtClean="0"/>
              <a:t>28.11.2020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7A85D-A903-4133-A327-9850FC3B41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74432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 noProof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 noProof="0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 noProof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914404" y="933453"/>
            <a:ext cx="10363201" cy="406400"/>
          </a:xfrm>
        </p:spPr>
        <p:txBody>
          <a:bodyPr/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793177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CBF44-E2BB-41B2-A7CF-C7F89DCC6935}" type="datetimeFigureOut">
              <a:rPr lang="ru-RU" smtClean="0"/>
              <a:t>28.11.2020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7A85D-A903-4133-A327-9850FC3B41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4004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CBF44-E2BB-41B2-A7CF-C7F89DCC6935}" type="datetimeFigureOut">
              <a:rPr lang="ru-RU" smtClean="0"/>
              <a:t>28.11.2020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7A85D-A903-4133-A327-9850FC3B41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3502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CBF44-E2BB-41B2-A7CF-C7F89DCC6935}" type="datetimeFigureOut">
              <a:rPr lang="ru-RU" smtClean="0"/>
              <a:t>28.11.2020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7A85D-A903-4133-A327-9850FC3B41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6898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CBF44-E2BB-41B2-A7CF-C7F89DCC6935}" type="datetimeFigureOut">
              <a:rPr lang="ru-RU" smtClean="0"/>
              <a:t>28.11.2020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7A85D-A903-4133-A327-9850FC3B41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4814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CBF44-E2BB-41B2-A7CF-C7F89DCC6935}" type="datetimeFigureOut">
              <a:rPr lang="ru-RU" smtClean="0"/>
              <a:t>28.11.2020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7A85D-A903-4133-A327-9850FC3B41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7497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CBF44-E2BB-41B2-A7CF-C7F89DCC6935}" type="datetimeFigureOut">
              <a:rPr lang="ru-RU" smtClean="0"/>
              <a:t>28.11.2020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7A85D-A903-4133-A327-9850FC3B41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3953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CBF44-E2BB-41B2-A7CF-C7F89DCC6935}" type="datetimeFigureOut">
              <a:rPr lang="ru-RU" smtClean="0"/>
              <a:t>28.11.2020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7A85D-A903-4133-A327-9850FC3B41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46667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CBF44-E2BB-41B2-A7CF-C7F89DCC6935}" type="datetimeFigureOut">
              <a:rPr lang="ru-RU" smtClean="0"/>
              <a:t>28.11.2020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7A85D-A903-4133-A327-9850FC3B41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5311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0CBF44-E2BB-41B2-A7CF-C7F89DCC6935}" type="datetimeFigureOut">
              <a:rPr lang="ru-RU" smtClean="0"/>
              <a:t>28.11.2020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B7A85D-A903-4133-A327-9850FC3B41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0422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3" Type="http://schemas.openxmlformats.org/officeDocument/2006/relationships/image" Target="../media/image4.png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11" Type="http://schemas.openxmlformats.org/officeDocument/2006/relationships/image" Target="../media/image3.png"/><Relationship Id="rId5" Type="http://schemas.openxmlformats.org/officeDocument/2006/relationships/image" Target="../media/image6.png"/><Relationship Id="rId10" Type="http://schemas.openxmlformats.org/officeDocument/2006/relationships/oleObject" Target="../embeddings/oleObject3.bin"/><Relationship Id="rId4" Type="http://schemas.openxmlformats.org/officeDocument/2006/relationships/image" Target="../media/image5.png"/><Relationship Id="rId9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/>
          <p:cNvSpPr/>
          <p:nvPr/>
        </p:nvSpPr>
        <p:spPr>
          <a:xfrm>
            <a:off x="0" y="0"/>
            <a:ext cx="12174538" cy="215741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sp>
        <p:nvSpPr>
          <p:cNvPr id="16" name="object 5"/>
          <p:cNvSpPr/>
          <p:nvPr/>
        </p:nvSpPr>
        <p:spPr>
          <a:xfrm>
            <a:off x="635000" y="2579688"/>
            <a:ext cx="727075" cy="1439862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sp>
        <p:nvSpPr>
          <p:cNvPr id="17" name="object 6"/>
          <p:cNvSpPr/>
          <p:nvPr/>
        </p:nvSpPr>
        <p:spPr>
          <a:xfrm>
            <a:off x="622300" y="4441825"/>
            <a:ext cx="728662" cy="1438275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sp>
        <p:nvSpPr>
          <p:cNvPr id="25" name="object 2"/>
          <p:cNvSpPr txBox="1">
            <a:spLocks/>
          </p:cNvSpPr>
          <p:nvPr/>
        </p:nvSpPr>
        <p:spPr>
          <a:xfrm>
            <a:off x="1868488" y="492125"/>
            <a:ext cx="6981825" cy="1385888"/>
          </a:xfrm>
          <a:prstGeom prst="rect">
            <a:avLst/>
          </a:prstGeom>
        </p:spPr>
        <p:txBody>
          <a:bodyPr lIns="0" tIns="30911" rIns="0" bIns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algn="ctr" defTabSz="1935419" eaLnBrk="1" fontAlgn="auto" hangingPunct="1">
              <a:spcBef>
                <a:spcPts val="241"/>
              </a:spcBef>
              <a:spcAft>
                <a:spcPts val="0"/>
              </a:spcAft>
              <a:defRPr/>
            </a:pPr>
            <a:r>
              <a:rPr lang="en-US" sz="8800" kern="0" spc="21" dirty="0" smtClean="0">
                <a:solidFill>
                  <a:sysClr val="window" lastClr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KIMYO</a:t>
            </a:r>
            <a:endParaRPr lang="uz-Cyrl-UZ" sz="5400" kern="0" spc="21" dirty="0">
              <a:solidFill>
                <a:sysClr val="window" lastClr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object 11"/>
          <p:cNvSpPr/>
          <p:nvPr/>
        </p:nvSpPr>
        <p:spPr>
          <a:xfrm>
            <a:off x="1042988" y="584200"/>
            <a:ext cx="241300" cy="49688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lIns="0" tIns="0" rIns="0" bIns="0"/>
          <a:lstStyle/>
          <a:p>
            <a:pPr defTabSz="1935419">
              <a:defRPr/>
            </a:pPr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7" name="object 12"/>
          <p:cNvSpPr/>
          <p:nvPr/>
        </p:nvSpPr>
        <p:spPr>
          <a:xfrm>
            <a:off x="1165225" y="896938"/>
            <a:ext cx="452438" cy="601662"/>
          </a:xfrm>
          <a:custGeom>
            <a:avLst/>
            <a:gdLst/>
            <a:ahLst/>
            <a:cxnLst/>
            <a:rect l="l" t="t" r="r" b="b"/>
            <a:pathLst>
              <a:path w="213359" h="284480">
                <a:moveTo>
                  <a:pt x="138573" y="0"/>
                </a:moveTo>
                <a:lnTo>
                  <a:pt x="73845" y="0"/>
                </a:lnTo>
                <a:lnTo>
                  <a:pt x="66311" y="1380"/>
                </a:lnTo>
                <a:lnTo>
                  <a:pt x="60292" y="5191"/>
                </a:lnTo>
                <a:lnTo>
                  <a:pt x="56302" y="10942"/>
                </a:lnTo>
                <a:lnTo>
                  <a:pt x="55041" y="17230"/>
                </a:lnTo>
                <a:lnTo>
                  <a:pt x="54958" y="27298"/>
                </a:lnTo>
                <a:lnTo>
                  <a:pt x="61212" y="34757"/>
                </a:lnTo>
                <a:lnTo>
                  <a:pt x="69683" y="36658"/>
                </a:lnTo>
                <a:lnTo>
                  <a:pt x="69683" y="80002"/>
                </a:lnTo>
                <a:lnTo>
                  <a:pt x="6603" y="211507"/>
                </a:lnTo>
                <a:lnTo>
                  <a:pt x="0" y="236544"/>
                </a:lnTo>
                <a:lnTo>
                  <a:pt x="6546" y="260064"/>
                </a:lnTo>
                <a:lnTo>
                  <a:pt x="23619" y="277514"/>
                </a:lnTo>
                <a:lnTo>
                  <a:pt x="48583" y="284342"/>
                </a:lnTo>
                <a:lnTo>
                  <a:pt x="164190" y="284342"/>
                </a:lnTo>
                <a:lnTo>
                  <a:pt x="189161" y="277510"/>
                </a:lnTo>
                <a:lnTo>
                  <a:pt x="194858" y="271688"/>
                </a:lnTo>
                <a:lnTo>
                  <a:pt x="48583" y="271688"/>
                </a:lnTo>
                <a:lnTo>
                  <a:pt x="30127" y="266638"/>
                </a:lnTo>
                <a:lnTo>
                  <a:pt x="17508" y="253735"/>
                </a:lnTo>
                <a:lnTo>
                  <a:pt x="12672" y="236350"/>
                </a:lnTo>
                <a:lnTo>
                  <a:pt x="17554" y="217850"/>
                </a:lnTo>
                <a:lnTo>
                  <a:pt x="75807" y="117302"/>
                </a:lnTo>
                <a:lnTo>
                  <a:pt x="78923" y="108660"/>
                </a:lnTo>
                <a:lnTo>
                  <a:pt x="80936" y="97586"/>
                </a:lnTo>
                <a:lnTo>
                  <a:pt x="82017" y="87044"/>
                </a:lnTo>
                <a:lnTo>
                  <a:pt x="82340" y="80002"/>
                </a:lnTo>
                <a:lnTo>
                  <a:pt x="82340" y="37127"/>
                </a:lnTo>
                <a:lnTo>
                  <a:pt x="102619" y="37127"/>
                </a:lnTo>
                <a:lnTo>
                  <a:pt x="105456" y="34293"/>
                </a:lnTo>
                <a:lnTo>
                  <a:pt x="105337" y="27179"/>
                </a:lnTo>
                <a:lnTo>
                  <a:pt x="102623" y="24469"/>
                </a:lnTo>
                <a:lnTo>
                  <a:pt x="70352" y="24469"/>
                </a:lnTo>
                <a:lnTo>
                  <a:pt x="67515" y="21631"/>
                </a:lnTo>
                <a:lnTo>
                  <a:pt x="67515" y="14375"/>
                </a:lnTo>
                <a:lnTo>
                  <a:pt x="70795" y="12658"/>
                </a:lnTo>
                <a:lnTo>
                  <a:pt x="156737" y="12658"/>
                </a:lnTo>
                <a:lnTo>
                  <a:pt x="156164" y="10394"/>
                </a:lnTo>
                <a:lnTo>
                  <a:pt x="152018" y="4932"/>
                </a:lnTo>
                <a:lnTo>
                  <a:pt x="145979" y="1311"/>
                </a:lnTo>
                <a:lnTo>
                  <a:pt x="138573" y="0"/>
                </a:lnTo>
                <a:close/>
              </a:path>
              <a:path w="213359" h="284480">
                <a:moveTo>
                  <a:pt x="156737" y="12658"/>
                </a:moveTo>
                <a:lnTo>
                  <a:pt x="141675" y="12658"/>
                </a:lnTo>
                <a:lnTo>
                  <a:pt x="145084" y="14273"/>
                </a:lnTo>
                <a:lnTo>
                  <a:pt x="145223" y="17230"/>
                </a:lnTo>
                <a:lnTo>
                  <a:pt x="145260" y="21631"/>
                </a:lnTo>
                <a:lnTo>
                  <a:pt x="142421" y="24469"/>
                </a:lnTo>
                <a:lnTo>
                  <a:pt x="120911" y="24469"/>
                </a:lnTo>
                <a:lnTo>
                  <a:pt x="118197" y="27179"/>
                </a:lnTo>
                <a:lnTo>
                  <a:pt x="118077" y="34293"/>
                </a:lnTo>
                <a:lnTo>
                  <a:pt x="120911" y="37127"/>
                </a:lnTo>
                <a:lnTo>
                  <a:pt x="130432" y="37127"/>
                </a:lnTo>
                <a:lnTo>
                  <a:pt x="130432" y="80002"/>
                </a:lnTo>
                <a:lnTo>
                  <a:pt x="195218" y="217850"/>
                </a:lnTo>
                <a:lnTo>
                  <a:pt x="200103" y="236350"/>
                </a:lnTo>
                <a:lnTo>
                  <a:pt x="195264" y="253741"/>
                </a:lnTo>
                <a:lnTo>
                  <a:pt x="182645" y="266640"/>
                </a:lnTo>
                <a:lnTo>
                  <a:pt x="164190" y="271688"/>
                </a:lnTo>
                <a:lnTo>
                  <a:pt x="194858" y="271688"/>
                </a:lnTo>
                <a:lnTo>
                  <a:pt x="206234" y="260054"/>
                </a:lnTo>
                <a:lnTo>
                  <a:pt x="212780" y="236544"/>
                </a:lnTo>
                <a:lnTo>
                  <a:pt x="206170" y="211507"/>
                </a:lnTo>
                <a:lnTo>
                  <a:pt x="147916" y="110956"/>
                </a:lnTo>
                <a:lnTo>
                  <a:pt x="146077" y="105444"/>
                </a:lnTo>
                <a:lnTo>
                  <a:pt x="144537" y="97008"/>
                </a:lnTo>
                <a:lnTo>
                  <a:pt x="143479" y="87808"/>
                </a:lnTo>
                <a:lnTo>
                  <a:pt x="143086" y="80002"/>
                </a:lnTo>
                <a:lnTo>
                  <a:pt x="143086" y="36658"/>
                </a:lnTo>
                <a:lnTo>
                  <a:pt x="151561" y="34757"/>
                </a:lnTo>
                <a:lnTo>
                  <a:pt x="157815" y="27298"/>
                </a:lnTo>
                <a:lnTo>
                  <a:pt x="157893" y="17230"/>
                </a:lnTo>
                <a:lnTo>
                  <a:pt x="156737" y="12658"/>
                </a:lnTo>
                <a:close/>
              </a:path>
            </a:pathLst>
          </a:custGeom>
          <a:solidFill>
            <a:srgbClr val="00AEEF"/>
          </a:solidFill>
        </p:spPr>
        <p:txBody>
          <a:bodyPr lIns="0" tIns="0" rIns="0" bIns="0"/>
          <a:lstStyle/>
          <a:p>
            <a:pPr defTabSz="1935419">
              <a:defRPr/>
            </a:pPr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" name="object 13"/>
          <p:cNvSpPr/>
          <p:nvPr/>
        </p:nvSpPr>
        <p:spPr>
          <a:xfrm>
            <a:off x="1220788" y="1255713"/>
            <a:ext cx="339725" cy="18891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lIns="0" tIns="0" rIns="0" bIns="0"/>
          <a:lstStyle/>
          <a:p>
            <a:pPr defTabSz="1935419">
              <a:defRPr/>
            </a:pPr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9" name="object 14"/>
          <p:cNvSpPr/>
          <p:nvPr/>
        </p:nvSpPr>
        <p:spPr>
          <a:xfrm>
            <a:off x="701675" y="896938"/>
            <a:ext cx="474663" cy="603250"/>
          </a:xfrm>
          <a:custGeom>
            <a:avLst/>
            <a:gdLst/>
            <a:ahLst/>
            <a:cxnLst/>
            <a:rect l="l" t="t" r="r" b="b"/>
            <a:pathLst>
              <a:path w="224154" h="285115">
                <a:moveTo>
                  <a:pt x="143981" y="0"/>
                </a:moveTo>
                <a:lnTo>
                  <a:pt x="74177" y="0"/>
                </a:lnTo>
                <a:lnTo>
                  <a:pt x="69411" y="1973"/>
                </a:lnTo>
                <a:lnTo>
                  <a:pt x="62240" y="9147"/>
                </a:lnTo>
                <a:lnTo>
                  <a:pt x="60267" y="13910"/>
                </a:lnTo>
                <a:lnTo>
                  <a:pt x="60267" y="24055"/>
                </a:lnTo>
                <a:lnTo>
                  <a:pt x="62240" y="28821"/>
                </a:lnTo>
                <a:lnTo>
                  <a:pt x="68406" y="34988"/>
                </a:lnTo>
                <a:lnTo>
                  <a:pt x="71607" y="36720"/>
                </a:lnTo>
                <a:lnTo>
                  <a:pt x="75085" y="37494"/>
                </a:lnTo>
                <a:lnTo>
                  <a:pt x="75048" y="67359"/>
                </a:lnTo>
                <a:lnTo>
                  <a:pt x="44385" y="83762"/>
                </a:lnTo>
                <a:lnTo>
                  <a:pt x="20689" y="108191"/>
                </a:lnTo>
                <a:lnTo>
                  <a:pt x="5413" y="138604"/>
                </a:lnTo>
                <a:lnTo>
                  <a:pt x="0" y="172968"/>
                </a:lnTo>
                <a:lnTo>
                  <a:pt x="8792" y="216446"/>
                </a:lnTo>
                <a:lnTo>
                  <a:pt x="32765" y="251986"/>
                </a:lnTo>
                <a:lnTo>
                  <a:pt x="68303" y="275966"/>
                </a:lnTo>
                <a:lnTo>
                  <a:pt x="111791" y="284764"/>
                </a:lnTo>
                <a:lnTo>
                  <a:pt x="112158" y="284764"/>
                </a:lnTo>
                <a:lnTo>
                  <a:pt x="155489" y="275855"/>
                </a:lnTo>
                <a:lnTo>
                  <a:pt x="161012" y="272110"/>
                </a:lnTo>
                <a:lnTo>
                  <a:pt x="112115" y="272110"/>
                </a:lnTo>
                <a:lnTo>
                  <a:pt x="73492" y="264406"/>
                </a:lnTo>
                <a:lnTo>
                  <a:pt x="41867" y="243186"/>
                </a:lnTo>
                <a:lnTo>
                  <a:pt x="20502" y="211642"/>
                </a:lnTo>
                <a:lnTo>
                  <a:pt x="12657" y="172966"/>
                </a:lnTo>
                <a:lnTo>
                  <a:pt x="17458" y="142490"/>
                </a:lnTo>
                <a:lnTo>
                  <a:pt x="31006" y="115519"/>
                </a:lnTo>
                <a:lnTo>
                  <a:pt x="52017" y="93857"/>
                </a:lnTo>
                <a:lnTo>
                  <a:pt x="79210" y="79311"/>
                </a:lnTo>
                <a:lnTo>
                  <a:pt x="84316" y="77537"/>
                </a:lnTo>
                <a:lnTo>
                  <a:pt x="87746" y="72731"/>
                </a:lnTo>
                <a:lnTo>
                  <a:pt x="87746" y="37969"/>
                </a:lnTo>
                <a:lnTo>
                  <a:pt x="102628" y="37959"/>
                </a:lnTo>
                <a:lnTo>
                  <a:pt x="105457" y="35133"/>
                </a:lnTo>
                <a:lnTo>
                  <a:pt x="105422" y="28112"/>
                </a:lnTo>
                <a:lnTo>
                  <a:pt x="102631" y="25312"/>
                </a:lnTo>
                <a:lnTo>
                  <a:pt x="75765" y="25300"/>
                </a:lnTo>
                <a:lnTo>
                  <a:pt x="72931" y="22467"/>
                </a:lnTo>
                <a:lnTo>
                  <a:pt x="72931" y="15501"/>
                </a:lnTo>
                <a:lnTo>
                  <a:pt x="75765" y="12665"/>
                </a:lnTo>
                <a:lnTo>
                  <a:pt x="162007" y="12658"/>
                </a:lnTo>
                <a:lnTo>
                  <a:pt x="161781" y="11563"/>
                </a:lnTo>
                <a:lnTo>
                  <a:pt x="157609" y="5533"/>
                </a:lnTo>
                <a:lnTo>
                  <a:pt x="151457" y="1481"/>
                </a:lnTo>
                <a:lnTo>
                  <a:pt x="143981" y="0"/>
                </a:lnTo>
                <a:close/>
              </a:path>
              <a:path w="224154" h="285115">
                <a:moveTo>
                  <a:pt x="162007" y="12658"/>
                </a:moveTo>
                <a:lnTo>
                  <a:pt x="147427" y="12658"/>
                </a:lnTo>
                <a:lnTo>
                  <a:pt x="150659" y="15314"/>
                </a:lnTo>
                <a:lnTo>
                  <a:pt x="150655" y="22467"/>
                </a:lnTo>
                <a:lnTo>
                  <a:pt x="147816" y="25300"/>
                </a:lnTo>
                <a:lnTo>
                  <a:pt x="144334" y="25312"/>
                </a:lnTo>
                <a:lnTo>
                  <a:pt x="120974" y="25312"/>
                </a:lnTo>
                <a:lnTo>
                  <a:pt x="118170" y="28112"/>
                </a:lnTo>
                <a:lnTo>
                  <a:pt x="118127" y="35133"/>
                </a:lnTo>
                <a:lnTo>
                  <a:pt x="120974" y="37969"/>
                </a:lnTo>
                <a:lnTo>
                  <a:pt x="135834" y="37969"/>
                </a:lnTo>
                <a:lnTo>
                  <a:pt x="135837" y="72731"/>
                </a:lnTo>
                <a:lnTo>
                  <a:pt x="139272" y="77537"/>
                </a:lnTo>
                <a:lnTo>
                  <a:pt x="144384" y="79319"/>
                </a:lnTo>
                <a:lnTo>
                  <a:pt x="171573" y="93864"/>
                </a:lnTo>
                <a:lnTo>
                  <a:pt x="192581" y="115525"/>
                </a:lnTo>
                <a:lnTo>
                  <a:pt x="206127" y="142494"/>
                </a:lnTo>
                <a:lnTo>
                  <a:pt x="210927" y="172968"/>
                </a:lnTo>
                <a:lnTo>
                  <a:pt x="203151" y="211424"/>
                </a:lnTo>
                <a:lnTo>
                  <a:pt x="181954" y="242909"/>
                </a:lnTo>
                <a:lnTo>
                  <a:pt x="150541" y="264209"/>
                </a:lnTo>
                <a:lnTo>
                  <a:pt x="112115" y="272110"/>
                </a:lnTo>
                <a:lnTo>
                  <a:pt x="161012" y="272110"/>
                </a:lnTo>
                <a:lnTo>
                  <a:pt x="190912" y="251836"/>
                </a:lnTo>
                <a:lnTo>
                  <a:pt x="214815" y="216333"/>
                </a:lnTo>
                <a:lnTo>
                  <a:pt x="223585" y="172966"/>
                </a:lnTo>
                <a:lnTo>
                  <a:pt x="218169" y="138601"/>
                </a:lnTo>
                <a:lnTo>
                  <a:pt x="202887" y="108188"/>
                </a:lnTo>
                <a:lnTo>
                  <a:pt x="179183" y="83761"/>
                </a:lnTo>
                <a:lnTo>
                  <a:pt x="148511" y="67359"/>
                </a:lnTo>
                <a:lnTo>
                  <a:pt x="148510" y="37494"/>
                </a:lnTo>
                <a:lnTo>
                  <a:pt x="156934" y="35618"/>
                </a:lnTo>
                <a:lnTo>
                  <a:pt x="163280" y="28155"/>
                </a:lnTo>
                <a:lnTo>
                  <a:pt x="163317" y="18982"/>
                </a:lnTo>
                <a:lnTo>
                  <a:pt x="162007" y="12658"/>
                </a:lnTo>
                <a:close/>
              </a:path>
              <a:path w="224154" h="285115">
                <a:moveTo>
                  <a:pt x="99154" y="37969"/>
                </a:moveTo>
                <a:lnTo>
                  <a:pt x="99017" y="37969"/>
                </a:lnTo>
                <a:lnTo>
                  <a:pt x="99154" y="37969"/>
                </a:lnTo>
                <a:close/>
              </a:path>
            </a:pathLst>
          </a:custGeom>
          <a:solidFill>
            <a:srgbClr val="00AEEF"/>
          </a:solidFill>
        </p:spPr>
        <p:txBody>
          <a:bodyPr lIns="0" tIns="0" rIns="0" bIns="0"/>
          <a:lstStyle/>
          <a:p>
            <a:pPr defTabSz="1935419">
              <a:defRPr/>
            </a:pPr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0" name="object 15"/>
          <p:cNvSpPr/>
          <p:nvPr/>
        </p:nvSpPr>
        <p:spPr>
          <a:xfrm>
            <a:off x="755650" y="1179513"/>
            <a:ext cx="365125" cy="265112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lIns="0" tIns="0" rIns="0" bIns="0"/>
          <a:lstStyle/>
          <a:p>
            <a:pPr defTabSz="1935419">
              <a:defRPr/>
            </a:pPr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object 9"/>
          <p:cNvSpPr/>
          <p:nvPr/>
        </p:nvSpPr>
        <p:spPr>
          <a:xfrm>
            <a:off x="10015538" y="512763"/>
            <a:ext cx="1922462" cy="1276350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lIns="0" tIns="0" rIns="0" bIns="0"/>
          <a:lstStyle/>
          <a:p>
            <a:pPr>
              <a:defRPr/>
            </a:pPr>
            <a:endParaRPr lang="ru-RU" sz="2396" dirty="0"/>
          </a:p>
          <a:p>
            <a:pPr>
              <a:defRPr/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bject 10"/>
          <p:cNvSpPr/>
          <p:nvPr/>
        </p:nvSpPr>
        <p:spPr>
          <a:xfrm>
            <a:off x="10015538" y="527050"/>
            <a:ext cx="1922462" cy="1276350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sp>
        <p:nvSpPr>
          <p:cNvPr id="7181" name="object 4"/>
          <p:cNvSpPr txBox="1">
            <a:spLocks noChangeArrowheads="1"/>
          </p:cNvSpPr>
          <p:nvPr/>
        </p:nvSpPr>
        <p:spPr bwMode="auto">
          <a:xfrm>
            <a:off x="1390650" y="2516188"/>
            <a:ext cx="10099675" cy="2245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29525" rIns="0" bIns="0">
            <a:spAutoFit/>
          </a:bodyPr>
          <a:lstStyle>
            <a:lvl1pPr marL="381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>
              <a:buNone/>
            </a:pP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Foiz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konsentratsiya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eritma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massasi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hajmi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zichligi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orasidagi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bog‘lanish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en-US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18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6468807"/>
              </p:ext>
            </p:extLst>
          </p:nvPr>
        </p:nvGraphicFramePr>
        <p:xfrm>
          <a:off x="2003426" y="4826287"/>
          <a:ext cx="1573212" cy="1547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Chem3D" r:id="rId6" imgW="5108514" imgH="5028381" progId="Chem3D.Document.8">
                  <p:embed/>
                </p:oleObj>
              </mc:Choice>
              <mc:Fallback>
                <p:oleObj name="Chem3D" r:id="rId6" imgW="5108514" imgH="5028381" progId="Chem3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3426" y="4826287"/>
                        <a:ext cx="1573212" cy="1547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0346971"/>
              </p:ext>
            </p:extLst>
          </p:nvPr>
        </p:nvGraphicFramePr>
        <p:xfrm>
          <a:off x="5378451" y="4930776"/>
          <a:ext cx="1719262" cy="1547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Chem3D" r:id="rId8" imgW="4986926" imgH="4486231" progId="Chem3D.Document.8">
                  <p:embed/>
                </p:oleObj>
              </mc:Choice>
              <mc:Fallback>
                <p:oleObj name="Chem3D" r:id="rId8" imgW="4986926" imgH="4486231" progId="Chem3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8451" y="4930776"/>
                        <a:ext cx="1719262" cy="1547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9092188"/>
              </p:ext>
            </p:extLst>
          </p:nvPr>
        </p:nvGraphicFramePr>
        <p:xfrm>
          <a:off x="9509126" y="4737100"/>
          <a:ext cx="1709738" cy="174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Chem3D" r:id="rId10" imgW="5328881" imgH="5427538" progId="Chem3D.Document.8">
                  <p:embed/>
                </p:oleObj>
              </mc:Choice>
              <mc:Fallback>
                <p:oleObj name="Chem3D" r:id="rId10" imgW="5328881" imgH="5427538" progId="Chem3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09126" y="4737100"/>
                        <a:ext cx="1709738" cy="1741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10015538" y="843826"/>
            <a:ext cx="195335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11-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618938942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en-US" dirty="0" smtClean="0"/>
              <a:t>     </a:t>
            </a:r>
            <a:r>
              <a:rPr lang="en-US" sz="5400" b="1" dirty="0" err="1" smtClean="0">
                <a:solidFill>
                  <a:schemeClr val="bg1"/>
                </a:solidFill>
              </a:rPr>
              <a:t>Mustaqil</a:t>
            </a:r>
            <a:r>
              <a:rPr lang="en-US" sz="5400" b="1" dirty="0" smtClean="0">
                <a:solidFill>
                  <a:schemeClr val="bg1"/>
                </a:solidFill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</a:rPr>
              <a:t>bajarish</a:t>
            </a:r>
            <a:r>
              <a:rPr lang="en-US" sz="5400" b="1" dirty="0" smtClean="0">
                <a:solidFill>
                  <a:schemeClr val="bg1"/>
                </a:solidFill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</a:rPr>
              <a:t>uchun</a:t>
            </a:r>
            <a:r>
              <a:rPr lang="en-US" sz="5400" b="1" dirty="0" smtClean="0">
                <a:solidFill>
                  <a:schemeClr val="bg1"/>
                </a:solidFill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</a:rPr>
              <a:t>topshiriq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4000" dirty="0" smtClean="0"/>
              <a:t>1) </a:t>
            </a:r>
            <a:r>
              <a:rPr lang="en-US" sz="4000" dirty="0" err="1" smtClean="0"/>
              <a:t>Darslikdagi</a:t>
            </a:r>
            <a:r>
              <a:rPr lang="en-US" sz="4000" dirty="0" smtClean="0"/>
              <a:t> 17-§ “</a:t>
            </a:r>
            <a:r>
              <a:rPr lang="en-US" sz="40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Foiz</a:t>
            </a:r>
            <a:r>
              <a:rPr lang="en-US" sz="4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konsentratsiya</a:t>
            </a:r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eritma</a:t>
            </a:r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massasi</a:t>
            </a:r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hajmi</a:t>
            </a:r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zichligi</a:t>
            </a:r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orasidagi</a:t>
            </a:r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bog‘lanish</a:t>
            </a:r>
            <a:r>
              <a:rPr lang="en-US" sz="4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/>
              <a:t>mavzuni</a:t>
            </a:r>
            <a:r>
              <a:rPr lang="en-US" sz="4000" dirty="0" smtClean="0"/>
              <a:t>  </a:t>
            </a:r>
            <a:r>
              <a:rPr lang="en-US" sz="4000" dirty="0" err="1" smtClean="0"/>
              <a:t>o‘qib</a:t>
            </a:r>
            <a:r>
              <a:rPr lang="en-US" sz="4000" dirty="0" smtClean="0"/>
              <a:t>, </a:t>
            </a:r>
            <a:r>
              <a:rPr lang="en-US" sz="4000" dirty="0" err="1" smtClean="0"/>
              <a:t>kerakli</a:t>
            </a:r>
            <a:r>
              <a:rPr lang="en-US" sz="4000" dirty="0" smtClean="0"/>
              <a:t> </a:t>
            </a:r>
            <a:r>
              <a:rPr lang="en-US" sz="4000" dirty="0" err="1" smtClean="0"/>
              <a:t>formulalarni</a:t>
            </a:r>
            <a:r>
              <a:rPr lang="en-US" sz="4000" dirty="0" smtClean="0"/>
              <a:t> </a:t>
            </a:r>
            <a:r>
              <a:rPr lang="en-US" sz="4000" dirty="0" err="1" smtClean="0"/>
              <a:t>daftarga</a:t>
            </a:r>
            <a:r>
              <a:rPr lang="en-US" sz="4000" dirty="0" smtClean="0"/>
              <a:t> </a:t>
            </a:r>
            <a:r>
              <a:rPr lang="en-US" sz="4000" dirty="0" err="1" smtClean="0"/>
              <a:t>qayd</a:t>
            </a:r>
            <a:r>
              <a:rPr lang="en-US" sz="4000" dirty="0" smtClean="0"/>
              <a:t> </a:t>
            </a:r>
            <a:r>
              <a:rPr lang="en-US" sz="4000" dirty="0" err="1" smtClean="0"/>
              <a:t>eting</a:t>
            </a:r>
            <a:r>
              <a:rPr lang="en-US" sz="4000" dirty="0" smtClean="0"/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4000" dirty="0" smtClean="0"/>
              <a:t>2</a:t>
            </a:r>
            <a:r>
              <a:rPr lang="en-US" sz="4000" smtClean="0"/>
              <a:t>) 85-sahifadagi </a:t>
            </a:r>
            <a:r>
              <a:rPr lang="en-US" sz="4000" dirty="0" smtClean="0"/>
              <a:t>1-,2-,3-,4- </a:t>
            </a:r>
            <a:r>
              <a:rPr lang="en-US" sz="4000" dirty="0" err="1" smtClean="0"/>
              <a:t>masalalarni</a:t>
            </a:r>
            <a:r>
              <a:rPr lang="en-US" sz="4000" dirty="0" smtClean="0"/>
              <a:t> </a:t>
            </a:r>
            <a:r>
              <a:rPr lang="en-US" sz="4000" dirty="0" err="1" smtClean="0"/>
              <a:t>ishlash</a:t>
            </a:r>
            <a:r>
              <a:rPr lang="en-US" sz="4000" dirty="0" smtClean="0"/>
              <a:t>.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8495414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rgbClr val="0070C0"/>
          </a:solidFill>
        </p:spPr>
        <p:txBody>
          <a:bodyPr/>
          <a:lstStyle/>
          <a:p>
            <a:r>
              <a:rPr lang="en-US" dirty="0" smtClean="0"/>
              <a:t>                </a:t>
            </a:r>
            <a:r>
              <a:rPr lang="en-US" dirty="0" smtClean="0"/>
              <a:t>    </a:t>
            </a:r>
            <a:r>
              <a:rPr lang="en-US" sz="6000" b="1" dirty="0" err="1" smtClean="0">
                <a:solidFill>
                  <a:schemeClr val="bg1"/>
                </a:solidFill>
              </a:rPr>
              <a:t>Eritma</a:t>
            </a:r>
            <a:r>
              <a:rPr lang="en-US" sz="6000" b="1" dirty="0" smtClean="0">
                <a:solidFill>
                  <a:schemeClr val="bg1"/>
                </a:solidFill>
              </a:rPr>
              <a:t> </a:t>
            </a:r>
            <a:r>
              <a:rPr lang="en-US" sz="6000" b="1" dirty="0" err="1" smtClean="0">
                <a:solidFill>
                  <a:schemeClr val="bg1"/>
                </a:solidFill>
              </a:rPr>
              <a:t>massasi</a:t>
            </a:r>
            <a:endParaRPr lang="ru-RU" sz="6000" b="1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8256892" y="2549639"/>
                <a:ext cx="2811439" cy="1282889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en-US" sz="4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US" sz="4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4800" dirty="0">
                    <a:solidFill>
                      <a:schemeClr val="tx1"/>
                    </a:solidFill>
                  </a:rPr>
                  <a:t>=</a:t>
                </a:r>
                <a14:m>
                  <m:oMath xmlns:m="http://schemas.openxmlformats.org/officeDocument/2006/math">
                    <m:r>
                      <a:rPr lang="en-US" sz="48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𝑉𝑥</m:t>
                    </m:r>
                    <m:r>
                      <a:rPr lang="en-US" sz="48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𝜌</m:t>
                    </m:r>
                  </m:oMath>
                </a14:m>
                <a:r>
                  <a:rPr lang="en-US" sz="4800" dirty="0">
                    <a:solidFill>
                      <a:schemeClr val="tx1"/>
                    </a:solidFill>
                  </a:rPr>
                  <a:t> </a:t>
                </a:r>
                <a:endParaRPr lang="ru-RU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56892" y="2549639"/>
                <a:ext cx="2811439" cy="1282889"/>
              </a:xfrm>
              <a:prstGeom prst="rect">
                <a:avLst/>
              </a:prstGeom>
              <a:blipFill rotWithShape="0">
                <a:blip r:embed="rId2"/>
                <a:stretch>
                  <a:fillRect b="-610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4382068" y="5377900"/>
                <a:ext cx="3427863" cy="1282889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en-US" sz="4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US" sz="4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4800" dirty="0">
                    <a:solidFill>
                      <a:schemeClr val="tx1"/>
                    </a:solidFill>
                  </a:rPr>
                  <a:t>=</a:t>
                </a:r>
                <a14:m>
                  <m:oMath xmlns:m="http://schemas.openxmlformats.org/officeDocument/2006/math">
                    <m:r>
                      <a:rPr lang="en-US" sz="48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𝑉𝑥</m:t>
                    </m:r>
                    <m:r>
                      <a:rPr lang="en-US" sz="48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𝜌</m:t>
                    </m:r>
                    <m:r>
                      <a:rPr lang="en-US" sz="4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𝑥𝑤</m:t>
                    </m:r>
                  </m:oMath>
                </a14:m>
                <a:r>
                  <a:rPr lang="en-US" sz="4800" dirty="0">
                    <a:solidFill>
                      <a:schemeClr val="tx1"/>
                    </a:solidFill>
                  </a:rPr>
                  <a:t> </a:t>
                </a:r>
                <a:endParaRPr lang="ru-RU" dirty="0"/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2068" y="5377900"/>
                <a:ext cx="3427863" cy="1282889"/>
              </a:xfrm>
              <a:prstGeom prst="rect">
                <a:avLst/>
              </a:prstGeom>
              <a:blipFill rotWithShape="0">
                <a:blip r:embed="rId3"/>
                <a:stretch>
                  <a:fillRect b="-610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Прямоугольник 6"/>
          <p:cNvSpPr/>
          <p:nvPr/>
        </p:nvSpPr>
        <p:spPr>
          <a:xfrm>
            <a:off x="181968" y="1511727"/>
            <a:ext cx="1130944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err="1"/>
              <a:t>Eritma</a:t>
            </a:r>
            <a:r>
              <a:rPr lang="en-US" sz="4000" dirty="0"/>
              <a:t>  </a:t>
            </a:r>
            <a:r>
              <a:rPr lang="en-US" sz="4000" dirty="0" err="1"/>
              <a:t>massasini</a:t>
            </a:r>
            <a:r>
              <a:rPr lang="en-US" sz="4000" dirty="0"/>
              <a:t> </a:t>
            </a:r>
            <a:r>
              <a:rPr lang="en-US" sz="4000" dirty="0" err="1"/>
              <a:t>topish</a:t>
            </a:r>
            <a:r>
              <a:rPr lang="en-US" sz="4000" dirty="0"/>
              <a:t> </a:t>
            </a:r>
            <a:r>
              <a:rPr lang="en-US" sz="4000" dirty="0" err="1"/>
              <a:t>uchun</a:t>
            </a:r>
            <a:r>
              <a:rPr lang="en-US" sz="4000" dirty="0"/>
              <a:t> </a:t>
            </a:r>
            <a:r>
              <a:rPr lang="en-US" sz="4000" dirty="0" err="1"/>
              <a:t>uning</a:t>
            </a:r>
            <a:r>
              <a:rPr lang="en-US" sz="4000" dirty="0"/>
              <a:t> </a:t>
            </a:r>
            <a:r>
              <a:rPr lang="en-US" sz="4000" dirty="0" err="1"/>
              <a:t>hajmini</a:t>
            </a:r>
            <a:r>
              <a:rPr lang="en-US" sz="4000" dirty="0"/>
              <a:t> </a:t>
            </a:r>
            <a:r>
              <a:rPr lang="en-US" sz="4000" dirty="0" err="1"/>
              <a:t>eritmaning</a:t>
            </a:r>
            <a:r>
              <a:rPr lang="en-US" sz="4000" dirty="0"/>
              <a:t> </a:t>
            </a:r>
            <a:r>
              <a:rPr lang="en-US" sz="4000" dirty="0" err="1"/>
              <a:t>zichligiga</a:t>
            </a:r>
            <a:r>
              <a:rPr lang="en-US" sz="4000" dirty="0"/>
              <a:t> </a:t>
            </a:r>
            <a:r>
              <a:rPr lang="en-US" sz="4000" dirty="0" err="1"/>
              <a:t>ko‘paytiriladi</a:t>
            </a:r>
            <a:r>
              <a:rPr lang="en-US" sz="4000" dirty="0"/>
              <a:t>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81967" y="3868297"/>
            <a:ext cx="1163699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err="1" smtClean="0"/>
              <a:t>Erigan</a:t>
            </a:r>
            <a:r>
              <a:rPr lang="en-US" sz="4000" dirty="0" smtClean="0"/>
              <a:t> </a:t>
            </a:r>
            <a:r>
              <a:rPr lang="en-US" sz="4000" dirty="0" err="1" smtClean="0"/>
              <a:t>modda</a:t>
            </a:r>
            <a:r>
              <a:rPr lang="en-US" sz="4000" dirty="0" smtClean="0"/>
              <a:t>  </a:t>
            </a:r>
            <a:r>
              <a:rPr lang="en-US" sz="4000" dirty="0" err="1"/>
              <a:t>massasini</a:t>
            </a:r>
            <a:r>
              <a:rPr lang="en-US" sz="4000" dirty="0"/>
              <a:t> </a:t>
            </a:r>
            <a:r>
              <a:rPr lang="en-US" sz="4000" dirty="0" err="1"/>
              <a:t>topish</a:t>
            </a:r>
            <a:r>
              <a:rPr lang="en-US" sz="4000" dirty="0"/>
              <a:t> </a:t>
            </a:r>
            <a:r>
              <a:rPr lang="en-US" sz="4000" dirty="0" err="1"/>
              <a:t>uchun</a:t>
            </a:r>
            <a:r>
              <a:rPr lang="en-US" sz="4000" dirty="0"/>
              <a:t> </a:t>
            </a:r>
            <a:r>
              <a:rPr lang="en-US" sz="4000" dirty="0" err="1"/>
              <a:t>uning</a:t>
            </a:r>
            <a:r>
              <a:rPr lang="en-US" sz="4000" dirty="0"/>
              <a:t> </a:t>
            </a:r>
            <a:r>
              <a:rPr lang="en-US" sz="4000" dirty="0" err="1"/>
              <a:t>hajmini</a:t>
            </a:r>
            <a:r>
              <a:rPr lang="en-US" sz="4000" dirty="0"/>
              <a:t> </a:t>
            </a:r>
            <a:r>
              <a:rPr lang="en-US" sz="4000" dirty="0" err="1"/>
              <a:t>eritmaning</a:t>
            </a:r>
            <a:r>
              <a:rPr lang="en-US" sz="4000" dirty="0"/>
              <a:t> </a:t>
            </a:r>
            <a:r>
              <a:rPr lang="en-US" sz="4000" dirty="0" err="1"/>
              <a:t>zichligiga</a:t>
            </a:r>
            <a:r>
              <a:rPr lang="en-US" sz="4000" dirty="0"/>
              <a:t> </a:t>
            </a:r>
            <a:r>
              <a:rPr lang="en-US" sz="4000" dirty="0" err="1" smtClean="0"/>
              <a:t>va</a:t>
            </a:r>
            <a:r>
              <a:rPr lang="en-US" sz="4000" dirty="0" smtClean="0"/>
              <a:t> </a:t>
            </a:r>
            <a:r>
              <a:rPr lang="en-US" sz="4000" dirty="0" err="1" smtClean="0"/>
              <a:t>massa</a:t>
            </a:r>
            <a:r>
              <a:rPr lang="en-US" sz="4000" dirty="0" smtClean="0"/>
              <a:t> </a:t>
            </a:r>
            <a:r>
              <a:rPr lang="en-US" sz="4000" dirty="0" err="1" smtClean="0"/>
              <a:t>ulushiga</a:t>
            </a:r>
            <a:r>
              <a:rPr lang="en-US" sz="4000" dirty="0" smtClean="0"/>
              <a:t> </a:t>
            </a:r>
            <a:r>
              <a:rPr lang="en-US" sz="4000" dirty="0" err="1" smtClean="0"/>
              <a:t>ko‘paytiriladi</a:t>
            </a:r>
            <a:r>
              <a:rPr lang="en-US" sz="4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584826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rgbClr val="0070C0"/>
          </a:solidFill>
        </p:spPr>
        <p:txBody>
          <a:bodyPr/>
          <a:lstStyle/>
          <a:p>
            <a:r>
              <a:rPr lang="en-US" dirty="0" smtClean="0"/>
              <a:t>                   </a:t>
            </a:r>
            <a:r>
              <a:rPr lang="en-US" dirty="0" smtClean="0"/>
              <a:t>   </a:t>
            </a:r>
            <a:r>
              <a:rPr lang="en-US" sz="6600" b="1" dirty="0" err="1" smtClean="0">
                <a:solidFill>
                  <a:schemeClr val="bg1"/>
                </a:solidFill>
              </a:rPr>
              <a:t>Eritma</a:t>
            </a:r>
            <a:r>
              <a:rPr lang="en-US" sz="6600" b="1" dirty="0" smtClean="0">
                <a:solidFill>
                  <a:schemeClr val="bg1"/>
                </a:solidFill>
              </a:rPr>
              <a:t> </a:t>
            </a:r>
            <a:r>
              <a:rPr lang="en-US" sz="6600" b="1" dirty="0" err="1" smtClean="0">
                <a:solidFill>
                  <a:schemeClr val="bg1"/>
                </a:solidFill>
              </a:rPr>
              <a:t>hajmi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 err="1" smtClean="0"/>
              <a:t>Eritma</a:t>
            </a:r>
            <a:r>
              <a:rPr lang="en-US" sz="4000" dirty="0" smtClean="0"/>
              <a:t> </a:t>
            </a:r>
            <a:r>
              <a:rPr lang="en-US" sz="4000" dirty="0" err="1" smtClean="0"/>
              <a:t>hajmini</a:t>
            </a:r>
            <a:r>
              <a:rPr lang="en-US" sz="4000" dirty="0" smtClean="0"/>
              <a:t> </a:t>
            </a:r>
            <a:r>
              <a:rPr lang="en-US" sz="4000" dirty="0" err="1" smtClean="0"/>
              <a:t>aniqlash</a:t>
            </a:r>
            <a:r>
              <a:rPr lang="en-US" sz="4000" dirty="0" smtClean="0"/>
              <a:t> </a:t>
            </a:r>
            <a:r>
              <a:rPr lang="en-US" sz="4000" dirty="0" err="1" smtClean="0"/>
              <a:t>uchun</a:t>
            </a:r>
            <a:r>
              <a:rPr lang="en-US" sz="4000" dirty="0" smtClean="0"/>
              <a:t> </a:t>
            </a:r>
            <a:r>
              <a:rPr lang="en-US" sz="4000" dirty="0" err="1" smtClean="0"/>
              <a:t>eritmaning</a:t>
            </a:r>
            <a:r>
              <a:rPr lang="en-US" sz="4000" dirty="0" smtClean="0"/>
              <a:t> </a:t>
            </a:r>
            <a:r>
              <a:rPr lang="en-US" sz="4000" dirty="0" err="1" smtClean="0"/>
              <a:t>massasi</a:t>
            </a:r>
            <a:r>
              <a:rPr lang="en-US" sz="4000" dirty="0" smtClean="0"/>
              <a:t> </a:t>
            </a:r>
            <a:r>
              <a:rPr lang="en-US" sz="4000" dirty="0" err="1" smtClean="0"/>
              <a:t>uning</a:t>
            </a:r>
            <a:r>
              <a:rPr lang="en-US" sz="4000" dirty="0" smtClean="0"/>
              <a:t> </a:t>
            </a:r>
            <a:r>
              <a:rPr lang="en-US" sz="4000" dirty="0" err="1" smtClean="0"/>
              <a:t>zichligiga</a:t>
            </a:r>
            <a:r>
              <a:rPr lang="en-US" sz="4000" dirty="0" smtClean="0"/>
              <a:t> </a:t>
            </a:r>
            <a:r>
              <a:rPr lang="en-US" sz="4000" dirty="0" err="1" smtClean="0"/>
              <a:t>bo‘linadi</a:t>
            </a:r>
            <a:r>
              <a:rPr lang="en-US" sz="4000" dirty="0" smtClean="0"/>
              <a:t>.</a:t>
            </a:r>
            <a:endParaRPr lang="ru-RU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4039737" y="3493828"/>
                <a:ext cx="3794077" cy="1815152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6000" dirty="0" smtClean="0">
                    <a:solidFill>
                      <a:schemeClr val="tx1"/>
                    </a:solidFill>
                  </a:rPr>
                  <a:t>V</a:t>
                </a:r>
                <a:r>
                  <a:rPr lang="en-US" sz="6600" dirty="0" smtClean="0">
                    <a:solidFill>
                      <a:schemeClr val="tx1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66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6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en-US" sz="6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r>
                          <a:rPr lang="en-US" sz="6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𝜌</m:t>
                        </m:r>
                      </m:den>
                    </m:f>
                  </m:oMath>
                </a14:m>
                <a:endParaRPr lang="ru-RU" sz="6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9737" y="3493828"/>
                <a:ext cx="3794077" cy="1815152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014659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46412"/>
          </a:xfrm>
          <a:solidFill>
            <a:srgbClr val="0070C0"/>
          </a:solidFill>
        </p:spPr>
        <p:txBody>
          <a:bodyPr/>
          <a:lstStyle/>
          <a:p>
            <a:r>
              <a:rPr lang="en-US" dirty="0" smtClean="0"/>
              <a:t>                </a:t>
            </a:r>
            <a:r>
              <a:rPr lang="en-US" dirty="0" smtClean="0"/>
              <a:t>      </a:t>
            </a:r>
            <a:r>
              <a:rPr lang="en-US" sz="6000" b="1" dirty="0" err="1" smtClean="0">
                <a:solidFill>
                  <a:schemeClr val="bg1"/>
                </a:solidFill>
              </a:rPr>
              <a:t>Eritma</a:t>
            </a:r>
            <a:r>
              <a:rPr lang="en-US" sz="6000" b="1" dirty="0" smtClean="0">
                <a:solidFill>
                  <a:schemeClr val="bg1"/>
                </a:solidFill>
              </a:rPr>
              <a:t> </a:t>
            </a:r>
            <a:r>
              <a:rPr lang="en-US" sz="6000" b="1" dirty="0" err="1" smtClean="0">
                <a:solidFill>
                  <a:schemeClr val="bg1"/>
                </a:solidFill>
              </a:rPr>
              <a:t>zichligi</a:t>
            </a:r>
            <a:endParaRPr lang="ru-RU" sz="6000" b="1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 smtClean="0"/>
              <a:t>Eritma </a:t>
            </a:r>
            <a:r>
              <a:rPr lang="en-US" sz="4000" dirty="0" err="1" smtClean="0"/>
              <a:t>zichligi</a:t>
            </a:r>
            <a:r>
              <a:rPr lang="en-US" sz="4000" dirty="0" smtClean="0"/>
              <a:t> </a:t>
            </a:r>
            <a:r>
              <a:rPr lang="en-US" sz="4000" dirty="0" err="1" smtClean="0"/>
              <a:t>quyidagi</a:t>
            </a:r>
            <a:r>
              <a:rPr lang="en-US" sz="4000" dirty="0" smtClean="0"/>
              <a:t> formula </a:t>
            </a:r>
            <a:r>
              <a:rPr lang="en-US" sz="4000" dirty="0" err="1" smtClean="0"/>
              <a:t>orqali</a:t>
            </a:r>
            <a:r>
              <a:rPr lang="en-US" sz="4000" dirty="0" smtClean="0"/>
              <a:t> </a:t>
            </a:r>
            <a:r>
              <a:rPr lang="en-US" sz="4000" dirty="0" err="1" smtClean="0"/>
              <a:t>topiladi</a:t>
            </a:r>
            <a:r>
              <a:rPr lang="en-US" sz="4000" dirty="0" smtClean="0"/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4519684" y="3250667"/>
                <a:ext cx="2634018" cy="1501254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0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𝜌</m:t>
                      </m:r>
                      <m:r>
                        <a:rPr lang="en-US" sz="40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40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en-US" sz="40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r>
                            <a:rPr lang="en-US" sz="40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𝑉</m:t>
                          </m:r>
                        </m:den>
                      </m:f>
                    </m:oMath>
                  </m:oMathPara>
                </a14:m>
                <a:endParaRPr lang="ru-RU" sz="4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19684" y="3250667"/>
                <a:ext cx="2634018" cy="1501254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919758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rgbClr val="0070C0"/>
          </a:solidFill>
        </p:spPr>
        <p:txBody>
          <a:bodyPr/>
          <a:lstStyle/>
          <a:p>
            <a:r>
              <a:rPr lang="en-US" dirty="0" smtClean="0"/>
              <a:t>                     </a:t>
            </a:r>
            <a:r>
              <a:rPr lang="en-US" sz="6600" b="1" dirty="0" smtClean="0">
                <a:solidFill>
                  <a:schemeClr val="bg1"/>
                </a:solidFill>
              </a:rPr>
              <a:t>1-masala</a:t>
            </a:r>
            <a:endParaRPr lang="ru-RU" sz="6600" b="1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1487606"/>
            <a:ext cx="11130887" cy="5254388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en-US" dirty="0" smtClean="0"/>
              <a:t>  </a:t>
            </a:r>
            <a:r>
              <a:rPr lang="en-US" sz="4000" dirty="0" err="1" smtClean="0"/>
              <a:t>Sulfat</a:t>
            </a:r>
            <a:r>
              <a:rPr lang="en-US" sz="4000" dirty="0" smtClean="0"/>
              <a:t> </a:t>
            </a:r>
            <a:r>
              <a:rPr lang="en-US" sz="4000" dirty="0" err="1" smtClean="0"/>
              <a:t>kislotaning</a:t>
            </a:r>
            <a:r>
              <a:rPr lang="en-US" sz="4000" dirty="0" smtClean="0"/>
              <a:t> 20%li </a:t>
            </a:r>
            <a:r>
              <a:rPr lang="en-US" sz="4000" dirty="0" err="1" smtClean="0"/>
              <a:t>eritmasini</a:t>
            </a:r>
            <a:r>
              <a:rPr lang="en-US" sz="4000" dirty="0" smtClean="0"/>
              <a:t> </a:t>
            </a:r>
            <a:r>
              <a:rPr lang="en-US" sz="4000" dirty="0" err="1" smtClean="0"/>
              <a:t>hosil</a:t>
            </a:r>
            <a:r>
              <a:rPr lang="en-US" sz="4000" dirty="0" smtClean="0"/>
              <a:t> </a:t>
            </a:r>
            <a:r>
              <a:rPr lang="en-US" sz="4000" dirty="0" err="1" smtClean="0"/>
              <a:t>qilish</a:t>
            </a:r>
            <a:r>
              <a:rPr lang="en-US" sz="4000" dirty="0" smtClean="0"/>
              <a:t> </a:t>
            </a:r>
            <a:r>
              <a:rPr lang="en-US" sz="4000" dirty="0" err="1" smtClean="0"/>
              <a:t>uchun</a:t>
            </a:r>
            <a:r>
              <a:rPr lang="en-US" sz="4000" dirty="0" smtClean="0"/>
              <a:t> 500 g </a:t>
            </a:r>
            <a:r>
              <a:rPr lang="en-US" sz="4000" dirty="0" err="1" smtClean="0"/>
              <a:t>suvda</a:t>
            </a:r>
            <a:r>
              <a:rPr lang="en-US" sz="4000" dirty="0" smtClean="0"/>
              <a:t> </a:t>
            </a:r>
            <a:r>
              <a:rPr lang="en-US" sz="4000" dirty="0" err="1" smtClean="0"/>
              <a:t>necha</a:t>
            </a:r>
            <a:r>
              <a:rPr lang="en-US" sz="4000" dirty="0" smtClean="0"/>
              <a:t> g </a:t>
            </a:r>
            <a:r>
              <a:rPr lang="en-US" sz="4000" dirty="0" err="1" smtClean="0"/>
              <a:t>oltingugurt</a:t>
            </a:r>
            <a:r>
              <a:rPr lang="en-US" sz="4000" dirty="0" smtClean="0"/>
              <a:t> (VI) </a:t>
            </a:r>
            <a:r>
              <a:rPr lang="en-US" sz="4000" dirty="0" err="1" smtClean="0"/>
              <a:t>oksidini</a:t>
            </a:r>
            <a:r>
              <a:rPr lang="en-US" sz="4000" dirty="0" smtClean="0"/>
              <a:t> </a:t>
            </a:r>
            <a:r>
              <a:rPr lang="en-US" sz="4000" dirty="0" err="1" smtClean="0"/>
              <a:t>yuttirish</a:t>
            </a:r>
            <a:r>
              <a:rPr lang="en-US" sz="4000" dirty="0" smtClean="0"/>
              <a:t> </a:t>
            </a:r>
            <a:r>
              <a:rPr lang="en-US" sz="4000" dirty="0" err="1" smtClean="0"/>
              <a:t>kerak</a:t>
            </a:r>
            <a:r>
              <a:rPr lang="en-US" sz="4000" dirty="0" smtClean="0"/>
              <a:t>?  </a:t>
            </a:r>
          </a:p>
          <a:p>
            <a:pPr marL="514350" indent="-514350">
              <a:buAutoNum type="alphaUcParenR"/>
            </a:pPr>
            <a:r>
              <a:rPr lang="en-US" sz="4000" dirty="0" smtClean="0"/>
              <a:t>78,25</a:t>
            </a:r>
          </a:p>
          <a:p>
            <a:pPr marL="514350" indent="-514350">
              <a:buAutoNum type="alphaUcParenR"/>
            </a:pPr>
            <a:r>
              <a:rPr lang="en-US" sz="4000" dirty="0"/>
              <a:t> </a:t>
            </a:r>
            <a:r>
              <a:rPr lang="en-US" sz="4000" dirty="0" smtClean="0"/>
              <a:t>97,56</a:t>
            </a:r>
          </a:p>
          <a:p>
            <a:pPr marL="514350" indent="-514350">
              <a:buAutoNum type="alphaUcParenR"/>
            </a:pPr>
            <a:r>
              <a:rPr lang="en-US" sz="4000" dirty="0" smtClean="0"/>
              <a:t>85,48</a:t>
            </a:r>
          </a:p>
          <a:p>
            <a:pPr marL="514350" indent="-514350">
              <a:buAutoNum type="alphaUcParenR"/>
            </a:pPr>
            <a:r>
              <a:rPr lang="en-US" sz="4000" dirty="0" smtClean="0"/>
              <a:t>125</a:t>
            </a:r>
            <a:endParaRPr lang="ru-RU" sz="4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38199" y="4114800"/>
            <a:ext cx="2232547" cy="562057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030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rgbClr val="0070C0"/>
          </a:solidFill>
        </p:spPr>
        <p:txBody>
          <a:bodyPr/>
          <a:lstStyle/>
          <a:p>
            <a:r>
              <a:rPr lang="en-US" dirty="0" smtClean="0"/>
              <a:t>                          </a:t>
            </a:r>
            <a:r>
              <a:rPr lang="en-US" sz="6600" b="1" dirty="0" smtClean="0">
                <a:solidFill>
                  <a:schemeClr val="bg1"/>
                </a:solidFill>
              </a:rPr>
              <a:t>3-masala</a:t>
            </a:r>
            <a:endParaRPr lang="ru-RU" sz="6600" b="1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305936" y="1525374"/>
                <a:ext cx="11690445" cy="5332626"/>
              </a:xfrm>
            </p:spPr>
            <p:txBody>
              <a:bodyPr>
                <a:noAutofit/>
              </a:bodyPr>
              <a:lstStyle/>
              <a:p>
                <a:pPr marL="0" indent="0">
                  <a:lnSpc>
                    <a:spcPct val="100000"/>
                  </a:lnSpc>
                  <a:buNone/>
                </a:pPr>
                <a:r>
                  <a:rPr lang="en-US" sz="3600" dirty="0" err="1" smtClean="0"/>
                  <a:t>Natriy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gidroksidning</a:t>
                </a:r>
                <a:r>
                  <a:rPr lang="en-US" sz="3600" dirty="0" smtClean="0"/>
                  <a:t> 40 %li 200 ml (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𝜌</m:t>
                    </m:r>
                  </m:oMath>
                </a14:m>
                <a:r>
                  <a:rPr lang="en-US" sz="3600" dirty="0" smtClean="0"/>
                  <a:t>=1,43g/ml) </a:t>
                </a:r>
                <a:r>
                  <a:rPr lang="en-US" sz="3600" dirty="0" err="1" smtClean="0"/>
                  <a:t>va</a:t>
                </a:r>
                <a:r>
                  <a:rPr lang="en-US" sz="3600" dirty="0" smtClean="0"/>
                  <a:t> 10%li 300 ml </a:t>
                </a:r>
                <a:r>
                  <a:rPr lang="en-US" sz="3600" dirty="0" err="1" smtClean="0"/>
                  <a:t>eritmalari</a:t>
                </a:r>
                <a:r>
                  <a:rPr lang="en-US" sz="3600" dirty="0" smtClean="0"/>
                  <a:t> (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𝜌</m:t>
                    </m:r>
                  </m:oMath>
                </a14:m>
                <a:r>
                  <a:rPr lang="en-US" sz="3600" dirty="0" smtClean="0"/>
                  <a:t>=1,1 g/ml) </a:t>
                </a:r>
                <a:r>
                  <a:rPr lang="en-US" sz="3600" dirty="0" err="1" smtClean="0"/>
                  <a:t>aralashtirildi</a:t>
                </a:r>
                <a:r>
                  <a:rPr lang="en-US" sz="3600" dirty="0" smtClean="0"/>
                  <a:t>. </a:t>
                </a:r>
                <a:r>
                  <a:rPr lang="en-US" sz="3600" dirty="0" err="1" smtClean="0"/>
                  <a:t>Hosil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bo‘lgan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eritmaning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foiz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konsentratsiyasini</a:t>
                </a:r>
                <a:r>
                  <a:rPr lang="en-US" sz="3600" dirty="0" smtClean="0"/>
                  <a:t> toping.   </a:t>
                </a:r>
              </a:p>
              <a:p>
                <a:pPr marL="0" indent="0">
                  <a:buNone/>
                </a:pPr>
                <a:r>
                  <a:rPr lang="en-US" sz="4000" dirty="0" smtClean="0"/>
                  <a:t>A</a:t>
                </a:r>
                <a:r>
                  <a:rPr lang="en-US" sz="4000" dirty="0" smtClean="0"/>
                  <a:t>) 26,5</a:t>
                </a:r>
                <a:endParaRPr lang="en-US" sz="4000" dirty="0" smtClean="0"/>
              </a:p>
              <a:p>
                <a:pPr marL="0" indent="0">
                  <a:buNone/>
                </a:pPr>
                <a:r>
                  <a:rPr lang="en-US" sz="4000" dirty="0" smtClean="0"/>
                  <a:t>B</a:t>
                </a:r>
                <a:r>
                  <a:rPr lang="en-US" sz="4000" dirty="0" smtClean="0"/>
                  <a:t>) 16,6</a:t>
                </a:r>
                <a:endParaRPr lang="en-US" sz="4000" dirty="0" smtClean="0"/>
              </a:p>
              <a:p>
                <a:pPr marL="0" indent="0">
                  <a:buNone/>
                </a:pPr>
                <a:r>
                  <a:rPr lang="en-US" sz="4000" dirty="0" smtClean="0"/>
                  <a:t>C</a:t>
                </a:r>
                <a:r>
                  <a:rPr lang="en-US" sz="4000" dirty="0" smtClean="0"/>
                  <a:t>) 23,86</a:t>
                </a:r>
                <a:endParaRPr lang="en-US" sz="4000" dirty="0" smtClean="0"/>
              </a:p>
              <a:p>
                <a:pPr marL="0" indent="0">
                  <a:buNone/>
                </a:pPr>
                <a:r>
                  <a:rPr lang="en-US" sz="4000" dirty="0" smtClean="0"/>
                  <a:t>D</a:t>
                </a:r>
                <a:r>
                  <a:rPr lang="en-US" sz="4000" dirty="0" smtClean="0"/>
                  <a:t>) 36,4</a:t>
                </a:r>
                <a:endParaRPr lang="en-US" sz="4000" dirty="0" smtClean="0"/>
              </a:p>
              <a:p>
                <a:pPr marL="0" indent="0">
                  <a:buNone/>
                </a:pPr>
                <a:endParaRPr lang="ru-RU" sz="4000" dirty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5936" y="1525374"/>
                <a:ext cx="11690445" cy="5332626"/>
              </a:xfrm>
              <a:blipFill rotWithShape="0">
                <a:blip r:embed="rId2"/>
                <a:stretch>
                  <a:fillRect l="-1825" t="-1714" r="-21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Прямоугольник 4"/>
          <p:cNvSpPr/>
          <p:nvPr/>
        </p:nvSpPr>
        <p:spPr>
          <a:xfrm>
            <a:off x="305936" y="4690169"/>
            <a:ext cx="2080077" cy="562057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56968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rgbClr val="0070C0"/>
          </a:solidFill>
        </p:spPr>
        <p:txBody>
          <a:bodyPr/>
          <a:lstStyle/>
          <a:p>
            <a:r>
              <a:rPr lang="en-US" dirty="0" smtClean="0"/>
              <a:t>                       </a:t>
            </a:r>
            <a:r>
              <a:rPr lang="en-US" sz="6600" b="1" dirty="0" smtClean="0">
                <a:solidFill>
                  <a:schemeClr val="bg1"/>
                </a:solidFill>
              </a:rPr>
              <a:t>4-masala</a:t>
            </a:r>
            <a:endParaRPr lang="ru-RU" sz="6600" b="1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491319" y="1555845"/>
                <a:ext cx="11450471" cy="5022376"/>
              </a:xfrm>
            </p:spPr>
            <p:txBody>
              <a:bodyPr>
                <a:noAutofit/>
              </a:bodyPr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4000" dirty="0" smtClean="0"/>
                  <a:t>300 ml 15 %li </a:t>
                </a:r>
                <a:r>
                  <a:rPr lang="en-US" sz="4000" dirty="0" err="1" smtClean="0"/>
                  <a:t>NaOH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eritmasiga</a:t>
                </a:r>
                <a:r>
                  <a:rPr lang="en-US" sz="4000" dirty="0" smtClean="0"/>
                  <a:t> (</a:t>
                </a:r>
                <a14:m>
                  <m:oMath xmlns:m="http://schemas.openxmlformats.org/officeDocument/2006/math">
                    <m:r>
                      <a:rPr lang="en-US" sz="4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𝜌</m:t>
                    </m:r>
                  </m:oMath>
                </a14:m>
                <a:r>
                  <a:rPr lang="en-US" sz="4000" dirty="0" smtClean="0"/>
                  <a:t>=1,2 g/ml</a:t>
                </a:r>
                <a:r>
                  <a:rPr lang="en-US" sz="4000" dirty="0" smtClean="0"/>
                  <a:t>)    13,8 </a:t>
                </a:r>
                <a:r>
                  <a:rPr lang="en-US" sz="4000" dirty="0" smtClean="0"/>
                  <a:t>g Na </a:t>
                </a:r>
                <a:r>
                  <a:rPr lang="en-US" sz="4000" dirty="0" err="1" smtClean="0"/>
                  <a:t>bo‘lakchasi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solindi</a:t>
                </a:r>
                <a:r>
                  <a:rPr lang="en-US" sz="4000" dirty="0" smtClean="0"/>
                  <a:t>. </a:t>
                </a:r>
                <a:r>
                  <a:rPr lang="en-US" sz="4000" dirty="0" err="1" smtClean="0"/>
                  <a:t>Olingan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eritmada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ishqor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massasini</a:t>
                </a:r>
                <a:r>
                  <a:rPr lang="en-US" sz="4000" dirty="0" smtClean="0"/>
                  <a:t> (g) </a:t>
                </a:r>
                <a:r>
                  <a:rPr lang="en-US" sz="4000" dirty="0" err="1" smtClean="0"/>
                  <a:t>hisoblang</a:t>
                </a:r>
                <a:r>
                  <a:rPr lang="en-US" sz="4000" dirty="0" smtClean="0"/>
                  <a:t>.  </a:t>
                </a:r>
              </a:p>
              <a:p>
                <a:pPr marL="0" indent="0">
                  <a:buNone/>
                </a:pPr>
                <a:r>
                  <a:rPr lang="en-US" sz="4000" dirty="0" smtClean="0"/>
                  <a:t>A</a:t>
                </a:r>
                <a:r>
                  <a:rPr lang="en-US" sz="4000" dirty="0" smtClean="0"/>
                  <a:t>) 80</a:t>
                </a:r>
                <a:endParaRPr lang="en-US" sz="4000" dirty="0" smtClean="0"/>
              </a:p>
              <a:p>
                <a:pPr marL="0" indent="0">
                  <a:buNone/>
                </a:pPr>
                <a:r>
                  <a:rPr lang="en-US" sz="4000" dirty="0" smtClean="0"/>
                  <a:t>B</a:t>
                </a:r>
                <a:r>
                  <a:rPr lang="en-US" sz="4000" dirty="0" smtClean="0"/>
                  <a:t>) 84</a:t>
                </a:r>
                <a:endParaRPr lang="en-US" sz="4000" dirty="0" smtClean="0"/>
              </a:p>
              <a:p>
                <a:pPr marL="0" indent="0">
                  <a:buNone/>
                </a:pPr>
                <a:r>
                  <a:rPr lang="en-US" sz="4000" dirty="0" smtClean="0"/>
                  <a:t>C</a:t>
                </a:r>
                <a:r>
                  <a:rPr lang="en-US" sz="4000" dirty="0" smtClean="0"/>
                  <a:t>) 82</a:t>
                </a:r>
                <a:endParaRPr lang="en-US" sz="4000" dirty="0" smtClean="0"/>
              </a:p>
              <a:p>
                <a:pPr marL="0" indent="0">
                  <a:buNone/>
                </a:pPr>
                <a:r>
                  <a:rPr lang="en-US" sz="4000" dirty="0" smtClean="0"/>
                  <a:t>D</a:t>
                </a:r>
                <a:r>
                  <a:rPr lang="en-US" sz="4000" dirty="0" smtClean="0"/>
                  <a:t>) 78</a:t>
                </a:r>
                <a:endParaRPr lang="ru-RU" sz="4000" dirty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91319" y="1555845"/>
                <a:ext cx="11450471" cy="5022376"/>
              </a:xfrm>
              <a:blipFill rotWithShape="0">
                <a:blip r:embed="rId2"/>
                <a:stretch>
                  <a:fillRect l="-1917" t="-2184" r="-186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/>
          <p:cNvSpPr/>
          <p:nvPr/>
        </p:nvSpPr>
        <p:spPr>
          <a:xfrm>
            <a:off x="491319" y="5549978"/>
            <a:ext cx="1703128" cy="562057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34321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rgbClr val="0070C0"/>
          </a:solidFill>
        </p:spPr>
        <p:txBody>
          <a:bodyPr/>
          <a:lstStyle/>
          <a:p>
            <a:r>
              <a:rPr lang="en-US" dirty="0" smtClean="0"/>
              <a:t>                          </a:t>
            </a:r>
            <a:r>
              <a:rPr lang="en-US" sz="6600" b="1" dirty="0" smtClean="0">
                <a:solidFill>
                  <a:schemeClr val="bg1"/>
                </a:solidFill>
              </a:rPr>
              <a:t>5-masala</a:t>
            </a:r>
            <a:endParaRPr lang="ru-RU" sz="6600" b="1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559558" y="1514901"/>
                <a:ext cx="11327642" cy="5049672"/>
              </a:xfrm>
            </p:spPr>
            <p:txBody>
              <a:bodyPr>
                <a:noAutofit/>
              </a:bodyPr>
              <a:lstStyle/>
              <a:p>
                <a:pPr marL="0" indent="0">
                  <a:lnSpc>
                    <a:spcPct val="100000"/>
                  </a:lnSpc>
                  <a:buNone/>
                </a:pPr>
                <a:r>
                  <a:rPr lang="en-US" sz="4000" dirty="0" smtClean="0"/>
                  <a:t>40 %li (</a:t>
                </a:r>
                <a14:m>
                  <m:oMath xmlns:m="http://schemas.openxmlformats.org/officeDocument/2006/math">
                    <m:r>
                      <a:rPr lang="en-US" sz="4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𝜌</m:t>
                    </m:r>
                  </m:oMath>
                </a14:m>
                <a:r>
                  <a:rPr lang="en-US" sz="4000" dirty="0" smtClean="0"/>
                  <a:t>=1,2 g/ml) 500 ml </a:t>
                </a:r>
                <a:r>
                  <a:rPr lang="en-US" sz="4000" dirty="0" err="1" smtClean="0"/>
                  <a:t>suvli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eritmaga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qanday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massali</a:t>
                </a:r>
                <a:r>
                  <a:rPr lang="en-US" sz="4000" dirty="0" smtClean="0"/>
                  <a:t> (g) </a:t>
                </a:r>
                <a:r>
                  <a:rPr lang="en-US" sz="4000" dirty="0" err="1" smtClean="0"/>
                  <a:t>suv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qo‘shilganda</a:t>
                </a:r>
                <a:r>
                  <a:rPr lang="en-US" sz="4000" dirty="0" smtClean="0"/>
                  <a:t> 12 %li </a:t>
                </a:r>
                <a:r>
                  <a:rPr lang="en-US" sz="4000" dirty="0" err="1" smtClean="0"/>
                  <a:t>eritma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hosil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bo‘ladi</a:t>
                </a:r>
                <a:r>
                  <a:rPr lang="en-US" sz="4000" dirty="0" smtClean="0"/>
                  <a:t>?  </a:t>
                </a:r>
              </a:p>
              <a:p>
                <a:pPr marL="0" indent="0">
                  <a:buNone/>
                </a:pPr>
                <a:r>
                  <a:rPr lang="en-US" sz="4000" dirty="0" smtClean="0"/>
                  <a:t>A</a:t>
                </a:r>
                <a:r>
                  <a:rPr lang="en-US" sz="4000" dirty="0" smtClean="0"/>
                  <a:t>) 1640</a:t>
                </a:r>
                <a:endParaRPr lang="en-US" sz="4000" dirty="0" smtClean="0"/>
              </a:p>
              <a:p>
                <a:pPr marL="0" indent="0">
                  <a:buNone/>
                </a:pPr>
                <a:r>
                  <a:rPr lang="en-US" sz="4000" dirty="0" smtClean="0"/>
                  <a:t>B</a:t>
                </a:r>
                <a:r>
                  <a:rPr lang="en-US" sz="4000" dirty="0" smtClean="0"/>
                  <a:t>) 1760</a:t>
                </a:r>
                <a:endParaRPr lang="en-US" sz="4000" dirty="0" smtClean="0"/>
              </a:p>
              <a:p>
                <a:pPr marL="0" indent="0">
                  <a:buNone/>
                </a:pPr>
                <a:r>
                  <a:rPr lang="en-US" sz="4000" dirty="0" smtClean="0"/>
                  <a:t>C</a:t>
                </a:r>
                <a:r>
                  <a:rPr lang="en-US" sz="4000" dirty="0" smtClean="0"/>
                  <a:t>) 1400</a:t>
                </a:r>
                <a:endParaRPr lang="en-US" sz="4000" dirty="0" smtClean="0"/>
              </a:p>
              <a:p>
                <a:pPr marL="0" indent="0">
                  <a:buNone/>
                </a:pPr>
                <a:r>
                  <a:rPr lang="en-US" sz="4000" dirty="0" smtClean="0"/>
                  <a:t>D</a:t>
                </a:r>
                <a:r>
                  <a:rPr lang="en-US" sz="4000" dirty="0" smtClean="0"/>
                  <a:t>) 1040</a:t>
                </a:r>
                <a:endParaRPr lang="ru-RU" sz="4000" dirty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59558" y="1514901"/>
                <a:ext cx="11327642" cy="5049672"/>
              </a:xfrm>
              <a:blipFill rotWithShape="0">
                <a:blip r:embed="rId2"/>
                <a:stretch>
                  <a:fillRect l="-1938" t="-2174" r="-48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/>
          <p:cNvSpPr/>
          <p:nvPr/>
        </p:nvSpPr>
        <p:spPr>
          <a:xfrm>
            <a:off x="627796" y="4844956"/>
            <a:ext cx="1858229" cy="598340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88665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rgbClr val="0070C0"/>
          </a:solidFill>
        </p:spPr>
        <p:txBody>
          <a:bodyPr/>
          <a:lstStyle/>
          <a:p>
            <a:r>
              <a:rPr lang="en-US" dirty="0" smtClean="0"/>
              <a:t>         </a:t>
            </a:r>
            <a:r>
              <a:rPr lang="en-US" sz="6600" b="1" dirty="0" err="1" smtClean="0">
                <a:solidFill>
                  <a:schemeClr val="bg1"/>
                </a:solidFill>
              </a:rPr>
              <a:t>Masalaning</a:t>
            </a:r>
            <a:r>
              <a:rPr lang="en-US" sz="6600" b="1" dirty="0" smtClean="0">
                <a:solidFill>
                  <a:schemeClr val="bg1"/>
                </a:solidFill>
              </a:rPr>
              <a:t> </a:t>
            </a:r>
            <a:r>
              <a:rPr lang="en-US" sz="6600" b="1" dirty="0" err="1" smtClean="0">
                <a:solidFill>
                  <a:schemeClr val="bg1"/>
                </a:solidFill>
              </a:rPr>
              <a:t>yechimi</a:t>
            </a:r>
            <a:endParaRPr lang="ru-RU" sz="6600" b="1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551597" y="1852920"/>
                <a:ext cx="3447197" cy="408385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4000" dirty="0" err="1" smtClean="0"/>
                  <a:t>Berilgan</a:t>
                </a:r>
                <a:r>
                  <a:rPr lang="en-US" sz="4000" dirty="0" smtClean="0"/>
                  <a:t>:</a:t>
                </a:r>
              </a:p>
              <a:p>
                <a:pPr marL="0" indent="0">
                  <a:buNone/>
                </a:pPr>
                <a:r>
                  <a:rPr lang="en-US" sz="4000" dirty="0" smtClean="0"/>
                  <a:t>C%=40 %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4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𝜌</m:t>
                    </m:r>
                  </m:oMath>
                </a14:m>
                <a:r>
                  <a:rPr lang="en-US" sz="4000" dirty="0"/>
                  <a:t>=1,2 </a:t>
                </a:r>
                <a:r>
                  <a:rPr lang="en-US" sz="4000" dirty="0" smtClean="0"/>
                  <a:t>g/ml</a:t>
                </a:r>
              </a:p>
              <a:p>
                <a:pPr marL="0" indent="0">
                  <a:buNone/>
                </a:pPr>
                <a:r>
                  <a:rPr lang="en-US" sz="4000" dirty="0" smtClean="0"/>
                  <a:t>V=500 ml</a:t>
                </a:r>
              </a:p>
              <a:p>
                <a:pPr marL="0" indent="0">
                  <a:buNone/>
                </a:pPr>
                <a:r>
                  <a:rPr lang="en-US" sz="4000" dirty="0" smtClean="0"/>
                  <a:t>C%=12 %</a:t>
                </a:r>
              </a:p>
              <a:p>
                <a:pPr marL="0" indent="0">
                  <a:buNone/>
                </a:pPr>
                <a:r>
                  <a:rPr lang="en-US" sz="4000" dirty="0" smtClean="0"/>
                  <a:t>m(</a:t>
                </a:r>
                <a:r>
                  <a:rPr lang="en-US" sz="4000" dirty="0" err="1" smtClean="0"/>
                  <a:t>suv</a:t>
                </a:r>
                <a:r>
                  <a:rPr lang="en-US" sz="4000" dirty="0" smtClean="0"/>
                  <a:t>)=?</a:t>
                </a:r>
                <a:endParaRPr lang="ru-RU" sz="40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51597" y="1852920"/>
                <a:ext cx="3447197" cy="4083855"/>
              </a:xfrm>
              <a:blipFill rotWithShape="0">
                <a:blip r:embed="rId2"/>
                <a:stretch>
                  <a:fillRect l="-6184" t="-4179" b="-477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4647529" y="2029683"/>
                <a:ext cx="5607945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4000" dirty="0"/>
                  <a:t>=</a:t>
                </a:r>
                <a14:m>
                  <m:oMath xmlns:m="http://schemas.openxmlformats.org/officeDocument/2006/math">
                    <m:r>
                      <a:rPr lang="en-US" sz="4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𝑉𝑥</m:t>
                    </m:r>
                    <m:r>
                      <a:rPr lang="en-US" sz="4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𝜌</m:t>
                    </m:r>
                  </m:oMath>
                </a14:m>
                <a:r>
                  <a:rPr lang="en-US" sz="4000" dirty="0"/>
                  <a:t> =500x1,2=600 </a:t>
                </a:r>
                <a:endParaRPr lang="ru-RU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7529" y="2029683"/>
                <a:ext cx="5607945" cy="707886"/>
              </a:xfrm>
              <a:prstGeom prst="rect">
                <a:avLst/>
              </a:prstGeom>
              <a:blipFill rotWithShape="0">
                <a:blip r:embed="rId3"/>
                <a:stretch>
                  <a:fillRect t="-15517" r="-2935" b="-362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4297198" y="3076564"/>
                <a:ext cx="7225440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4000" dirty="0"/>
                  <a:t>=</a:t>
                </a:r>
                <a14:m>
                  <m:oMath xmlns:m="http://schemas.openxmlformats.org/officeDocument/2006/math">
                    <m:r>
                      <a:rPr lang="en-US" sz="4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𝑉𝑥</m:t>
                    </m:r>
                    <m:r>
                      <a:rPr lang="en-US" sz="4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𝜌</m:t>
                    </m:r>
                    <m:r>
                      <a:rPr lang="en-US" sz="4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𝑥𝑤</m:t>
                    </m:r>
                  </m:oMath>
                </a14:m>
                <a:r>
                  <a:rPr lang="en-US" sz="4000" dirty="0"/>
                  <a:t> =500x1,2x0,4=240 </a:t>
                </a:r>
                <a:endParaRPr lang="ru-RU" dirty="0"/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7198" y="3076564"/>
                <a:ext cx="7225440" cy="707886"/>
              </a:xfrm>
              <a:prstGeom prst="rect">
                <a:avLst/>
              </a:prstGeom>
              <a:blipFill rotWithShape="0">
                <a:blip r:embed="rId4"/>
                <a:stretch>
                  <a:fillRect t="-15517" r="-2025" b="-362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4297198" y="4060219"/>
                <a:ext cx="5827236" cy="96282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𝑒𝑟𝑖𝑡𝑚𝑎</m:t>
                        </m:r>
                      </m:sub>
                    </m:sSub>
                  </m:oMath>
                </a14:m>
                <a:r>
                  <a:rPr lang="en-US" sz="4000" dirty="0" smtClean="0"/>
                  <a:t>=</a:t>
                </a:r>
                <a14:m>
                  <m:oMath xmlns:m="http://schemas.openxmlformats.org/officeDocument/2006/math">
                    <m:r>
                      <a:rPr lang="en-US" sz="4000" b="0" i="0" dirty="0" smtClean="0"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40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i="1" dirty="0">
                            <a:latin typeface="Cambria Math" panose="02040503050406030204" pitchFamily="18" charset="0"/>
                          </a:rPr>
                          <m:t>240</m:t>
                        </m:r>
                      </m:num>
                      <m:den>
                        <m:r>
                          <a:rPr lang="en-US" sz="4000" i="1" dirty="0"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</m:oMath>
                </a14:m>
                <a:r>
                  <a:rPr lang="en-US" sz="4000" dirty="0" smtClean="0"/>
                  <a:t> x100=2000 </a:t>
                </a:r>
                <a:endParaRPr lang="ru-RU" sz="4000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7198" y="4060219"/>
                <a:ext cx="5827236" cy="962828"/>
              </a:xfrm>
              <a:prstGeom prst="rect">
                <a:avLst/>
              </a:prstGeom>
              <a:blipFill rotWithShape="0">
                <a:blip r:embed="rId5"/>
                <a:stretch>
                  <a:fillRect r="-2720" b="-1202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Прямоугольник 6"/>
          <p:cNvSpPr/>
          <p:nvPr/>
        </p:nvSpPr>
        <p:spPr>
          <a:xfrm>
            <a:off x="4416128" y="5613609"/>
            <a:ext cx="583934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/>
              <a:t>m(</a:t>
            </a:r>
            <a:r>
              <a:rPr lang="en-US" sz="4000" dirty="0" err="1"/>
              <a:t>suv</a:t>
            </a:r>
            <a:r>
              <a:rPr lang="en-US" sz="4000" dirty="0"/>
              <a:t>)=2000-600=1400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39262604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</TotalTime>
  <Words>300</Words>
  <Application>Microsoft Office PowerPoint</Application>
  <PresentationFormat>Широкоэкранный</PresentationFormat>
  <Paragraphs>54</Paragraphs>
  <Slides>10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Cambria Math</vt:lpstr>
      <vt:lpstr>Тема Office</vt:lpstr>
      <vt:lpstr>CS Chem3D Model</vt:lpstr>
      <vt:lpstr>Презентация PowerPoint</vt:lpstr>
      <vt:lpstr>                    Eritma massasi</vt:lpstr>
      <vt:lpstr>                      Eritma hajmi</vt:lpstr>
      <vt:lpstr>                      Eritma zichligi</vt:lpstr>
      <vt:lpstr>                     1-masala</vt:lpstr>
      <vt:lpstr>                          3-masala</vt:lpstr>
      <vt:lpstr>                       4-masala</vt:lpstr>
      <vt:lpstr>                          5-masala</vt:lpstr>
      <vt:lpstr>         Masalaning yechimi</vt:lpstr>
      <vt:lpstr>     Mustaqil bajarish uchun topshiriq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               Kimyo</dc:title>
  <dc:creator>Пользователь</dc:creator>
  <cp:lastModifiedBy>Учетная запись Майкрософт</cp:lastModifiedBy>
  <cp:revision>17</cp:revision>
  <dcterms:created xsi:type="dcterms:W3CDTF">2020-11-25T15:28:07Z</dcterms:created>
  <dcterms:modified xsi:type="dcterms:W3CDTF">2020-11-28T04:09:21Z</dcterms:modified>
</cp:coreProperties>
</file>