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9" r:id="rId3"/>
    <p:sldId id="258" r:id="rId4"/>
    <p:sldId id="257" r:id="rId5"/>
    <p:sldId id="260" r:id="rId6"/>
    <p:sldId id="262" r:id="rId7"/>
    <p:sldId id="263" r:id="rId8"/>
    <p:sldId id="264" r:id="rId9"/>
    <p:sldId id="268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490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77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443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9317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004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502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898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81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497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95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66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3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CBF44-E2BB-41B2-A7CF-C7F89DCC6935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7A85D-A903-4133-A327-9850FC3B4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42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635000" y="2579688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22300" y="4441825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68488" y="492125"/>
            <a:ext cx="6981825" cy="138588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KIMYO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15538" y="512763"/>
            <a:ext cx="1922462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922462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181" name="object 4"/>
          <p:cNvSpPr txBox="1">
            <a:spLocks noChangeArrowheads="1"/>
          </p:cNvSpPr>
          <p:nvPr/>
        </p:nvSpPr>
        <p:spPr bwMode="auto">
          <a:xfrm>
            <a:off x="1390650" y="2516188"/>
            <a:ext cx="10099675" cy="224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buNone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18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468807"/>
              </p:ext>
            </p:extLst>
          </p:nvPr>
        </p:nvGraphicFramePr>
        <p:xfrm>
          <a:off x="2003426" y="4826287"/>
          <a:ext cx="1573212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hem3D" r:id="rId6" imgW="5108514" imgH="5028381" progId="Chem3D.Document.8">
                  <p:embed/>
                </p:oleObj>
              </mc:Choice>
              <mc:Fallback>
                <p:oleObj name="Chem3D" r:id="rId6" imgW="5108514" imgH="5028381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3426" y="4826287"/>
                        <a:ext cx="1573212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0346971"/>
              </p:ext>
            </p:extLst>
          </p:nvPr>
        </p:nvGraphicFramePr>
        <p:xfrm>
          <a:off x="5378451" y="4930776"/>
          <a:ext cx="1719262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em3D" r:id="rId8" imgW="4986926" imgH="4486231" progId="Chem3D.Document.8">
                  <p:embed/>
                </p:oleObj>
              </mc:Choice>
              <mc:Fallback>
                <p:oleObj name="Chem3D" r:id="rId8" imgW="4986926" imgH="4486231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1" y="4930776"/>
                        <a:ext cx="1719262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092188"/>
              </p:ext>
            </p:extLst>
          </p:nvPr>
        </p:nvGraphicFramePr>
        <p:xfrm>
          <a:off x="9509126" y="4737100"/>
          <a:ext cx="1709738" cy="174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em3D" r:id="rId10" imgW="5328881" imgH="5427538" progId="Chem3D.Document.8">
                  <p:embed/>
                </p:oleObj>
              </mc:Choice>
              <mc:Fallback>
                <p:oleObj name="Chem3D" r:id="rId10" imgW="5328881" imgH="5427538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9126" y="4737100"/>
                        <a:ext cx="1709738" cy="174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0015538" y="843826"/>
            <a:ext cx="19533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189389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000" dirty="0" smtClean="0"/>
              <a:t>1) </a:t>
            </a:r>
            <a:r>
              <a:rPr lang="en-US" sz="4000" dirty="0" err="1" smtClean="0"/>
              <a:t>Darslikdagi</a:t>
            </a:r>
            <a:r>
              <a:rPr lang="en-US" sz="4000" dirty="0" smtClean="0"/>
              <a:t> 17-§ “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/>
              <a:t>mavzuni</a:t>
            </a:r>
            <a:r>
              <a:rPr lang="en-US" sz="4000" dirty="0" smtClean="0"/>
              <a:t>  </a:t>
            </a:r>
            <a:r>
              <a:rPr lang="en-US" sz="4000" dirty="0" err="1" smtClean="0"/>
              <a:t>o‘qib</a:t>
            </a:r>
            <a:r>
              <a:rPr lang="en-US" sz="4000" dirty="0" smtClean="0"/>
              <a:t>, </a:t>
            </a:r>
            <a:r>
              <a:rPr lang="en-US" sz="4000" dirty="0" err="1" smtClean="0"/>
              <a:t>kerakli</a:t>
            </a:r>
            <a:r>
              <a:rPr lang="en-US" sz="4000" dirty="0" smtClean="0"/>
              <a:t> </a:t>
            </a:r>
            <a:r>
              <a:rPr lang="en-US" sz="4000" dirty="0" err="1" smtClean="0"/>
              <a:t>formulalarni</a:t>
            </a:r>
            <a:r>
              <a:rPr lang="en-US" sz="4000" dirty="0" smtClean="0"/>
              <a:t> </a:t>
            </a:r>
            <a:r>
              <a:rPr lang="en-US" sz="4000" dirty="0" err="1" smtClean="0"/>
              <a:t>daftarga</a:t>
            </a:r>
            <a:r>
              <a:rPr lang="en-US" sz="4000" dirty="0" smtClean="0"/>
              <a:t> </a:t>
            </a:r>
            <a:r>
              <a:rPr lang="en-US" sz="4000" dirty="0" err="1" smtClean="0"/>
              <a:t>qayd</a:t>
            </a:r>
            <a:r>
              <a:rPr lang="en-US" sz="4000" dirty="0" smtClean="0"/>
              <a:t> </a:t>
            </a:r>
            <a:r>
              <a:rPr lang="en-US" sz="4000" dirty="0" err="1" smtClean="0"/>
              <a:t>eting</a:t>
            </a:r>
            <a:r>
              <a:rPr lang="en-US" sz="40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4000" dirty="0" smtClean="0"/>
              <a:t>2</a:t>
            </a:r>
            <a:r>
              <a:rPr lang="en-US" sz="4000" smtClean="0"/>
              <a:t>) 85-sahifadagi </a:t>
            </a:r>
            <a:r>
              <a:rPr lang="en-US" sz="4000" dirty="0" smtClean="0"/>
              <a:t>1-,2-,3-,4- </a:t>
            </a:r>
            <a:r>
              <a:rPr lang="en-US" sz="4000" dirty="0" err="1" smtClean="0"/>
              <a:t>masalalarni</a:t>
            </a:r>
            <a:r>
              <a:rPr lang="en-US" sz="4000" dirty="0" smtClean="0"/>
              <a:t> </a:t>
            </a:r>
            <a:r>
              <a:rPr lang="en-US" sz="4000" dirty="0" err="1" smtClean="0"/>
              <a:t>ishlash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4954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</a:t>
            </a:r>
            <a:r>
              <a:rPr lang="en-US" dirty="0" smtClean="0"/>
              <a:t>    </a:t>
            </a:r>
            <a:r>
              <a:rPr lang="en-US" sz="6000" b="1" dirty="0" err="1" smtClean="0">
                <a:solidFill>
                  <a:schemeClr val="bg1"/>
                </a:solidFill>
              </a:rPr>
              <a:t>Eritma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massasi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256892" y="2549639"/>
                <a:ext cx="2811439" cy="128288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𝑉𝑥</m:t>
                    </m:r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892" y="2549639"/>
                <a:ext cx="2811439" cy="1282889"/>
              </a:xfrm>
              <a:prstGeom prst="rect">
                <a:avLst/>
              </a:prstGeom>
              <a:blipFill rotWithShape="0">
                <a:blip r:embed="rId2"/>
                <a:stretch>
                  <a:fillRect b="-6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382068" y="5377900"/>
                <a:ext cx="3427863" cy="128288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𝑉𝑥</m:t>
                    </m:r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𝑥𝑤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068" y="5377900"/>
                <a:ext cx="3427863" cy="1282889"/>
              </a:xfrm>
              <a:prstGeom prst="rect">
                <a:avLst/>
              </a:prstGeom>
              <a:blipFill rotWithShape="0">
                <a:blip r:embed="rId3"/>
                <a:stretch>
                  <a:fillRect b="-6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81968" y="1511727"/>
            <a:ext cx="11309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/>
              <a:t>Eritma</a:t>
            </a:r>
            <a:r>
              <a:rPr lang="en-US" sz="4000" dirty="0"/>
              <a:t>  </a:t>
            </a:r>
            <a:r>
              <a:rPr lang="en-US" sz="4000" dirty="0" err="1"/>
              <a:t>massasini</a:t>
            </a:r>
            <a:r>
              <a:rPr lang="en-US" sz="4000" dirty="0"/>
              <a:t> </a:t>
            </a:r>
            <a:r>
              <a:rPr lang="en-US" sz="4000" dirty="0" err="1"/>
              <a:t>topish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uning</a:t>
            </a:r>
            <a:r>
              <a:rPr lang="en-US" sz="4000" dirty="0"/>
              <a:t> </a:t>
            </a:r>
            <a:r>
              <a:rPr lang="en-US" sz="4000" dirty="0" err="1"/>
              <a:t>hajmini</a:t>
            </a:r>
            <a:r>
              <a:rPr lang="en-US" sz="4000" dirty="0"/>
              <a:t> </a:t>
            </a:r>
            <a:r>
              <a:rPr lang="en-US" sz="4000" dirty="0" err="1"/>
              <a:t>eritmaning</a:t>
            </a:r>
            <a:r>
              <a:rPr lang="en-US" sz="4000" dirty="0"/>
              <a:t> </a:t>
            </a:r>
            <a:r>
              <a:rPr lang="en-US" sz="4000" dirty="0" err="1"/>
              <a:t>zichligiga</a:t>
            </a:r>
            <a:r>
              <a:rPr lang="en-US" sz="4000" dirty="0"/>
              <a:t> </a:t>
            </a:r>
            <a:r>
              <a:rPr lang="en-US" sz="4000" dirty="0" err="1"/>
              <a:t>ko‘paytiriladi</a:t>
            </a:r>
            <a:r>
              <a:rPr lang="en-US" sz="4000" dirty="0"/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1967" y="3868297"/>
            <a:ext cx="116369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/>
              <a:t>Erigan</a:t>
            </a:r>
            <a:r>
              <a:rPr lang="en-US" sz="4000" dirty="0" smtClean="0"/>
              <a:t> </a:t>
            </a:r>
            <a:r>
              <a:rPr lang="en-US" sz="4000" dirty="0" err="1" smtClean="0"/>
              <a:t>modda</a:t>
            </a:r>
            <a:r>
              <a:rPr lang="en-US" sz="4000" dirty="0" smtClean="0"/>
              <a:t>  </a:t>
            </a:r>
            <a:r>
              <a:rPr lang="en-US" sz="4000" dirty="0" err="1"/>
              <a:t>massasini</a:t>
            </a:r>
            <a:r>
              <a:rPr lang="en-US" sz="4000" dirty="0"/>
              <a:t> </a:t>
            </a:r>
            <a:r>
              <a:rPr lang="en-US" sz="4000" dirty="0" err="1"/>
              <a:t>topish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uning</a:t>
            </a:r>
            <a:r>
              <a:rPr lang="en-US" sz="4000" dirty="0"/>
              <a:t> </a:t>
            </a:r>
            <a:r>
              <a:rPr lang="en-US" sz="4000" dirty="0" err="1"/>
              <a:t>hajmini</a:t>
            </a:r>
            <a:r>
              <a:rPr lang="en-US" sz="4000" dirty="0"/>
              <a:t> </a:t>
            </a:r>
            <a:r>
              <a:rPr lang="en-US" sz="4000" dirty="0" err="1"/>
              <a:t>eritmaning</a:t>
            </a:r>
            <a:r>
              <a:rPr lang="en-US" sz="4000" dirty="0"/>
              <a:t> </a:t>
            </a:r>
            <a:r>
              <a:rPr lang="en-US" sz="4000" dirty="0" err="1"/>
              <a:t>zichligiga</a:t>
            </a:r>
            <a:r>
              <a:rPr lang="en-US" sz="4000" dirty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massa</a:t>
            </a:r>
            <a:r>
              <a:rPr lang="en-US" sz="4000" dirty="0" smtClean="0"/>
              <a:t> </a:t>
            </a:r>
            <a:r>
              <a:rPr lang="en-US" sz="4000" dirty="0" err="1" smtClean="0"/>
              <a:t>ulushiga</a:t>
            </a:r>
            <a:r>
              <a:rPr lang="en-US" sz="4000" dirty="0" smtClean="0"/>
              <a:t> </a:t>
            </a:r>
            <a:r>
              <a:rPr lang="en-US" sz="4000" dirty="0" err="1" smtClean="0"/>
              <a:t>ko‘paytiriladi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8482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dirty="0" smtClean="0"/>
              <a:t>   </a:t>
            </a:r>
            <a:r>
              <a:rPr lang="en-US" sz="6600" b="1" dirty="0" err="1" smtClean="0">
                <a:solidFill>
                  <a:schemeClr val="bg1"/>
                </a:solidFill>
              </a:rPr>
              <a:t>Eritma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hajmi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/>
              <a:t>Eritma</a:t>
            </a:r>
            <a:r>
              <a:rPr lang="en-US" sz="4000" dirty="0" smtClean="0"/>
              <a:t> </a:t>
            </a:r>
            <a:r>
              <a:rPr lang="en-US" sz="4000" dirty="0" err="1" smtClean="0"/>
              <a:t>hajmini</a:t>
            </a:r>
            <a:r>
              <a:rPr lang="en-US" sz="4000" dirty="0" smtClean="0"/>
              <a:t> </a:t>
            </a:r>
            <a:r>
              <a:rPr lang="en-US" sz="4000" dirty="0" err="1" smtClean="0"/>
              <a:t>aniqlash</a:t>
            </a:r>
            <a:r>
              <a:rPr lang="en-US" sz="4000" dirty="0" smtClean="0"/>
              <a:t> </a:t>
            </a:r>
            <a:r>
              <a:rPr lang="en-US" sz="4000" dirty="0" err="1" smtClean="0"/>
              <a:t>uchun</a:t>
            </a:r>
            <a:r>
              <a:rPr lang="en-US" sz="4000" dirty="0" smtClean="0"/>
              <a:t> </a:t>
            </a:r>
            <a:r>
              <a:rPr lang="en-US" sz="4000" dirty="0" err="1" smtClean="0"/>
              <a:t>eritmaning</a:t>
            </a:r>
            <a:r>
              <a:rPr lang="en-US" sz="4000" dirty="0" smtClean="0"/>
              <a:t> </a:t>
            </a:r>
            <a:r>
              <a:rPr lang="en-US" sz="4000" dirty="0" err="1" smtClean="0"/>
              <a:t>massasi</a:t>
            </a:r>
            <a:r>
              <a:rPr lang="en-US" sz="4000" dirty="0" smtClean="0"/>
              <a:t> </a:t>
            </a:r>
            <a:r>
              <a:rPr lang="en-US" sz="4000" dirty="0" err="1" smtClean="0"/>
              <a:t>uning</a:t>
            </a:r>
            <a:r>
              <a:rPr lang="en-US" sz="4000" dirty="0" smtClean="0"/>
              <a:t> </a:t>
            </a:r>
            <a:r>
              <a:rPr lang="en-US" sz="4000" dirty="0" err="1" smtClean="0"/>
              <a:t>zichligiga</a:t>
            </a:r>
            <a:r>
              <a:rPr lang="en-US" sz="4000" dirty="0" smtClean="0"/>
              <a:t> </a:t>
            </a:r>
            <a:r>
              <a:rPr lang="en-US" sz="4000" dirty="0" err="1" smtClean="0"/>
              <a:t>bo‘linadi</a:t>
            </a:r>
            <a:r>
              <a:rPr lang="en-US" sz="4000" dirty="0" smtClean="0"/>
              <a:t>.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039737" y="3493828"/>
                <a:ext cx="3794077" cy="181515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6000" dirty="0" smtClean="0">
                    <a:solidFill>
                      <a:schemeClr val="tx1"/>
                    </a:solidFill>
                  </a:rPr>
                  <a:t>V</a:t>
                </a:r>
                <a:r>
                  <a:rPr lang="en-US" sz="66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6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endParaRPr lang="ru-RU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737" y="3493828"/>
                <a:ext cx="3794077" cy="181515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465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6412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</a:t>
            </a:r>
            <a:r>
              <a:rPr lang="en-US" dirty="0" smtClean="0"/>
              <a:t>      </a:t>
            </a:r>
            <a:r>
              <a:rPr lang="en-US" sz="6000" b="1" dirty="0" err="1" smtClean="0">
                <a:solidFill>
                  <a:schemeClr val="bg1"/>
                </a:solidFill>
              </a:rPr>
              <a:t>Eritma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zichligi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Eritma </a:t>
            </a:r>
            <a:r>
              <a:rPr lang="en-US" sz="4000" dirty="0" err="1" smtClean="0"/>
              <a:t>zichligi</a:t>
            </a:r>
            <a:r>
              <a:rPr lang="en-US" sz="4000" dirty="0" smtClean="0"/>
              <a:t> </a:t>
            </a:r>
            <a:r>
              <a:rPr lang="en-US" sz="4000" dirty="0" err="1" smtClean="0"/>
              <a:t>quyidagi</a:t>
            </a:r>
            <a:r>
              <a:rPr lang="en-US" sz="4000" dirty="0" smtClean="0"/>
              <a:t> formula </a:t>
            </a:r>
            <a:r>
              <a:rPr lang="en-US" sz="4000" dirty="0" err="1" smtClean="0"/>
              <a:t>orqali</a:t>
            </a:r>
            <a:r>
              <a:rPr lang="en-US" sz="4000" dirty="0" smtClean="0"/>
              <a:t> </a:t>
            </a:r>
            <a:r>
              <a:rPr lang="en-US" sz="4000" dirty="0" err="1" smtClean="0"/>
              <a:t>topiladi</a:t>
            </a:r>
            <a:r>
              <a:rPr lang="en-US" sz="400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519684" y="3250667"/>
                <a:ext cx="2634018" cy="150125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684" y="3250667"/>
                <a:ext cx="2634018" cy="150125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975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1-masala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87606"/>
            <a:ext cx="11130887" cy="525438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smtClean="0"/>
              <a:t>  </a:t>
            </a:r>
            <a:r>
              <a:rPr lang="en-US" sz="4000" dirty="0" err="1" smtClean="0"/>
              <a:t>Sulfat</a:t>
            </a:r>
            <a:r>
              <a:rPr lang="en-US" sz="4000" dirty="0" smtClean="0"/>
              <a:t> </a:t>
            </a:r>
            <a:r>
              <a:rPr lang="en-US" sz="4000" dirty="0" err="1" smtClean="0"/>
              <a:t>kislotaning</a:t>
            </a:r>
            <a:r>
              <a:rPr lang="en-US" sz="4000" dirty="0" smtClean="0"/>
              <a:t> 20%li </a:t>
            </a:r>
            <a:r>
              <a:rPr lang="en-US" sz="4000" dirty="0" err="1" smtClean="0"/>
              <a:t>eritmasini</a:t>
            </a:r>
            <a:r>
              <a:rPr lang="en-US" sz="4000" dirty="0" smtClean="0"/>
              <a:t>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qilish</a:t>
            </a:r>
            <a:r>
              <a:rPr lang="en-US" sz="4000" dirty="0" smtClean="0"/>
              <a:t> </a:t>
            </a:r>
            <a:r>
              <a:rPr lang="en-US" sz="4000" dirty="0" err="1" smtClean="0"/>
              <a:t>uchun</a:t>
            </a:r>
            <a:r>
              <a:rPr lang="en-US" sz="4000" dirty="0" smtClean="0"/>
              <a:t> 500 g </a:t>
            </a:r>
            <a:r>
              <a:rPr lang="en-US" sz="4000" dirty="0" err="1" smtClean="0"/>
              <a:t>suvda</a:t>
            </a:r>
            <a:r>
              <a:rPr lang="en-US" sz="4000" dirty="0" smtClean="0"/>
              <a:t> </a:t>
            </a:r>
            <a:r>
              <a:rPr lang="en-US" sz="4000" dirty="0" err="1" smtClean="0"/>
              <a:t>necha</a:t>
            </a:r>
            <a:r>
              <a:rPr lang="en-US" sz="4000" dirty="0" smtClean="0"/>
              <a:t> g </a:t>
            </a:r>
            <a:r>
              <a:rPr lang="en-US" sz="4000" dirty="0" err="1" smtClean="0"/>
              <a:t>oltingugurt</a:t>
            </a:r>
            <a:r>
              <a:rPr lang="en-US" sz="4000" dirty="0" smtClean="0"/>
              <a:t> (VI) </a:t>
            </a:r>
            <a:r>
              <a:rPr lang="en-US" sz="4000" dirty="0" err="1" smtClean="0"/>
              <a:t>oksidini</a:t>
            </a:r>
            <a:r>
              <a:rPr lang="en-US" sz="4000" dirty="0" smtClean="0"/>
              <a:t> </a:t>
            </a:r>
            <a:r>
              <a:rPr lang="en-US" sz="4000" dirty="0" err="1" smtClean="0"/>
              <a:t>yuttirish</a:t>
            </a:r>
            <a:r>
              <a:rPr lang="en-US" sz="4000" dirty="0" smtClean="0"/>
              <a:t> </a:t>
            </a:r>
            <a:r>
              <a:rPr lang="en-US" sz="4000" dirty="0" err="1" smtClean="0"/>
              <a:t>kerak</a:t>
            </a:r>
            <a:r>
              <a:rPr lang="en-US" sz="4000" dirty="0" smtClean="0"/>
              <a:t>?  </a:t>
            </a:r>
          </a:p>
          <a:p>
            <a:pPr marL="514350" indent="-514350">
              <a:buAutoNum type="alphaUcParenR"/>
            </a:pPr>
            <a:r>
              <a:rPr lang="en-US" sz="4000" dirty="0" smtClean="0"/>
              <a:t>78,25</a:t>
            </a:r>
          </a:p>
          <a:p>
            <a:pPr marL="514350" indent="-5143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97,56</a:t>
            </a:r>
          </a:p>
          <a:p>
            <a:pPr marL="514350" indent="-514350">
              <a:buAutoNum type="alphaUcParenR"/>
            </a:pPr>
            <a:r>
              <a:rPr lang="en-US" sz="4000" dirty="0" smtClean="0"/>
              <a:t>85,48</a:t>
            </a:r>
          </a:p>
          <a:p>
            <a:pPr marL="514350" indent="-514350">
              <a:buAutoNum type="alphaUcParenR"/>
            </a:pPr>
            <a:r>
              <a:rPr lang="en-US" sz="4000" dirty="0" smtClean="0"/>
              <a:t>125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199" y="4114800"/>
            <a:ext cx="2232547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3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3-masala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5936" y="1525374"/>
                <a:ext cx="11690445" cy="533262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 err="1" smtClean="0"/>
                  <a:t>Natriy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gidroksidning</a:t>
                </a:r>
                <a:r>
                  <a:rPr lang="en-US" sz="3600" dirty="0" smtClean="0"/>
                  <a:t> 40 %li 200 ml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3600" dirty="0" smtClean="0"/>
                  <a:t>=1,43g/ml)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10%li 300 ml </a:t>
                </a:r>
                <a:r>
                  <a:rPr lang="en-US" sz="3600" dirty="0" err="1" smtClean="0"/>
                  <a:t>eritmalari</a:t>
                </a:r>
                <a:r>
                  <a:rPr lang="en-US" sz="3600" dirty="0" smtClean="0"/>
                  <a:t>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3600" dirty="0" smtClean="0"/>
                  <a:t>=1,1 g/ml) </a:t>
                </a:r>
                <a:r>
                  <a:rPr lang="en-US" sz="3600" dirty="0" err="1" smtClean="0"/>
                  <a:t>aralashtirildi</a:t>
                </a:r>
                <a:r>
                  <a:rPr lang="en-US" sz="3600" dirty="0" smtClean="0"/>
                  <a:t>. </a:t>
                </a:r>
                <a:r>
                  <a:rPr lang="en-US" sz="3600" dirty="0" err="1" smtClean="0"/>
                  <a:t>Hosil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foiz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konsentratsiyasini</a:t>
                </a:r>
                <a:r>
                  <a:rPr lang="en-US" sz="3600" dirty="0" smtClean="0"/>
                  <a:t> toping. 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A</a:t>
                </a:r>
                <a:r>
                  <a:rPr lang="en-US" sz="4000" dirty="0" smtClean="0"/>
                  <a:t>) 26,5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B</a:t>
                </a:r>
                <a:r>
                  <a:rPr lang="en-US" sz="4000" dirty="0" smtClean="0"/>
                  <a:t>) 16,6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C</a:t>
                </a:r>
                <a:r>
                  <a:rPr lang="en-US" sz="4000" dirty="0" smtClean="0"/>
                  <a:t>) 23,86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D</a:t>
                </a:r>
                <a:r>
                  <a:rPr lang="en-US" sz="4000" dirty="0" smtClean="0"/>
                  <a:t>) 36,4</a:t>
                </a:r>
                <a:endParaRPr lang="en-US" sz="4000" dirty="0" smtClean="0"/>
              </a:p>
              <a:p>
                <a:pPr marL="0" indent="0">
                  <a:buNone/>
                </a:pPr>
                <a:endParaRPr lang="ru-RU" sz="4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5936" y="1525374"/>
                <a:ext cx="11690445" cy="5332626"/>
              </a:xfrm>
              <a:blipFill rotWithShape="0">
                <a:blip r:embed="rId2"/>
                <a:stretch>
                  <a:fillRect l="-1825" t="-1714" r="-2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05936" y="4690169"/>
            <a:ext cx="2080077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696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4-masala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91319" y="1555845"/>
                <a:ext cx="11450471" cy="502237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 smtClean="0"/>
                  <a:t>300 ml 15 %li </a:t>
                </a:r>
                <a:r>
                  <a:rPr lang="en-US" sz="4000" dirty="0" err="1" smtClean="0"/>
                  <a:t>NaOH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eritmasiga</a:t>
                </a:r>
                <a:r>
                  <a:rPr lang="en-US" sz="4000" dirty="0" smtClean="0"/>
                  <a:t> (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4000" dirty="0" smtClean="0"/>
                  <a:t>=1,2 g/ml</a:t>
                </a:r>
                <a:r>
                  <a:rPr lang="en-US" sz="4000" dirty="0" smtClean="0"/>
                  <a:t>)    13,8 </a:t>
                </a:r>
                <a:r>
                  <a:rPr lang="en-US" sz="4000" dirty="0" smtClean="0"/>
                  <a:t>g Na </a:t>
                </a:r>
                <a:r>
                  <a:rPr lang="en-US" sz="4000" dirty="0" err="1" smtClean="0"/>
                  <a:t>bo‘lakchasi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solindi</a:t>
                </a:r>
                <a:r>
                  <a:rPr lang="en-US" sz="4000" dirty="0" smtClean="0"/>
                  <a:t>. </a:t>
                </a:r>
                <a:r>
                  <a:rPr lang="en-US" sz="4000" dirty="0" err="1" smtClean="0"/>
                  <a:t>Olingan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ishqor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massasini</a:t>
                </a:r>
                <a:r>
                  <a:rPr lang="en-US" sz="4000" dirty="0" smtClean="0"/>
                  <a:t> (g) </a:t>
                </a:r>
                <a:r>
                  <a:rPr lang="en-US" sz="4000" dirty="0" err="1" smtClean="0"/>
                  <a:t>hisoblang</a:t>
                </a:r>
                <a:r>
                  <a:rPr lang="en-US" sz="4000" dirty="0" smtClean="0"/>
                  <a:t>.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A</a:t>
                </a:r>
                <a:r>
                  <a:rPr lang="en-US" sz="4000" dirty="0" smtClean="0"/>
                  <a:t>) 80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B</a:t>
                </a:r>
                <a:r>
                  <a:rPr lang="en-US" sz="4000" dirty="0" smtClean="0"/>
                  <a:t>) 84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C</a:t>
                </a:r>
                <a:r>
                  <a:rPr lang="en-US" sz="4000" dirty="0" smtClean="0"/>
                  <a:t>) 82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D</a:t>
                </a:r>
                <a:r>
                  <a:rPr lang="en-US" sz="4000" dirty="0" smtClean="0"/>
                  <a:t>) 78</a:t>
                </a:r>
                <a:endParaRPr lang="ru-RU" sz="4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1319" y="1555845"/>
                <a:ext cx="11450471" cy="5022376"/>
              </a:xfrm>
              <a:blipFill rotWithShape="0">
                <a:blip r:embed="rId2"/>
                <a:stretch>
                  <a:fillRect l="-1917" t="-2184" r="-1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91319" y="5549978"/>
            <a:ext cx="1703128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32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5-masala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9558" y="1514901"/>
                <a:ext cx="11327642" cy="5049672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000" dirty="0" smtClean="0"/>
                  <a:t>40 %li (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4000" dirty="0" smtClean="0"/>
                  <a:t>=1,2 g/ml) 500 ml </a:t>
                </a:r>
                <a:r>
                  <a:rPr lang="en-US" sz="4000" dirty="0" err="1" smtClean="0"/>
                  <a:t>suvli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qanday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massali</a:t>
                </a:r>
                <a:r>
                  <a:rPr lang="en-US" sz="4000" dirty="0" smtClean="0"/>
                  <a:t> (g) </a:t>
                </a:r>
                <a:r>
                  <a:rPr lang="en-US" sz="4000" dirty="0" err="1" smtClean="0"/>
                  <a:t>suv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qo‘shilganda</a:t>
                </a:r>
                <a:r>
                  <a:rPr lang="en-US" sz="4000" dirty="0" smtClean="0"/>
                  <a:t> 12 %li </a:t>
                </a:r>
                <a:r>
                  <a:rPr lang="en-US" sz="4000" dirty="0" err="1" smtClean="0"/>
                  <a:t>eritma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hosil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bo‘ladi</a:t>
                </a:r>
                <a:r>
                  <a:rPr lang="en-US" sz="4000" dirty="0" smtClean="0"/>
                  <a:t>?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A</a:t>
                </a:r>
                <a:r>
                  <a:rPr lang="en-US" sz="4000" dirty="0" smtClean="0"/>
                  <a:t>) 1640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B</a:t>
                </a:r>
                <a:r>
                  <a:rPr lang="en-US" sz="4000" dirty="0" smtClean="0"/>
                  <a:t>) 1760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C</a:t>
                </a:r>
                <a:r>
                  <a:rPr lang="en-US" sz="4000" dirty="0" smtClean="0"/>
                  <a:t>) 1400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D</a:t>
                </a:r>
                <a:r>
                  <a:rPr lang="en-US" sz="4000" dirty="0" smtClean="0"/>
                  <a:t>) 1040</a:t>
                </a:r>
                <a:endParaRPr lang="ru-RU" sz="4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9558" y="1514901"/>
                <a:ext cx="11327642" cy="5049672"/>
              </a:xfrm>
              <a:blipFill rotWithShape="0">
                <a:blip r:embed="rId2"/>
                <a:stretch>
                  <a:fillRect l="-1938" t="-2174" r="-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627796" y="4844956"/>
            <a:ext cx="1858229" cy="5983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866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</a:t>
            </a:r>
            <a:r>
              <a:rPr lang="en-US" sz="66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yechimi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1597" y="1852920"/>
                <a:ext cx="3447197" cy="408385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err="1" smtClean="0"/>
                  <a:t>Berilgan</a:t>
                </a:r>
                <a:r>
                  <a:rPr lang="en-US" sz="40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C%=40 %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4000" dirty="0"/>
                  <a:t>=1,2 </a:t>
                </a:r>
                <a:r>
                  <a:rPr lang="en-US" sz="4000" dirty="0" smtClean="0"/>
                  <a:t>g/ml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V=500 ml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C%=12 %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m(</a:t>
                </a:r>
                <a:r>
                  <a:rPr lang="en-US" sz="4000" dirty="0" err="1" smtClean="0"/>
                  <a:t>suv</a:t>
                </a:r>
                <a:r>
                  <a:rPr lang="en-US" sz="4000" dirty="0" smtClean="0"/>
                  <a:t>)=?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1597" y="1852920"/>
                <a:ext cx="3447197" cy="4083855"/>
              </a:xfrm>
              <a:blipFill rotWithShape="0">
                <a:blip r:embed="rId2"/>
                <a:stretch>
                  <a:fillRect l="-6184" t="-4179" b="-4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647529" y="2029683"/>
                <a:ext cx="56079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𝑉𝑥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4000" dirty="0"/>
                  <a:t> =500x1,2=600 </a:t>
                </a:r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529" y="2029683"/>
                <a:ext cx="5607945" cy="707886"/>
              </a:xfrm>
              <a:prstGeom prst="rect">
                <a:avLst/>
              </a:prstGeom>
              <a:blipFill rotWithShape="0">
                <a:blip r:embed="rId3"/>
                <a:stretch>
                  <a:fillRect t="-15517" r="-2935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97198" y="3076564"/>
                <a:ext cx="722544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𝑉𝑥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𝑥𝑤</m:t>
                    </m:r>
                  </m:oMath>
                </a14:m>
                <a:r>
                  <a:rPr lang="en-US" sz="4000" dirty="0"/>
                  <a:t> =500x1,2x0,4=240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198" y="3076564"/>
                <a:ext cx="7225440" cy="707886"/>
              </a:xfrm>
              <a:prstGeom prst="rect">
                <a:avLst/>
              </a:prstGeom>
              <a:blipFill rotWithShape="0">
                <a:blip r:embed="rId4"/>
                <a:stretch>
                  <a:fillRect t="-15517" r="-2025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297198" y="4060219"/>
                <a:ext cx="5827236" cy="962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=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240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000" dirty="0" smtClean="0"/>
                  <a:t> x100=2000 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198" y="4060219"/>
                <a:ext cx="5827236" cy="962828"/>
              </a:xfrm>
              <a:prstGeom prst="rect">
                <a:avLst/>
              </a:prstGeom>
              <a:blipFill rotWithShape="0">
                <a:blip r:embed="rId5"/>
                <a:stretch>
                  <a:fillRect r="-2720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4416128" y="5613609"/>
            <a:ext cx="5839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m(</a:t>
            </a:r>
            <a:r>
              <a:rPr lang="en-US" sz="4000" dirty="0" err="1"/>
              <a:t>suv</a:t>
            </a:r>
            <a:r>
              <a:rPr lang="en-US" sz="4000" dirty="0"/>
              <a:t>)=2000-600=1400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926260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300</Words>
  <Application>Microsoft Office PowerPoint</Application>
  <PresentationFormat>Широкоэкранный</PresentationFormat>
  <Paragraphs>54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Тема Office</vt:lpstr>
      <vt:lpstr>CS Chem3D Model</vt:lpstr>
      <vt:lpstr>Презентация PowerPoint</vt:lpstr>
      <vt:lpstr>                    Eritma massasi</vt:lpstr>
      <vt:lpstr>                      Eritma hajmi</vt:lpstr>
      <vt:lpstr>                      Eritma zichligi</vt:lpstr>
      <vt:lpstr>                     1-masala</vt:lpstr>
      <vt:lpstr>                          3-masala</vt:lpstr>
      <vt:lpstr>                       4-masala</vt:lpstr>
      <vt:lpstr>                          5-masala</vt:lpstr>
      <vt:lpstr>         Masalaning yechimi</vt:lpstr>
      <vt:lpstr>     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Kimyo</dc:title>
  <dc:creator>Пользователь</dc:creator>
  <cp:lastModifiedBy>Учетная запись Майкрософт</cp:lastModifiedBy>
  <cp:revision>17</cp:revision>
  <dcterms:created xsi:type="dcterms:W3CDTF">2020-11-25T15:28:07Z</dcterms:created>
  <dcterms:modified xsi:type="dcterms:W3CDTF">2020-11-28T04:09:21Z</dcterms:modified>
</cp:coreProperties>
</file>