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6" r:id="rId4"/>
    <p:sldId id="258" r:id="rId5"/>
    <p:sldId id="267" r:id="rId6"/>
    <p:sldId id="268" r:id="rId7"/>
    <p:sldId id="259" r:id="rId8"/>
    <p:sldId id="260" r:id="rId9"/>
    <p:sldId id="261" r:id="rId10"/>
    <p:sldId id="269" r:id="rId11"/>
    <p:sldId id="270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B1AF-03BE-48AB-AFD7-12329978561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0FF-84EF-401E-8668-CB5C4CF97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9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B1AF-03BE-48AB-AFD7-12329978561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0FF-84EF-401E-8668-CB5C4CF97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3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B1AF-03BE-48AB-AFD7-12329978561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0FF-84EF-401E-8668-CB5C4CF97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09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566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B1AF-03BE-48AB-AFD7-12329978561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0FF-84EF-401E-8668-CB5C4CF97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6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B1AF-03BE-48AB-AFD7-12329978561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0FF-84EF-401E-8668-CB5C4CF97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4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B1AF-03BE-48AB-AFD7-12329978561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0FF-84EF-401E-8668-CB5C4CF97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B1AF-03BE-48AB-AFD7-12329978561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0FF-84EF-401E-8668-CB5C4CF97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6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B1AF-03BE-48AB-AFD7-12329978561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0FF-84EF-401E-8668-CB5C4CF97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6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B1AF-03BE-48AB-AFD7-12329978561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0FF-84EF-401E-8668-CB5C4CF97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2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B1AF-03BE-48AB-AFD7-12329978561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0FF-84EF-401E-8668-CB5C4CF97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0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B1AF-03BE-48AB-AFD7-12329978561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0FF-84EF-401E-8668-CB5C4CF97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5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1B1AF-03BE-48AB-AFD7-12329978561D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BB0FF-84EF-401E-8668-CB5C4CF97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9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-182563"/>
            <a:ext cx="12174537" cy="21590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6" name="object 5"/>
          <p:cNvSpPr/>
          <p:nvPr/>
        </p:nvSpPr>
        <p:spPr>
          <a:xfrm>
            <a:off x="635000" y="2579688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633413" y="4422775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/>
          <p:cNvSpPr txBox="1">
            <a:spLocks/>
          </p:cNvSpPr>
          <p:nvPr/>
        </p:nvSpPr>
        <p:spPr>
          <a:xfrm>
            <a:off x="2489200" y="304800"/>
            <a:ext cx="6981825" cy="1384300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8800" kern="0" spc="21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lang="uz-Cyrl-UZ" sz="5400" kern="0" spc="2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11"/>
          <p:cNvSpPr/>
          <p:nvPr/>
        </p:nvSpPr>
        <p:spPr>
          <a:xfrm>
            <a:off x="1042988" y="584200"/>
            <a:ext cx="241300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/>
          <p:cNvSpPr/>
          <p:nvPr/>
        </p:nvSpPr>
        <p:spPr>
          <a:xfrm>
            <a:off x="1220788" y="1255713"/>
            <a:ext cx="339725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/>
          <p:cNvSpPr/>
          <p:nvPr/>
        </p:nvSpPr>
        <p:spPr>
          <a:xfrm>
            <a:off x="755650" y="1179513"/>
            <a:ext cx="365125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9471025" y="358775"/>
            <a:ext cx="2195513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lang="ru-RU" sz="2396" dirty="0"/>
          </a:p>
          <a:p>
            <a:pPr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0"/>
          <p:cNvSpPr/>
          <p:nvPr/>
        </p:nvSpPr>
        <p:spPr>
          <a:xfrm>
            <a:off x="9471025" y="360363"/>
            <a:ext cx="2195514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133" name="object 4"/>
          <p:cNvSpPr txBox="1">
            <a:spLocks noChangeArrowheads="1"/>
          </p:cNvSpPr>
          <p:nvPr/>
        </p:nvSpPr>
        <p:spPr bwMode="auto">
          <a:xfrm>
            <a:off x="1248297" y="2176463"/>
            <a:ext cx="9382125" cy="252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ru-RU" sz="5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altLang="ru-RU" sz="5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ru-RU" sz="5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lang="uz-Latn-UZ" altLang="ru-RU" sz="5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5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konsentratsiya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mavzusiga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44" y="4019550"/>
            <a:ext cx="2742156" cy="26241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432758" y="696367"/>
            <a:ext cx="2130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426595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dirty="0" smtClean="0"/>
              <a:t>    </a:t>
            </a:r>
            <a:r>
              <a:rPr lang="en-US" sz="6000" b="1" dirty="0" err="1" smtClean="0">
                <a:solidFill>
                  <a:schemeClr val="bg1"/>
                </a:solidFill>
              </a:rPr>
              <a:t>Masalaning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yechimi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78892" y="1702796"/>
                <a:ext cx="456631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 err="1" smtClean="0"/>
                  <a:t>Berilgan</a:t>
                </a:r>
                <a:r>
                  <a:rPr lang="en-US" sz="4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𝐵𝑎𝐶𝐼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)=520 g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C%=10%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 smtClean="0"/>
                  <a:t>)=710 g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C%=5 %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C%=?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892" y="1702796"/>
                <a:ext cx="4566313" cy="4351338"/>
              </a:xfrm>
              <a:blipFill rotWithShape="0">
                <a:blip r:embed="rId2"/>
                <a:stretch>
                  <a:fillRect l="-4806" t="-39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663410" y="2092336"/>
                <a:ext cx="3574825" cy="1152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520</m:t>
                        </m:r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000" dirty="0"/>
                  <a:t>=52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410" y="2092336"/>
                <a:ext cx="3574825" cy="1152047"/>
              </a:xfrm>
              <a:prstGeom prst="rect">
                <a:avLst/>
              </a:prstGeom>
              <a:blipFill rotWithShape="0">
                <a:blip r:embed="rId3"/>
                <a:stretch>
                  <a:fillRect r="-4600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818580" y="4011156"/>
                <a:ext cx="3795078" cy="1063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710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3600" dirty="0" smtClean="0"/>
                  <a:t> = 35,5</a:t>
                </a:r>
                <a:endParaRPr lang="ru-RU" sz="4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580" y="4011156"/>
                <a:ext cx="3795078" cy="1063753"/>
              </a:xfrm>
              <a:prstGeom prst="rect">
                <a:avLst/>
              </a:prstGeom>
              <a:blipFill rotWithShape="0">
                <a:blip r:embed="rId4"/>
                <a:stretch>
                  <a:fillRect r="-4180" b="-40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278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78"/>
            <a:ext cx="12192000" cy="10226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</a:t>
            </a:r>
            <a:r>
              <a:rPr lang="en-US" dirty="0" smtClean="0"/>
              <a:t>   </a:t>
            </a:r>
            <a:r>
              <a:rPr lang="en-US" sz="5400" b="1" dirty="0" err="1" smtClean="0">
                <a:solidFill>
                  <a:schemeClr val="bg1"/>
                </a:solidFill>
              </a:rPr>
              <a:t>Masalaning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yechimi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65974" y="1836558"/>
                <a:ext cx="797571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𝐵𝑎𝐶𝐼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𝐵𝑎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4000" dirty="0"/>
                  <a:t>+2NaC</a:t>
                </a:r>
                <a:r>
                  <a:rPr lang="en-US" sz="4400" dirty="0"/>
                  <a:t>I</a:t>
                </a:r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74" y="1836558"/>
                <a:ext cx="7975710" cy="769441"/>
              </a:xfrm>
              <a:prstGeom prst="rect">
                <a:avLst/>
              </a:prstGeom>
              <a:blipFill rotWithShape="0">
                <a:blip r:embed="rId2"/>
                <a:stretch>
                  <a:fillRect t="-16667" r="-2063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852554" y="2562184"/>
            <a:ext cx="7371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208-</a:t>
            </a:r>
            <a:r>
              <a:rPr lang="en-US" sz="4000" dirty="0" smtClean="0"/>
              <a:t>---  142-------  233------- 117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09338" y="1209133"/>
                <a:ext cx="74577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/>
                  <a:t>52----  35,5 -------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 smtClean="0"/>
                  <a:t> ------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38" y="1209133"/>
                <a:ext cx="7457747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3352" t="-16535" b="-35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232958" y="1559558"/>
                <a:ext cx="2547108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=58,5    </a:t>
                </a:r>
                <a:endParaRPr lang="en-US" sz="4000" dirty="0" smtClean="0"/>
              </a:p>
              <a:p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=29,25</a:t>
                </a:r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958" y="1559558"/>
                <a:ext cx="2547108" cy="1323439"/>
              </a:xfrm>
              <a:prstGeom prst="rect">
                <a:avLst/>
              </a:prstGeom>
              <a:blipFill rotWithShape="0">
                <a:blip r:embed="rId4"/>
                <a:stretch>
                  <a:fillRect t="-8295" r="-7674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65974" y="4041774"/>
                <a:ext cx="896630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𝑒𝑟𝑖𝑡𝑚𝑎</m:t>
                        </m:r>
                      </m:sub>
                    </m:sSub>
                  </m:oMath>
                </a14:m>
                <a:r>
                  <a:rPr lang="en-US" sz="4000" dirty="0"/>
                  <a:t>=</a:t>
                </a:r>
                <a:r>
                  <a:rPr lang="en-US" sz="4000" dirty="0" smtClean="0"/>
                  <a:t>520+710=1230-58,5=1171,75</a:t>
                </a:r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74" y="4041774"/>
                <a:ext cx="8966301" cy="707886"/>
              </a:xfrm>
              <a:prstGeom prst="rect">
                <a:avLst/>
              </a:prstGeom>
              <a:blipFill rotWithShape="0">
                <a:blip r:embed="rId5"/>
                <a:stretch>
                  <a:fillRect t="-15517" r="-1156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87034" y="5256270"/>
                <a:ext cx="5180008" cy="1114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29,25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1171,75</m:t>
                        </m:r>
                      </m:den>
                    </m:f>
                  </m:oMath>
                </a14:m>
                <a:r>
                  <a:rPr lang="en-US" sz="3600" dirty="0" smtClean="0"/>
                  <a:t>x100=2,5%</a:t>
                </a:r>
                <a:endParaRPr lang="ru-RU" sz="3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34" y="5256270"/>
                <a:ext cx="5180008" cy="1114985"/>
              </a:xfrm>
              <a:prstGeom prst="rect">
                <a:avLst/>
              </a:prstGeom>
              <a:blipFill rotWithShape="0">
                <a:blip r:embed="rId6"/>
                <a:stretch>
                  <a:fillRect r="-2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91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sz="6000" b="1" dirty="0" err="1" smtClean="0">
                <a:solidFill>
                  <a:schemeClr val="bg1"/>
                </a:solidFill>
              </a:rPr>
              <a:t>Mustaqil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bajarish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uchun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topshiriq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924" y="1610032"/>
            <a:ext cx="9309977" cy="280096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 smtClean="0"/>
              <a:t> 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83-sahifasida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3-,4-,6-,8-,10-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91" y="3980240"/>
            <a:ext cx="3095767" cy="24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1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sz="6600" b="1" dirty="0" smtClean="0">
                <a:solidFill>
                  <a:schemeClr val="bg1"/>
                </a:solidFill>
              </a:rPr>
              <a:t>1-masala    </a:t>
            </a:r>
            <a:r>
              <a:rPr lang="en-US" sz="4800" b="1" dirty="0" smtClean="0">
                <a:solidFill>
                  <a:schemeClr val="bg1"/>
                </a:solidFill>
              </a:rPr>
              <a:t>(83 bet)</a:t>
            </a:r>
            <a:endParaRPr lang="ru-RU" sz="4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7718" y="1942697"/>
                <a:ext cx="1055654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000" dirty="0" smtClean="0"/>
                  <a:t>23,5 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O  126,5 g </a:t>
                </a:r>
                <a:r>
                  <a:rPr lang="en-US" sz="4000" dirty="0" err="1" smtClean="0"/>
                  <a:t>suvga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tushirilganda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hosil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bo‘lgan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eritmaning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foiz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konsentratsiyasini</a:t>
                </a:r>
                <a:r>
                  <a:rPr lang="en-US" sz="4000" dirty="0" smtClean="0"/>
                  <a:t> (%) </a:t>
                </a:r>
                <a:r>
                  <a:rPr lang="en-US" sz="4000" dirty="0" err="1" smtClean="0"/>
                  <a:t>aniqlang</a:t>
                </a:r>
                <a:r>
                  <a:rPr lang="en-US" sz="4000" dirty="0" smtClean="0"/>
                  <a:t>.</a:t>
                </a:r>
                <a:endParaRPr lang="ru-RU" sz="40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7718" y="1942697"/>
                <a:ext cx="10556544" cy="4351338"/>
              </a:xfrm>
              <a:blipFill rotWithShape="0">
                <a:blip r:embed="rId2"/>
                <a:stretch>
                  <a:fillRect l="-2079" r="-16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15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3582"/>
          </a:xfrm>
          <a:solidFill>
            <a:srgbClr val="0070C0"/>
          </a:solidFill>
        </p:spPr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           </a:t>
            </a:r>
            <a:r>
              <a:rPr lang="en-US" dirty="0" smtClean="0"/>
              <a:t>    </a:t>
            </a:r>
            <a:r>
              <a:rPr lang="en-US" sz="5400" b="1" dirty="0" err="1" smtClean="0">
                <a:solidFill>
                  <a:schemeClr val="bg1"/>
                </a:solidFill>
              </a:rPr>
              <a:t>Masalaning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yechimi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4883" y="1299951"/>
                <a:ext cx="4566313" cy="31831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 smtClean="0"/>
                  <a:t>Berilgan: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O)= 23,5 g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m (</a:t>
                </a:r>
                <a:r>
                  <a:rPr lang="en-US" sz="4000" dirty="0" err="1" smtClean="0"/>
                  <a:t>suv</a:t>
                </a:r>
                <a:r>
                  <a:rPr lang="en-US" sz="4000" dirty="0" smtClean="0"/>
                  <a:t>)= 126,5 g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C%=?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883" y="1299951"/>
                <a:ext cx="4566313" cy="3183103"/>
              </a:xfrm>
              <a:blipFill rotWithShape="0">
                <a:blip r:embed="rId2"/>
                <a:stretch>
                  <a:fillRect l="-4673" t="-5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645623" y="1175674"/>
                <a:ext cx="6027762" cy="3746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i="1" dirty="0">
                    <a:latin typeface="Cambria Math" panose="02040503050406030204" pitchFamily="18" charset="0"/>
                  </a:rPr>
                  <a:t>23,5 --------------  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O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O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𝐾𝑂𝐻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4000" dirty="0"/>
                  <a:t>    </a:t>
                </a:r>
              </a:p>
              <a:p>
                <a:r>
                  <a:rPr lang="en-US" sz="4000" dirty="0"/>
                  <a:t>94 -------------- 112        </a:t>
                </a:r>
              </a:p>
              <a:p>
                <a:endParaRPr lang="en-US" sz="4000" dirty="0"/>
              </a:p>
              <a:p>
                <a:r>
                  <a:rPr lang="en-US" sz="4000" dirty="0"/>
                  <a:t>  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23,5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112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94</m:t>
                        </m:r>
                      </m:den>
                    </m:f>
                  </m:oMath>
                </a14:m>
                <a:r>
                  <a:rPr lang="en-US" sz="4000" dirty="0"/>
                  <a:t>= 28</a:t>
                </a:r>
                <a:endParaRPr lang="ru-RU" sz="4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623" y="1175674"/>
                <a:ext cx="6027762" cy="3746025"/>
              </a:xfrm>
              <a:prstGeom prst="rect">
                <a:avLst/>
              </a:prstGeom>
              <a:blipFill rotWithShape="0">
                <a:blip r:embed="rId3"/>
                <a:stretch>
                  <a:fillRect l="-3539" t="-2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337111" y="5244103"/>
                <a:ext cx="5577385" cy="105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/>
                  <a:t>C</a:t>
                </a:r>
                <a:r>
                  <a:rPr lang="en-US" sz="3600" dirty="0"/>
                  <a:t>%=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150</m:t>
                        </m:r>
                      </m:den>
                    </m:f>
                  </m:oMath>
                </a14:m>
                <a:r>
                  <a:rPr lang="en-US" sz="3600" dirty="0"/>
                  <a:t> x100= 18,67%</a:t>
                </a:r>
                <a:endParaRPr lang="ru-RU" sz="3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11" y="5244103"/>
                <a:ext cx="5577385" cy="1054071"/>
              </a:xfrm>
              <a:prstGeom prst="rect">
                <a:avLst/>
              </a:prstGeom>
              <a:blipFill rotWithShape="0">
                <a:blip r:embed="rId4"/>
                <a:stretch>
                  <a:fillRect l="-3392" b="-34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404883" y="4483054"/>
            <a:ext cx="4711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m=23,5+ 126,5=150   </a:t>
            </a:r>
          </a:p>
        </p:txBody>
      </p:sp>
    </p:spTree>
    <p:extLst>
      <p:ext uri="{BB962C8B-B14F-4D97-AF65-F5344CB8AC3E}">
        <p14:creationId xmlns:p14="http://schemas.microsoft.com/office/powerpoint/2010/main" val="339131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</a:t>
            </a:r>
            <a:r>
              <a:rPr lang="en-US" b="1" dirty="0" smtClean="0">
                <a:solidFill>
                  <a:schemeClr val="bg1"/>
                </a:solidFill>
              </a:rPr>
              <a:t>     </a:t>
            </a:r>
            <a:r>
              <a:rPr lang="en-US" sz="6600" b="1" dirty="0" smtClean="0">
                <a:solidFill>
                  <a:schemeClr val="bg1"/>
                </a:solidFill>
              </a:rPr>
              <a:t>2- masala</a:t>
            </a:r>
            <a:endParaRPr lang="ru-RU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93042" y="2084933"/>
                <a:ext cx="9493155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000" dirty="0" smtClean="0"/>
                  <a:t>    6,72 </a:t>
                </a:r>
                <a:r>
                  <a:rPr lang="en-US" sz="4000" dirty="0" err="1" smtClean="0"/>
                  <a:t>litr</a:t>
                </a:r>
                <a:r>
                  <a:rPr lang="en-US" sz="4000" dirty="0" smtClean="0"/>
                  <a:t> (n.sh)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 80,8 g </a:t>
                </a:r>
                <a:r>
                  <a:rPr lang="en-US" sz="4000" dirty="0" err="1" smtClean="0"/>
                  <a:t>suvda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eritilganda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hosil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bo‘lgan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eritmaning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foiz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konsentratsiyasini</a:t>
                </a:r>
                <a:r>
                  <a:rPr lang="en-US" sz="4000" dirty="0"/>
                  <a:t> (%) </a:t>
                </a:r>
                <a:r>
                  <a:rPr lang="en-US" sz="4000" dirty="0" err="1"/>
                  <a:t>aniqlang</a:t>
                </a:r>
                <a:r>
                  <a:rPr lang="en-US" sz="4000" dirty="0"/>
                  <a:t>.</a:t>
                </a:r>
                <a:endParaRPr lang="ru-RU" sz="4000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042" y="2084933"/>
                <a:ext cx="9493155" cy="4351338"/>
              </a:xfrm>
              <a:blipFill rotWithShape="0">
                <a:blip r:embed="rId2"/>
                <a:stretch>
                  <a:fillRect l="-23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2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Masalaning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yechimi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41900" y="1442106"/>
                <a:ext cx="4402540" cy="30875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 err="1" smtClean="0"/>
                  <a:t>Berilgan</a:t>
                </a:r>
                <a:r>
                  <a:rPr lang="en-US" sz="4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)=6,72 </a:t>
                </a:r>
                <a:r>
                  <a:rPr lang="en-US" sz="4000" dirty="0" err="1" smtClean="0"/>
                  <a:t>litr</a:t>
                </a:r>
                <a:r>
                  <a:rPr lang="en-US" sz="4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O)=80,8 g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C%=?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1900" y="1442106"/>
                <a:ext cx="4402540" cy="3087569"/>
              </a:xfrm>
              <a:blipFill rotWithShape="0">
                <a:blip r:embed="rId2"/>
                <a:stretch>
                  <a:fillRect l="-4848" t="-5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018663" y="2231478"/>
                <a:ext cx="58685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/>
                  <a:t>O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663" y="2231478"/>
                <a:ext cx="5868537" cy="769441"/>
              </a:xfrm>
              <a:prstGeom prst="rect">
                <a:avLst/>
              </a:prstGeom>
              <a:blipFill rotWithShape="0">
                <a:blip r:embed="rId3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44332" y="4413132"/>
                <a:ext cx="4193777" cy="1197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/>
                  <a:t>n</a:t>
                </a:r>
                <a:r>
                  <a:rPr lang="en-US" sz="40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6,72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22,4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r>
                  <a:rPr lang="en-US" sz="4000" dirty="0" smtClean="0"/>
                  <a:t>= 0,3 </a:t>
                </a:r>
                <a:r>
                  <a:rPr lang="en-US" sz="4000" dirty="0" err="1"/>
                  <a:t>mol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32" y="4413132"/>
                <a:ext cx="4193777" cy="1197379"/>
              </a:xfrm>
              <a:prstGeom prst="rect">
                <a:avLst/>
              </a:prstGeom>
              <a:blipFill rotWithShape="0">
                <a:blip r:embed="rId4"/>
                <a:stretch>
                  <a:fillRect l="-5233" r="-4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44332" y="5738695"/>
            <a:ext cx="3751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m=0,3x64=19,2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61456" y="1585147"/>
            <a:ext cx="500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0,3 </a:t>
            </a:r>
            <a:r>
              <a:rPr lang="en-US" sz="3600" dirty="0" err="1"/>
              <a:t>mol</a:t>
            </a:r>
            <a:r>
              <a:rPr lang="en-US" sz="3600" dirty="0"/>
              <a:t>-------------</a:t>
            </a:r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8663" y="3000919"/>
            <a:ext cx="454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1mol----------------82 g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820791" y="4305775"/>
                <a:ext cx="3863558" cy="113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/>
                  <a:t>x</a:t>
                </a:r>
                <a:r>
                  <a:rPr lang="en-US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0,3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82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000" dirty="0" smtClean="0"/>
                  <a:t> = 24,6</a:t>
                </a:r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791" y="4305775"/>
                <a:ext cx="3863558" cy="1136850"/>
              </a:xfrm>
              <a:prstGeom prst="rect">
                <a:avLst/>
              </a:prstGeom>
              <a:blipFill rotWithShape="0">
                <a:blip r:embed="rId5"/>
                <a:stretch>
                  <a:fillRect l="-5678" r="-4416" b="-4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28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648" y="0"/>
            <a:ext cx="12205648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Masalaning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yechimi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47702" y="3979797"/>
                <a:ext cx="5821908" cy="19411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400" dirty="0" smtClean="0"/>
                  <a:t>C%=</a:t>
                </a:r>
                <a:r>
                  <a:rPr lang="ru-RU" sz="4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24,6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4400" dirty="0" smtClean="0"/>
                  <a:t> </a:t>
                </a:r>
                <a:r>
                  <a:rPr lang="en-US" sz="4400" dirty="0" smtClean="0"/>
                  <a:t>x100=24,6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7702" y="3979797"/>
                <a:ext cx="5821908" cy="1941157"/>
              </a:xfrm>
              <a:blipFill rotWithShape="0">
                <a:blip r:embed="rId2"/>
                <a:stretch>
                  <a:fillRect l="-4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78727" y="2284783"/>
                <a:ext cx="695216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𝑒𝑟𝑖𝑡𝑚𝑎</m:t>
                        </m:r>
                      </m:sub>
                    </m:sSub>
                  </m:oMath>
                </a14:m>
                <a:r>
                  <a:rPr lang="en-US" sz="4800" dirty="0"/>
                  <a:t>= 80,8+19,2=100</a:t>
                </a:r>
                <a:endParaRPr lang="en-US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727" y="2284783"/>
                <a:ext cx="6952160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17647" r="-3155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91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301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   </a:t>
            </a:r>
            <a:r>
              <a:rPr lang="en-US" sz="6000" b="1" dirty="0" smtClean="0">
                <a:solidFill>
                  <a:schemeClr val="bg1"/>
                </a:solidFill>
              </a:rPr>
              <a:t>5-masala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927" y="1813470"/>
            <a:ext cx="1144414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 smtClean="0"/>
              <a:t>  100 g </a:t>
            </a:r>
            <a:r>
              <a:rPr lang="en-US" sz="4000" dirty="0" err="1" smtClean="0"/>
              <a:t>suvga</a:t>
            </a:r>
            <a:r>
              <a:rPr lang="en-US" sz="4000" dirty="0" smtClean="0"/>
              <a:t> 46 g </a:t>
            </a:r>
            <a:r>
              <a:rPr lang="en-US" sz="4000" dirty="0" err="1" smtClean="0"/>
              <a:t>natriy</a:t>
            </a:r>
            <a:r>
              <a:rPr lang="en-US" sz="4000" dirty="0" smtClean="0"/>
              <a:t> </a:t>
            </a:r>
            <a:r>
              <a:rPr lang="en-US" sz="4000" dirty="0" err="1" smtClean="0"/>
              <a:t>qo‘shilganda</a:t>
            </a:r>
            <a:r>
              <a:rPr lang="en-US" sz="4000" dirty="0" smtClean="0"/>
              <a:t> </a:t>
            </a:r>
            <a:r>
              <a:rPr lang="en-US" sz="4000" dirty="0" err="1" smtClean="0"/>
              <a:t>hosil</a:t>
            </a:r>
            <a:r>
              <a:rPr lang="en-US" sz="4000" dirty="0" smtClean="0"/>
              <a:t> </a:t>
            </a:r>
            <a:r>
              <a:rPr lang="en-US" sz="4000" dirty="0" err="1" smtClean="0"/>
              <a:t>bo‘lgan</a:t>
            </a:r>
            <a:r>
              <a:rPr lang="en-US" sz="4000" dirty="0" smtClean="0"/>
              <a:t> </a:t>
            </a:r>
            <a:r>
              <a:rPr lang="en-US" sz="4000" dirty="0" err="1" smtClean="0"/>
              <a:t>eritmaning</a:t>
            </a:r>
            <a:r>
              <a:rPr lang="en-US" sz="4000" dirty="0" smtClean="0"/>
              <a:t> </a:t>
            </a:r>
            <a:r>
              <a:rPr lang="en-US" sz="4000" dirty="0" err="1"/>
              <a:t>foiz</a:t>
            </a:r>
            <a:r>
              <a:rPr lang="en-US" sz="4000" dirty="0"/>
              <a:t> </a:t>
            </a:r>
            <a:r>
              <a:rPr lang="en-US" sz="4000" dirty="0" err="1"/>
              <a:t>konsentratsiyasini</a:t>
            </a:r>
            <a:r>
              <a:rPr lang="en-US" sz="4000" dirty="0"/>
              <a:t> (%) </a:t>
            </a:r>
            <a:r>
              <a:rPr lang="en-US" sz="4000" dirty="0" err="1"/>
              <a:t>aniqlang</a:t>
            </a:r>
            <a:r>
              <a:rPr lang="en-US" sz="4000" dirty="0"/>
              <a:t>.</a:t>
            </a:r>
            <a:endParaRPr lang="ru-RU" sz="4000" dirty="0"/>
          </a:p>
          <a:p>
            <a:pPr marL="0" indent="0">
              <a:lnSpc>
                <a:spcPct val="150000"/>
              </a:lnSpc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7353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648" y="0"/>
            <a:ext cx="12205648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</a:t>
            </a:r>
            <a:r>
              <a:rPr lang="en-US" sz="6600" b="1" dirty="0" smtClean="0">
                <a:solidFill>
                  <a:schemeClr val="bg1"/>
                </a:solidFill>
              </a:rPr>
              <a:t>7- masala</a:t>
            </a:r>
            <a:endParaRPr lang="ru-RU" sz="6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1754187"/>
                <a:ext cx="113538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000" dirty="0" smtClean="0"/>
                  <a:t>     200 g 10 %li </a:t>
                </a:r>
                <a:r>
                  <a:rPr lang="en-US" sz="4000" dirty="0" err="1" smtClean="0"/>
                  <a:t>va</a:t>
                </a:r>
                <a:r>
                  <a:rPr lang="en-US" sz="4000" dirty="0" smtClean="0"/>
                  <a:t> 300 g 20%li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𝑁𝑎𝑁𝑂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 smtClean="0"/>
                  <a:t> </a:t>
                </a:r>
                <a:r>
                  <a:rPr lang="en-US" sz="4000" dirty="0" err="1" smtClean="0"/>
                  <a:t>eritmalari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bir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idishga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solib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aralashtirilishidan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hosil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bo‘lgan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eritmaning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foiz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konsentratsiyasini</a:t>
                </a:r>
                <a:r>
                  <a:rPr lang="en-US" sz="4000" dirty="0"/>
                  <a:t> (%) </a:t>
                </a:r>
                <a:r>
                  <a:rPr lang="en-US" sz="4000" dirty="0" err="1"/>
                  <a:t>aniqlang</a:t>
                </a:r>
                <a:r>
                  <a:rPr lang="en-US" sz="4000" dirty="0"/>
                  <a:t>.</a:t>
                </a:r>
                <a:endParaRPr lang="ru-RU" sz="4000" dirty="0"/>
              </a:p>
              <a:p>
                <a:pPr marL="0" indent="0">
                  <a:buNone/>
                </a:pPr>
                <a:endParaRPr lang="ru-RU" sz="40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754187"/>
                <a:ext cx="11353800" cy="4351338"/>
              </a:xfrm>
              <a:blipFill rotWithShape="0">
                <a:blip r:embed="rId2"/>
                <a:stretch>
                  <a:fillRect l="-1933" r="-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86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62" y="0"/>
            <a:ext cx="12199961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 </a:t>
            </a:r>
            <a:r>
              <a:rPr lang="en-US" sz="6600" b="1" dirty="0" smtClean="0">
                <a:solidFill>
                  <a:schemeClr val="bg1"/>
                </a:solidFill>
              </a:rPr>
              <a:t>9- masala</a:t>
            </a:r>
            <a:endParaRPr lang="ru-RU" sz="6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94918" y="1685522"/>
                <a:ext cx="11594199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000" dirty="0" smtClean="0"/>
                  <a:t> 520 g 10 %li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𝐵𝑎𝐶𝐼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 </a:t>
                </a:r>
                <a:r>
                  <a:rPr lang="en-US" sz="4000" dirty="0" err="1" smtClean="0"/>
                  <a:t>eritmasi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va</a:t>
                </a:r>
                <a:r>
                  <a:rPr lang="en-US" sz="4000" dirty="0" smtClean="0"/>
                  <a:t> 710 g 5%li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 smtClean="0"/>
                  <a:t> </a:t>
                </a:r>
                <a:r>
                  <a:rPr lang="en-US" sz="4000" dirty="0" err="1" smtClean="0"/>
                  <a:t>eritmalari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bir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idishga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solib</a:t>
                </a:r>
                <a:r>
                  <a:rPr lang="en-US" sz="4000" dirty="0"/>
                  <a:t> </a:t>
                </a:r>
                <a:r>
                  <a:rPr lang="en-US" sz="4000" dirty="0" err="1"/>
                  <a:t>aralashtirilishidan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hosil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bo‘lgan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eritmaning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foiz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konsentratsiyasini</a:t>
                </a:r>
                <a:r>
                  <a:rPr lang="en-US" sz="4000" dirty="0"/>
                  <a:t> (%) </a:t>
                </a:r>
                <a:r>
                  <a:rPr lang="en-US" sz="4000" dirty="0" err="1"/>
                  <a:t>aniqlang</a:t>
                </a:r>
                <a:r>
                  <a:rPr lang="en-US" sz="4000" dirty="0"/>
                  <a:t>.</a:t>
                </a:r>
                <a:endParaRPr lang="ru-RU" sz="4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918" y="1685522"/>
                <a:ext cx="11594199" cy="4351338"/>
              </a:xfrm>
              <a:blipFill rotWithShape="0">
                <a:blip r:embed="rId2"/>
                <a:stretch>
                  <a:fillRect l="-1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094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167</Words>
  <Application>Microsoft Office PowerPoint</Application>
  <PresentationFormat>Широкоэкранный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Тема Office</vt:lpstr>
      <vt:lpstr>Презентация PowerPoint</vt:lpstr>
      <vt:lpstr>                        1-masala    (83 bet)</vt:lpstr>
      <vt:lpstr>                Masalaning yechimi</vt:lpstr>
      <vt:lpstr>                          2- masala</vt:lpstr>
      <vt:lpstr>                   Masalaning yechimi</vt:lpstr>
      <vt:lpstr>                   Masalaning yechimi</vt:lpstr>
      <vt:lpstr>                          5-masala</vt:lpstr>
      <vt:lpstr>                       7- masala</vt:lpstr>
      <vt:lpstr>                        9- masala</vt:lpstr>
      <vt:lpstr>                Masalaning yechimi</vt:lpstr>
      <vt:lpstr>                 Masalaning yechimi</vt:lpstr>
      <vt:lpstr>  Mustaqil bajarish uchun topshiriq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Kimyo</dc:title>
  <dc:creator>Пользователь</dc:creator>
  <cp:lastModifiedBy>Учетная запись Майкрософт</cp:lastModifiedBy>
  <cp:revision>18</cp:revision>
  <dcterms:created xsi:type="dcterms:W3CDTF">2020-11-20T12:56:19Z</dcterms:created>
  <dcterms:modified xsi:type="dcterms:W3CDTF">2020-11-28T04:16:56Z</dcterms:modified>
</cp:coreProperties>
</file>