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67" r:id="rId4"/>
    <p:sldId id="268" r:id="rId5"/>
    <p:sldId id="258" r:id="rId6"/>
    <p:sldId id="269" r:id="rId7"/>
    <p:sldId id="259" r:id="rId8"/>
    <p:sldId id="261" r:id="rId9"/>
    <p:sldId id="264" r:id="rId10"/>
    <p:sldId id="271" r:id="rId11"/>
    <p:sldId id="262" r:id="rId12"/>
    <p:sldId id="273" r:id="rId13"/>
    <p:sldId id="26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400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7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43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5299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44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7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66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30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72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39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7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66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7D61B-D822-415C-AEFC-BB21664A339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539C8-BD66-4EEC-8E11-85D65DB58B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00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9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888" y="4710112"/>
            <a:ext cx="3283324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bject 2">
            <a:extLst/>
          </p:cNvPr>
          <p:cNvSpPr/>
          <p:nvPr/>
        </p:nvSpPr>
        <p:spPr>
          <a:xfrm>
            <a:off x="3175" y="3175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 dirty="0"/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4324350" y="388938"/>
            <a:ext cx="4214813" cy="1262062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uz-Cyrl-UZ" sz="8000" kern="0" spc="21" dirty="0" smtClean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KIMYO</a:t>
            </a:r>
            <a:endParaRPr lang="uz-Cyrl-UZ" sz="8000" kern="0" spc="21" dirty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11">
            <a:extLst/>
          </p:cNvPr>
          <p:cNvSpPr/>
          <p:nvPr/>
        </p:nvSpPr>
        <p:spPr>
          <a:xfrm>
            <a:off x="1042988" y="584200"/>
            <a:ext cx="241300" cy="496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/>
          </p:cNvPr>
          <p:cNvSpPr/>
          <p:nvPr/>
        </p:nvSpPr>
        <p:spPr>
          <a:xfrm>
            <a:off x="1165225" y="896938"/>
            <a:ext cx="452438" cy="601662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/>
          </p:cNvPr>
          <p:cNvSpPr/>
          <p:nvPr/>
        </p:nvSpPr>
        <p:spPr>
          <a:xfrm>
            <a:off x="1220788" y="1255713"/>
            <a:ext cx="339725" cy="1889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/>
          </p:cNvPr>
          <p:cNvSpPr/>
          <p:nvPr/>
        </p:nvSpPr>
        <p:spPr>
          <a:xfrm>
            <a:off x="701675" y="896938"/>
            <a:ext cx="474663" cy="603250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/>
          </p:cNvPr>
          <p:cNvSpPr/>
          <p:nvPr/>
        </p:nvSpPr>
        <p:spPr>
          <a:xfrm>
            <a:off x="755650" y="1179513"/>
            <a:ext cx="365125" cy="26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77" name="object 9"/>
          <p:cNvSpPr>
            <a:spLocks/>
          </p:cNvSpPr>
          <p:nvPr/>
        </p:nvSpPr>
        <p:spPr bwMode="auto">
          <a:xfrm>
            <a:off x="9701213" y="541338"/>
            <a:ext cx="2105305" cy="957262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11-sinf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8" name="object 4"/>
          <p:cNvSpPr txBox="1">
            <a:spLocks noChangeArrowheads="1"/>
          </p:cNvSpPr>
          <p:nvPr/>
        </p:nvSpPr>
        <p:spPr bwMode="auto">
          <a:xfrm>
            <a:off x="1560513" y="2443957"/>
            <a:ext cx="9466075" cy="2522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>
              <a:buNone/>
            </a:pPr>
            <a:r>
              <a:rPr lang="uz-Cyrl-UZ" altLang="ru-RU" sz="5400" b="1" dirty="0">
                <a:solidFill>
                  <a:srgbClr val="1F23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Eritmalarda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reaksiyalar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1675" y="2593975"/>
            <a:ext cx="688975" cy="174942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98500" y="4741863"/>
            <a:ext cx="688975" cy="17494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6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</a:t>
            </a:r>
            <a:r>
              <a:rPr lang="en-US" dirty="0" smtClean="0"/>
              <a:t>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2735" y="1921922"/>
            <a:ext cx="4798325" cy="1054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m= 0,3x108=32,4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573778" y="3776596"/>
                <a:ext cx="812549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𝐻𝑁𝑂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𝐴𝑔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𝐴𝑔𝑁𝑂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𝑁𝑂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/>
                  <a:t>O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3778" y="3776596"/>
                <a:ext cx="8125494" cy="707886"/>
              </a:xfrm>
              <a:prstGeom prst="rect">
                <a:avLst/>
              </a:prstGeom>
              <a:blipFill rotWithShape="0">
                <a:blip r:embed="rId2"/>
                <a:stretch>
                  <a:fillRect t="-15517" r="-1725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598459" y="3207209"/>
            <a:ext cx="407613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3,4 g-</a:t>
            </a:r>
            <a:r>
              <a:rPr lang="en-US" sz="3600" dirty="0" smtClean="0"/>
              <a:t>-----x</a:t>
            </a:r>
            <a:r>
              <a:rPr lang="en-US" sz="3200" dirty="0"/>
              <a:t/>
            </a:r>
            <a:br>
              <a:rPr lang="en-US" sz="3200" dirty="0"/>
            </a:b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98459" y="4484482"/>
            <a:ext cx="26468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108-</a:t>
            </a:r>
            <a:r>
              <a:rPr lang="en-US" sz="3600" dirty="0" smtClean="0"/>
              <a:t>-----170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81062" y="5130813"/>
            <a:ext cx="1582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x=51 g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1445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sz="6000" b="1" dirty="0">
                <a:solidFill>
                  <a:schemeClr val="bg1"/>
                </a:solidFill>
              </a:rPr>
              <a:t>4</a:t>
            </a:r>
            <a:r>
              <a:rPr lang="en-US" sz="6000" b="1" dirty="0" smtClean="0">
                <a:solidFill>
                  <a:schemeClr val="bg1"/>
                </a:solidFill>
              </a:rPr>
              <a:t>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997" y="1634557"/>
            <a:ext cx="11546005" cy="484813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3600" dirty="0" err="1" smtClean="0"/>
              <a:t>Natriy</a:t>
            </a:r>
            <a:r>
              <a:rPr lang="en-US" sz="3600" dirty="0" smtClean="0"/>
              <a:t> </a:t>
            </a:r>
            <a:r>
              <a:rPr lang="en-US" sz="3600" dirty="0" err="1" smtClean="0"/>
              <a:t>gidroksidning</a:t>
            </a:r>
            <a:r>
              <a:rPr lang="en-US" sz="3600" dirty="0" smtClean="0"/>
              <a:t> 400 g 20 %li </a:t>
            </a:r>
            <a:r>
              <a:rPr lang="en-US" sz="3600" dirty="0" err="1" smtClean="0"/>
              <a:t>eritmasiga</a:t>
            </a:r>
            <a:r>
              <a:rPr lang="en-US" sz="3600" dirty="0" smtClean="0"/>
              <a:t> </a:t>
            </a:r>
            <a:r>
              <a:rPr lang="en-US" sz="3600" dirty="0" err="1" smtClean="0"/>
              <a:t>necha</a:t>
            </a:r>
            <a:r>
              <a:rPr lang="en-US" sz="3600" dirty="0" smtClean="0"/>
              <a:t> g </a:t>
            </a:r>
            <a:r>
              <a:rPr lang="en-US" sz="3600" dirty="0" err="1" smtClean="0"/>
              <a:t>oltingugurt</a:t>
            </a:r>
            <a:r>
              <a:rPr lang="en-US" sz="3600" dirty="0" smtClean="0"/>
              <a:t> (VI) </a:t>
            </a:r>
            <a:r>
              <a:rPr lang="en-US" sz="3600" dirty="0" err="1" smtClean="0"/>
              <a:t>oksid</a:t>
            </a:r>
            <a:r>
              <a:rPr lang="en-US" sz="3600" dirty="0" smtClean="0"/>
              <a:t> </a:t>
            </a:r>
            <a:r>
              <a:rPr lang="en-US" sz="3600" dirty="0" err="1" smtClean="0"/>
              <a:t>shimdirilganda</a:t>
            </a:r>
            <a:r>
              <a:rPr lang="en-US" sz="3600" dirty="0" smtClean="0"/>
              <a:t> (</a:t>
            </a:r>
            <a:r>
              <a:rPr lang="en-US" sz="3600" dirty="0" err="1" smtClean="0"/>
              <a:t>o‘rta</a:t>
            </a:r>
            <a:r>
              <a:rPr lang="en-US" sz="3600" dirty="0" smtClean="0"/>
              <a:t> </a:t>
            </a:r>
            <a:r>
              <a:rPr lang="en-US" sz="3600" dirty="0" err="1" smtClean="0"/>
              <a:t>tuz</a:t>
            </a:r>
            <a:r>
              <a:rPr lang="en-US" sz="3600" dirty="0" smtClean="0"/>
              <a:t> </a:t>
            </a:r>
            <a:r>
              <a:rPr lang="en-US" sz="3600" dirty="0" err="1" smtClean="0"/>
              <a:t>hosil</a:t>
            </a:r>
            <a:r>
              <a:rPr lang="en-US" sz="3600" dirty="0" smtClean="0"/>
              <a:t> </a:t>
            </a:r>
            <a:r>
              <a:rPr lang="en-US" sz="3600" dirty="0" err="1" smtClean="0"/>
              <a:t>bo‘lib</a:t>
            </a:r>
            <a:r>
              <a:rPr lang="en-US" sz="3600" dirty="0" smtClean="0"/>
              <a:t>) 10 % li </a:t>
            </a:r>
            <a:r>
              <a:rPr lang="en-US" sz="3600" dirty="0" err="1" smtClean="0"/>
              <a:t>natriy</a:t>
            </a:r>
            <a:r>
              <a:rPr lang="en-US" sz="3600" dirty="0" smtClean="0"/>
              <a:t>  </a:t>
            </a:r>
            <a:r>
              <a:rPr lang="en-US" sz="3600" dirty="0" err="1" smtClean="0"/>
              <a:t>gidroksid</a:t>
            </a:r>
            <a:r>
              <a:rPr lang="en-US" sz="3600" dirty="0" smtClean="0"/>
              <a:t> </a:t>
            </a:r>
            <a:r>
              <a:rPr lang="en-US" sz="3600" dirty="0" err="1" smtClean="0"/>
              <a:t>eritmasini</a:t>
            </a:r>
            <a:r>
              <a:rPr lang="en-US" sz="3600" dirty="0" smtClean="0"/>
              <a:t> </a:t>
            </a:r>
            <a:r>
              <a:rPr lang="en-US" sz="3600" dirty="0" err="1" smtClean="0"/>
              <a:t>hosil</a:t>
            </a:r>
            <a:r>
              <a:rPr lang="en-US" sz="3600" dirty="0" smtClean="0"/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lphaUcParenR"/>
            </a:pPr>
            <a:r>
              <a:rPr lang="en-US" sz="3600" dirty="0" smtClean="0"/>
              <a:t> 26,5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 smtClean="0"/>
              <a:t> 36,36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 smtClean="0"/>
              <a:t> 47,4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 smtClean="0"/>
              <a:t> 53,6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5266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872553" y="1602881"/>
                <a:ext cx="8219364" cy="125876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𝑁𝑎𝑂𝐻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 smtClean="0"/>
                  <a:t>O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72553" y="1602881"/>
                <a:ext cx="8219364" cy="1258769"/>
              </a:xfrm>
              <a:blipFill rotWithShape="0">
                <a:blip r:embed="rId2"/>
                <a:stretch>
                  <a:fillRect t="-16019" r="-2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54926" y="1602881"/>
                <a:ext cx="3079844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 err="1" smtClean="0"/>
                  <a:t>Berilgan</a:t>
                </a:r>
                <a:r>
                  <a:rPr lang="en-US" sz="3600" dirty="0" smtClean="0"/>
                  <a:t>:</a:t>
                </a:r>
                <a:r>
                  <a:rPr lang="en-US" sz="3600" dirty="0"/>
                  <a:t/>
                </a:r>
                <a:br>
                  <a:rPr lang="en-US" sz="36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3600" dirty="0"/>
                  <a:t>=400 g</a:t>
                </a:r>
                <a:br>
                  <a:rPr lang="en-US" sz="3600" dirty="0"/>
                </a:br>
                <a:r>
                  <a:rPr lang="en-US" sz="3600" dirty="0"/>
                  <a:t>C%=20 %    </a:t>
                </a:r>
              </a:p>
              <a:p>
                <a:r>
                  <a:rPr lang="en-US" sz="3600" dirty="0"/>
                  <a:t>C%=10%   </a:t>
                </a:r>
              </a:p>
              <a:p>
                <a:r>
                  <a:rPr lang="en-US" sz="3600" dirty="0"/>
                  <a:t> m(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/>
                  <a:t>)=?</a:t>
                </a:r>
                <a:endParaRPr lang="ru-RU" sz="36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26" y="1602881"/>
                <a:ext cx="3079844" cy="2862322"/>
              </a:xfrm>
              <a:prstGeom prst="rect">
                <a:avLst/>
              </a:prstGeom>
              <a:blipFill rotWithShape="0">
                <a:blip r:embed="rId3"/>
                <a:stretch>
                  <a:fillRect l="-6139" t="-3412" b="-72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383571" y="2733324"/>
                <a:ext cx="3473826" cy="10544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80−80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400+80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4400" dirty="0"/>
                  <a:t>=0,1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3571" y="2733324"/>
                <a:ext cx="3473826" cy="1054456"/>
              </a:xfrm>
              <a:prstGeom prst="rect">
                <a:avLst/>
              </a:prstGeom>
              <a:blipFill rotWithShape="0">
                <a:blip r:embed="rId4"/>
                <a:stretch>
                  <a:fillRect t="-578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5225698" y="4178467"/>
            <a:ext cx="31341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40+8x=80-80x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67847" y="4968748"/>
            <a:ext cx="273825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40=88x      </a:t>
            </a:r>
            <a:endParaRPr lang="en-US" sz="4000" dirty="0" smtClean="0"/>
          </a:p>
          <a:p>
            <a:r>
              <a:rPr lang="en-US" sz="4000" dirty="0" smtClean="0"/>
              <a:t>x=0,45 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872553" y="5433729"/>
            <a:ext cx="774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m=0,45x80=36,36   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US" sz="4000" dirty="0" err="1" smtClean="0"/>
              <a:t>vob:B</a:t>
            </a:r>
            <a:r>
              <a:rPr lang="en-US" sz="4000" dirty="0" smtClean="0"/>
              <a:t>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6040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dirty="0" smtClean="0"/>
              <a:t>  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r>
              <a:rPr lang="en-US" sz="5400" b="1" dirty="0" smtClean="0">
                <a:solidFill>
                  <a:schemeClr val="bg1"/>
                </a:solidFill>
              </a:rPr>
              <a:t>: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0932" y="1743739"/>
            <a:ext cx="1105013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9,8 % li </a:t>
            </a:r>
            <a:r>
              <a:rPr lang="en-US" sz="3600" dirty="0" err="1" smtClean="0"/>
              <a:t>sulfat</a:t>
            </a:r>
            <a:r>
              <a:rPr lang="en-US" sz="3600" dirty="0" smtClean="0"/>
              <a:t> </a:t>
            </a:r>
            <a:r>
              <a:rPr lang="en-US" sz="3600" dirty="0" err="1" smtClean="0"/>
              <a:t>kislota</a:t>
            </a:r>
            <a:r>
              <a:rPr lang="en-US" sz="3600" dirty="0" smtClean="0"/>
              <a:t> </a:t>
            </a:r>
            <a:r>
              <a:rPr lang="en-US" sz="3600" dirty="0" err="1" smtClean="0"/>
              <a:t>eritmasi</a:t>
            </a:r>
            <a:r>
              <a:rPr lang="en-US" sz="3600" dirty="0" smtClean="0"/>
              <a:t> </a:t>
            </a:r>
            <a:r>
              <a:rPr lang="en-US" sz="3600" dirty="0" err="1" smtClean="0"/>
              <a:t>bilan</a:t>
            </a:r>
            <a:r>
              <a:rPr lang="en-US" sz="3600" dirty="0" smtClean="0"/>
              <a:t> </a:t>
            </a:r>
            <a:r>
              <a:rPr lang="en-US" sz="3600" dirty="0" err="1" smtClean="0"/>
              <a:t>mo‘l</a:t>
            </a:r>
            <a:r>
              <a:rPr lang="en-US" sz="3600" dirty="0" smtClean="0"/>
              <a:t> </a:t>
            </a:r>
            <a:r>
              <a:rPr lang="en-US" sz="3600" dirty="0" err="1" smtClean="0"/>
              <a:t>miqdorda</a:t>
            </a:r>
            <a:r>
              <a:rPr lang="en-US" sz="3600" dirty="0" smtClean="0"/>
              <a:t> </a:t>
            </a:r>
            <a:r>
              <a:rPr lang="en-US" sz="3600" dirty="0" err="1" smtClean="0"/>
              <a:t>olingan</a:t>
            </a:r>
            <a:r>
              <a:rPr lang="en-US" sz="3600" dirty="0" smtClean="0"/>
              <a:t> </a:t>
            </a:r>
            <a:r>
              <a:rPr lang="en-US" sz="3600" dirty="0" err="1" smtClean="0"/>
              <a:t>rux</a:t>
            </a:r>
            <a:r>
              <a:rPr lang="en-US" sz="3600" dirty="0" smtClean="0"/>
              <a:t> </a:t>
            </a:r>
            <a:r>
              <a:rPr lang="en-US" sz="3600" dirty="0" err="1" smtClean="0"/>
              <a:t>reaksiyaga</a:t>
            </a:r>
            <a:r>
              <a:rPr lang="en-US" sz="3600" dirty="0" smtClean="0"/>
              <a:t> </a:t>
            </a:r>
            <a:r>
              <a:rPr lang="en-US" sz="3600" dirty="0" err="1" smtClean="0"/>
              <a:t>kirishi</a:t>
            </a:r>
            <a:r>
              <a:rPr lang="en-US" sz="3600" dirty="0" smtClean="0"/>
              <a:t> </a:t>
            </a:r>
            <a:r>
              <a:rPr lang="en-US" sz="3600" dirty="0" err="1" smtClean="0"/>
              <a:t>natijasida</a:t>
            </a:r>
            <a:r>
              <a:rPr lang="en-US" sz="3600" dirty="0" smtClean="0"/>
              <a:t> </a:t>
            </a:r>
            <a:r>
              <a:rPr lang="en-US" sz="3600" dirty="0" err="1" smtClean="0"/>
              <a:t>hosil</a:t>
            </a:r>
            <a:r>
              <a:rPr lang="en-US" sz="3600" dirty="0" smtClean="0"/>
              <a:t> </a:t>
            </a:r>
            <a:r>
              <a:rPr lang="en-US" sz="3600" dirty="0" err="1" smtClean="0"/>
              <a:t>bo‘lgan</a:t>
            </a:r>
            <a:r>
              <a:rPr lang="en-US" sz="3600" dirty="0" smtClean="0"/>
              <a:t> </a:t>
            </a:r>
            <a:r>
              <a:rPr lang="en-US" sz="3600" dirty="0" err="1" smtClean="0"/>
              <a:t>tuzning</a:t>
            </a:r>
            <a:r>
              <a:rPr lang="en-US" sz="3600" dirty="0" smtClean="0"/>
              <a:t> </a:t>
            </a:r>
            <a:r>
              <a:rPr lang="en-US" sz="3600" dirty="0" err="1" smtClean="0"/>
              <a:t>massa</a:t>
            </a:r>
            <a:r>
              <a:rPr lang="en-US" sz="3600" dirty="0" smtClean="0"/>
              <a:t> </a:t>
            </a:r>
            <a:r>
              <a:rPr lang="en-US" sz="3600" dirty="0" err="1" smtClean="0"/>
              <a:t>ulushini</a:t>
            </a:r>
            <a:r>
              <a:rPr lang="en-US" sz="3600" dirty="0" smtClean="0"/>
              <a:t> toping.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15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6,5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26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9,8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419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1-masala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665026"/>
            <a:ext cx="11232108" cy="485860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 </a:t>
            </a:r>
            <a:r>
              <a:rPr lang="en-US" sz="4000" dirty="0" err="1" smtClean="0"/>
              <a:t>Sulfat</a:t>
            </a:r>
            <a:r>
              <a:rPr lang="en-US" sz="4000" dirty="0" smtClean="0"/>
              <a:t> </a:t>
            </a:r>
            <a:r>
              <a:rPr lang="en-US" sz="4000" dirty="0" err="1" smtClean="0"/>
              <a:t>kislotaning</a:t>
            </a:r>
            <a:r>
              <a:rPr lang="en-US" sz="4000" dirty="0" smtClean="0"/>
              <a:t>  300 g 20 %li </a:t>
            </a:r>
            <a:r>
              <a:rPr lang="en-US" sz="4000" dirty="0" err="1" smtClean="0"/>
              <a:t>eritmasiga</a:t>
            </a:r>
            <a:r>
              <a:rPr lang="en-US" sz="4000" dirty="0" smtClean="0"/>
              <a:t>  </a:t>
            </a:r>
            <a:r>
              <a:rPr lang="en-US" sz="4000" dirty="0" err="1" smtClean="0"/>
              <a:t>necha</a:t>
            </a:r>
            <a:r>
              <a:rPr lang="en-US" sz="4000" dirty="0" smtClean="0"/>
              <a:t> g </a:t>
            </a:r>
            <a:r>
              <a:rPr lang="en-US" sz="4000" dirty="0" err="1" smtClean="0"/>
              <a:t>sulfat</a:t>
            </a:r>
            <a:r>
              <a:rPr lang="en-US" sz="4000" dirty="0" smtClean="0"/>
              <a:t> </a:t>
            </a:r>
            <a:r>
              <a:rPr lang="en-US" sz="4000" dirty="0" err="1" smtClean="0"/>
              <a:t>angidrid</a:t>
            </a:r>
            <a:r>
              <a:rPr lang="en-US" sz="4000" dirty="0" smtClean="0"/>
              <a:t>  </a:t>
            </a:r>
            <a:r>
              <a:rPr lang="en-US" sz="4000" dirty="0" err="1" smtClean="0"/>
              <a:t>shimdirilganda</a:t>
            </a:r>
            <a:r>
              <a:rPr lang="en-US" sz="4000" dirty="0" smtClean="0"/>
              <a:t>  60%li </a:t>
            </a:r>
            <a:r>
              <a:rPr lang="en-US" sz="4000" dirty="0" err="1" smtClean="0"/>
              <a:t>sulfat</a:t>
            </a:r>
            <a:r>
              <a:rPr lang="en-US" sz="4000" dirty="0" smtClean="0"/>
              <a:t> </a:t>
            </a:r>
            <a:r>
              <a:rPr lang="en-US" sz="4000" dirty="0" err="1" smtClean="0"/>
              <a:t>kislota</a:t>
            </a:r>
            <a:r>
              <a:rPr lang="en-US" sz="4000" dirty="0" smtClean="0"/>
              <a:t> </a:t>
            </a:r>
            <a:r>
              <a:rPr lang="en-US" sz="4000" dirty="0" err="1" smtClean="0"/>
              <a:t>eritmasi</a:t>
            </a:r>
            <a:r>
              <a:rPr lang="en-US" sz="4000" dirty="0" smtClean="0"/>
              <a:t> </a:t>
            </a:r>
            <a:r>
              <a:rPr lang="en-US" sz="4000" dirty="0" err="1" smtClean="0"/>
              <a:t>hosil</a:t>
            </a:r>
            <a:r>
              <a:rPr lang="en-US" sz="4000" dirty="0" smtClean="0"/>
              <a:t> </a:t>
            </a:r>
            <a:r>
              <a:rPr lang="en-US" sz="4000" dirty="0" err="1" smtClean="0"/>
              <a:t>bo‘ladi</a:t>
            </a:r>
            <a:r>
              <a:rPr lang="en-US" sz="4000" dirty="0"/>
              <a:t>?</a:t>
            </a:r>
            <a:r>
              <a:rPr lang="en-US" sz="4000" dirty="0" smtClean="0"/>
              <a:t> </a:t>
            </a:r>
            <a:endParaRPr lang="en-US" sz="4000" dirty="0" smtClean="0"/>
          </a:p>
          <a:p>
            <a:pPr marL="514350" indent="-514350">
              <a:buAutoNum type="alphaUcParenR"/>
            </a:pPr>
            <a:r>
              <a:rPr lang="en-US" sz="4000" dirty="0" smtClean="0"/>
              <a:t>182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192 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174 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165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4559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296" y="0"/>
            <a:ext cx="12219296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56313" y="1852921"/>
                <a:ext cx="3706504" cy="334687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</a:t>
                </a:r>
                <a:r>
                  <a:rPr lang="en-US" sz="3600" dirty="0" err="1" smtClean="0"/>
                  <a:t>Berilgan</a:t>
                </a:r>
                <a:r>
                  <a:rPr lang="en-US" sz="3600" dirty="0" smtClean="0"/>
                  <a:t>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3600" dirty="0" smtClean="0"/>
                  <a:t>= 300 g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C%= 20 %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C%= 60 %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m(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/>
                  <a:t>)=?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6313" y="1852921"/>
                <a:ext cx="3706504" cy="3346876"/>
              </a:xfrm>
              <a:blipFill rotWithShape="0">
                <a:blip r:embed="rId2"/>
                <a:stretch>
                  <a:fillRect l="-4934" t="-4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747991" y="2119632"/>
                <a:ext cx="4414157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/>
                  <a:t>0,6  </a:t>
                </a:r>
                <a:r>
                  <a:rPr lang="en-US" sz="5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60+1,225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300+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991" y="2119632"/>
                <a:ext cx="4414157" cy="1284519"/>
              </a:xfrm>
              <a:prstGeom prst="rect">
                <a:avLst/>
              </a:prstGeom>
              <a:blipFill rotWithShape="0">
                <a:blip r:embed="rId3"/>
                <a:stretch>
                  <a:fillRect l="-5663" t="-476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482992" y="3958463"/>
            <a:ext cx="4944154" cy="2482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/>
              <a:t>180+0,6x=60+1,225x</a:t>
            </a:r>
            <a:br>
              <a:rPr lang="en-US" sz="3600" dirty="0"/>
            </a:br>
            <a:r>
              <a:rPr lang="en-US" sz="3600" dirty="0"/>
              <a:t>120=0,625x      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  </a:t>
            </a:r>
            <a:r>
              <a:rPr lang="en-US" sz="3600" dirty="0"/>
              <a:t>x=192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7448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61084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3600" dirty="0" smtClean="0"/>
                  <a:t>  II  </a:t>
                </a:r>
                <a:r>
                  <a:rPr lang="en-US" sz="3600" dirty="0" err="1" smtClean="0"/>
                  <a:t>usul</a:t>
                </a:r>
                <a:r>
                  <a:rPr lang="en-US" sz="36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20                         62,5------------300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              60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122,5                     40 -------------x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                                                     x=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300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62,5</m:t>
                        </m:r>
                      </m:den>
                    </m:f>
                  </m:oMath>
                </a14:m>
                <a:r>
                  <a:rPr lang="en-US" dirty="0" smtClean="0"/>
                  <a:t> =192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97" t="-3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1527696" y="2876266"/>
            <a:ext cx="1060545" cy="3070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3425588" y="2862618"/>
            <a:ext cx="941696" cy="3957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078441" y="3485180"/>
            <a:ext cx="559558" cy="2866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25588" y="3362350"/>
            <a:ext cx="1078173" cy="4094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97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2-masala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7034" y="1607261"/>
            <a:ext cx="10857931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400" dirty="0" smtClean="0"/>
              <a:t>11,4 g </a:t>
            </a:r>
            <a:r>
              <a:rPr lang="en-US" sz="4400" dirty="0" err="1" smtClean="0"/>
              <a:t>oleumni</a:t>
            </a:r>
            <a:r>
              <a:rPr lang="en-US" sz="4400" dirty="0" smtClean="0"/>
              <a:t> </a:t>
            </a:r>
            <a:r>
              <a:rPr lang="en-US" sz="4400" dirty="0" err="1" smtClean="0"/>
              <a:t>neytrallash</a:t>
            </a:r>
            <a:r>
              <a:rPr lang="en-US" sz="4400" dirty="0" smtClean="0"/>
              <a:t> </a:t>
            </a:r>
            <a:r>
              <a:rPr lang="en-US" sz="4400" dirty="0" err="1" smtClean="0"/>
              <a:t>uchun</a:t>
            </a:r>
            <a:r>
              <a:rPr lang="en-US" sz="4400" dirty="0" smtClean="0"/>
              <a:t> 96 g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4400" dirty="0" smtClean="0"/>
              <a:t>10 % li </a:t>
            </a:r>
            <a:r>
              <a:rPr lang="en-US" sz="4400" dirty="0" err="1" smtClean="0"/>
              <a:t>NaOH</a:t>
            </a:r>
            <a:r>
              <a:rPr lang="en-US" sz="4400" dirty="0" smtClean="0"/>
              <a:t>  </a:t>
            </a:r>
            <a:r>
              <a:rPr lang="en-US" sz="4400" dirty="0" err="1" smtClean="0"/>
              <a:t>eritmasi</a:t>
            </a:r>
            <a:r>
              <a:rPr lang="en-US" sz="4400" dirty="0" smtClean="0"/>
              <a:t> </a:t>
            </a:r>
            <a:r>
              <a:rPr lang="en-US" sz="4400" dirty="0" err="1" smtClean="0"/>
              <a:t>sarflangan</a:t>
            </a:r>
            <a:r>
              <a:rPr lang="en-US" sz="4400" dirty="0" smtClean="0"/>
              <a:t> </a:t>
            </a:r>
            <a:r>
              <a:rPr lang="en-US" sz="4400" dirty="0" err="1" smtClean="0"/>
              <a:t>bo‘lsa</a:t>
            </a:r>
            <a:r>
              <a:rPr lang="en-US" sz="4400" dirty="0" smtClean="0"/>
              <a:t>, </a:t>
            </a:r>
            <a:r>
              <a:rPr lang="en-US" sz="4400" dirty="0" err="1" smtClean="0"/>
              <a:t>oleum</a:t>
            </a:r>
            <a:r>
              <a:rPr lang="en-US" sz="4400" dirty="0" smtClean="0"/>
              <a:t> </a:t>
            </a:r>
            <a:r>
              <a:rPr lang="en-US" sz="4400" dirty="0" err="1" smtClean="0"/>
              <a:t>tarkibini</a:t>
            </a:r>
            <a:r>
              <a:rPr lang="en-US" sz="4400" dirty="0" smtClean="0"/>
              <a:t>  </a:t>
            </a:r>
            <a:r>
              <a:rPr lang="en-US" sz="4400" dirty="0" err="1" smtClean="0"/>
              <a:t>aniqlang</a:t>
            </a:r>
            <a:r>
              <a:rPr lang="en-US" sz="4400" dirty="0" smtClean="0"/>
              <a:t>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9386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</a:t>
            </a:r>
            <a:r>
              <a:rPr lang="en-US" dirty="0" smtClean="0"/>
              <a:t>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78892" y="1771034"/>
                <a:ext cx="6204045" cy="319675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m( x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𝑦𝑆𝑂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000" dirty="0" smtClean="0"/>
                  <a:t>)= 11,4 g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 96 g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C%= 10 %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x=?  y=?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8892" y="1771034"/>
                <a:ext cx="6204045" cy="3196751"/>
              </a:xfrm>
              <a:blipFill rotWithShape="0">
                <a:blip r:embed="rId2"/>
                <a:stretch>
                  <a:fillRect l="-3536" t="-5344" r="-42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016156" y="4751536"/>
                <a:ext cx="8407021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𝑁𝑎𝑂𝐻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/>
                  <a:t>O     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𝑁𝑎𝑂𝐻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/>
                  <a:t>O 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156" y="4751536"/>
                <a:ext cx="8407021" cy="1323439"/>
              </a:xfrm>
              <a:prstGeom prst="rect">
                <a:avLst/>
              </a:prstGeom>
              <a:blipFill rotWithShape="0">
                <a:blip r:embed="rId3"/>
                <a:stretch>
                  <a:fillRect t="-8257" r="-9137" b="-18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042555" y="2598942"/>
                <a:ext cx="3981475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96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10 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3600" dirty="0" smtClean="0"/>
                  <a:t>= 9,6 </a:t>
                </a:r>
                <a:r>
                  <a:rPr lang="en-US" sz="3600" dirty="0"/>
                  <a:t>g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555" y="2598942"/>
                <a:ext cx="3981475" cy="879215"/>
              </a:xfrm>
              <a:prstGeom prst="rect">
                <a:avLst/>
              </a:prstGeom>
              <a:blipFill rotWithShape="0">
                <a:blip r:embed="rId4"/>
                <a:stretch>
                  <a:fillRect r="-3982"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72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10654" y="1588739"/>
                <a:ext cx="5245748" cy="168184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96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3600" dirty="0" smtClean="0"/>
                  <a:t> = 9,6 g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0654" y="1588739"/>
                <a:ext cx="5245748" cy="1681849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436086" y="1588739"/>
                <a:ext cx="4426853" cy="10540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/>
                  <a:t>n=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en-US" sz="4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9,6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40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4400" dirty="0" smtClean="0"/>
                  <a:t> = </a:t>
                </a:r>
                <a:r>
                  <a:rPr lang="en-US" sz="4400" dirty="0"/>
                  <a:t>0,24</a:t>
                </a:r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086" y="1588739"/>
                <a:ext cx="4426853" cy="1054071"/>
              </a:xfrm>
              <a:prstGeom prst="rect">
                <a:avLst/>
              </a:prstGeom>
              <a:blipFill rotWithShape="0">
                <a:blip r:embed="rId3"/>
                <a:stretch>
                  <a:fillRect l="-5647" t="-1156" r="-4545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79224" y="3079442"/>
                <a:ext cx="4694940" cy="1356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US" sz="4400" i="1" smtClean="0"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98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+80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=11,4</m:t>
                          </m:r>
                        </m:e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=0,24</m:t>
                          </m:r>
                        </m:e>
                      </m:eqAr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24" y="3079442"/>
                <a:ext cx="4694940" cy="13560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4970962" y="3682694"/>
            <a:ext cx="13644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(x 40)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708246" y="3194280"/>
                <a:ext cx="3882531" cy="11263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98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+80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=11,4</m:t>
                          </m:r>
                        </m:e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  <m:r>
                            <a:rPr lang="en-US" sz="360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=9,6</m:t>
                          </m:r>
                        </m:e>
                      </m:eqAr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8246" y="3194280"/>
                <a:ext cx="3882531" cy="11263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510654" y="4931024"/>
            <a:ext cx="56605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18x=1,8     </a:t>
            </a:r>
            <a:r>
              <a:rPr lang="en-US" sz="3600" dirty="0" smtClean="0"/>
              <a:t>x</a:t>
            </a:r>
            <a:r>
              <a:rPr lang="en-US" sz="3600" dirty="0"/>
              <a:t>= 0,1   </a:t>
            </a:r>
            <a:r>
              <a:rPr lang="en-US" sz="3600" dirty="0" smtClean="0"/>
              <a:t>y=0,02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857579" y="4747543"/>
                <a:ext cx="3026341" cy="10132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0,1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0,02</m:t>
                        </m:r>
                      </m:den>
                    </m:f>
                  </m:oMath>
                </a14:m>
                <a:r>
                  <a:rPr lang="en-US" sz="4000" dirty="0"/>
                  <a:t>    5:1</a:t>
                </a:r>
                <a:endParaRPr lang="ru-RU" sz="36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579" y="4747543"/>
                <a:ext cx="3026341" cy="1013291"/>
              </a:xfrm>
              <a:prstGeom prst="rect">
                <a:avLst/>
              </a:prstGeom>
              <a:blipFill rotWithShape="0">
                <a:blip r:embed="rId6"/>
                <a:stretch>
                  <a:fillRect t="-1205" r="-6048" b="-4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337717" y="5864532"/>
                <a:ext cx="287514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5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7717" y="5864532"/>
                <a:ext cx="2875146" cy="646331"/>
              </a:xfrm>
              <a:prstGeom prst="rect">
                <a:avLst/>
              </a:prstGeom>
              <a:blipFill rotWithShape="0">
                <a:blip r:embed="rId7"/>
                <a:stretch>
                  <a:fillRect l="-6582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623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</a:t>
            </a:r>
            <a:r>
              <a:rPr lang="en-US" sz="6000" b="1" dirty="0">
                <a:solidFill>
                  <a:schemeClr val="bg1"/>
                </a:solidFill>
              </a:rPr>
              <a:t>3</a:t>
            </a:r>
            <a:r>
              <a:rPr lang="en-US" sz="6000" b="1" dirty="0" smtClean="0">
                <a:solidFill>
                  <a:schemeClr val="bg1"/>
                </a:solidFill>
              </a:rPr>
              <a:t>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376" y="1825625"/>
            <a:ext cx="11741624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 smtClean="0"/>
              <a:t>  </a:t>
            </a:r>
            <a:r>
              <a:rPr lang="en-US" sz="4000" dirty="0" err="1" smtClean="0"/>
              <a:t>Konsentrlangan</a:t>
            </a:r>
            <a:r>
              <a:rPr lang="en-US" sz="4000" dirty="0" smtClean="0"/>
              <a:t> </a:t>
            </a:r>
            <a:r>
              <a:rPr lang="en-US" sz="4000" dirty="0" err="1" smtClean="0"/>
              <a:t>nitrat</a:t>
            </a:r>
            <a:r>
              <a:rPr lang="en-US" sz="4000" dirty="0" smtClean="0"/>
              <a:t> </a:t>
            </a:r>
            <a:r>
              <a:rPr lang="en-US" sz="4000" dirty="0" err="1" smtClean="0"/>
              <a:t>kislotada</a:t>
            </a:r>
            <a:r>
              <a:rPr lang="en-US" sz="4000" dirty="0" smtClean="0"/>
              <a:t>   (100 g 90 %li ) Ag </a:t>
            </a:r>
            <a:r>
              <a:rPr lang="en-US" sz="4000" dirty="0" err="1" smtClean="0"/>
              <a:t>eritilganda</a:t>
            </a:r>
            <a:r>
              <a:rPr lang="en-US" sz="4000" dirty="0" smtClean="0"/>
              <a:t> </a:t>
            </a:r>
            <a:r>
              <a:rPr lang="en-US" sz="4000" dirty="0" err="1" smtClean="0"/>
              <a:t>kislotaning</a:t>
            </a:r>
            <a:r>
              <a:rPr lang="en-US" sz="4000" dirty="0" smtClean="0"/>
              <a:t> </a:t>
            </a:r>
            <a:r>
              <a:rPr lang="en-US" sz="4000" dirty="0" err="1" smtClean="0"/>
              <a:t>massa</a:t>
            </a:r>
            <a:r>
              <a:rPr lang="en-US" sz="4000" dirty="0" smtClean="0"/>
              <a:t> </a:t>
            </a:r>
            <a:r>
              <a:rPr lang="en-US" sz="4000" dirty="0" err="1" smtClean="0"/>
              <a:t>ulushi</a:t>
            </a:r>
            <a:r>
              <a:rPr lang="en-US" sz="4000" dirty="0" smtClean="0"/>
              <a:t>  44 % </a:t>
            </a:r>
            <a:r>
              <a:rPr lang="en-US" sz="4000" dirty="0" err="1" smtClean="0"/>
              <a:t>ga</a:t>
            </a:r>
            <a:r>
              <a:rPr lang="en-US" sz="4000" dirty="0" smtClean="0"/>
              <a:t>  </a:t>
            </a:r>
            <a:r>
              <a:rPr lang="en-US" sz="4000" dirty="0" err="1" smtClean="0"/>
              <a:t>kamaydi</a:t>
            </a:r>
            <a:r>
              <a:rPr lang="en-US" sz="4000" dirty="0" smtClean="0"/>
              <a:t>. </a:t>
            </a:r>
            <a:r>
              <a:rPr lang="en-US" sz="4000" dirty="0" err="1" smtClean="0"/>
              <a:t>Hosil</a:t>
            </a:r>
            <a:r>
              <a:rPr lang="en-US" sz="4000" dirty="0" smtClean="0"/>
              <a:t> </a:t>
            </a:r>
            <a:r>
              <a:rPr lang="en-US" sz="4000" dirty="0" err="1" smtClean="0"/>
              <a:t>bo‘lgan</a:t>
            </a:r>
            <a:r>
              <a:rPr lang="en-US" sz="4000" dirty="0" smtClean="0"/>
              <a:t> </a:t>
            </a:r>
            <a:r>
              <a:rPr lang="en-US" sz="4000" dirty="0" err="1" smtClean="0"/>
              <a:t>eritmadagi</a:t>
            </a:r>
            <a:r>
              <a:rPr lang="en-US" sz="4000" dirty="0" smtClean="0"/>
              <a:t> </a:t>
            </a:r>
            <a:r>
              <a:rPr lang="en-US" sz="4000" dirty="0" err="1" smtClean="0"/>
              <a:t>tuzning</a:t>
            </a:r>
            <a:r>
              <a:rPr lang="en-US" sz="4000" dirty="0" smtClean="0"/>
              <a:t> </a:t>
            </a:r>
            <a:r>
              <a:rPr lang="en-US" sz="4000" dirty="0" err="1" smtClean="0"/>
              <a:t>massasini</a:t>
            </a:r>
            <a:r>
              <a:rPr lang="en-US" sz="4000" dirty="0" smtClean="0"/>
              <a:t> </a:t>
            </a:r>
            <a:r>
              <a:rPr lang="en-US" sz="4000" dirty="0" err="1" smtClean="0"/>
              <a:t>hisoblang</a:t>
            </a:r>
            <a:r>
              <a:rPr lang="en-US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3015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dirty="0" smtClean="0"/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4266063" cy="368807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4000" dirty="0" err="1" smtClean="0"/>
                  <a:t>Berilgan</a:t>
                </a:r>
                <a:r>
                  <a:rPr lang="en-US" sz="4000" dirty="0" smtClean="0"/>
                  <a:t>:</a:t>
                </a:r>
                <a:endParaRPr lang="en-US" sz="40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=100 g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C%= 90 %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C% = 44 %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𝑡𝑢𝑧</m:t>
                        </m:r>
                      </m:sub>
                    </m:sSub>
                  </m:oMath>
                </a14:m>
                <a:r>
                  <a:rPr lang="en-US" sz="4000" dirty="0" smtClean="0"/>
                  <a:t>=?</a:t>
                </a:r>
              </a:p>
              <a:p>
                <a:pPr marL="0" indent="0">
                  <a:buNone/>
                </a:pPr>
                <a:endParaRPr lang="ru-RU" sz="4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4266063" cy="3688071"/>
              </a:xfrm>
              <a:blipFill rotWithShape="0">
                <a:blip r:embed="rId2"/>
                <a:stretch>
                  <a:fillRect l="-5150" t="-4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096000" y="2217057"/>
                <a:ext cx="4507260" cy="966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0,44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90−126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100+108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−46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217057"/>
                <a:ext cx="4507260" cy="966996"/>
              </a:xfrm>
              <a:prstGeom prst="rect">
                <a:avLst/>
              </a:prstGeom>
              <a:blipFill rotWithShape="0">
                <a:blip r:embed="rId3"/>
                <a:stretch>
                  <a:fillRect l="-4736" b="-12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903287" y="3631299"/>
            <a:ext cx="48926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44 +27,28x=90-126x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27594" y="4768850"/>
            <a:ext cx="4775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46=153,28x        x=0,3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5624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251</Words>
  <Application>Microsoft Office PowerPoint</Application>
  <PresentationFormat>Широкоэкранный</PresentationFormat>
  <Paragraphs>84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Тема Office</vt:lpstr>
      <vt:lpstr>Презентация PowerPoint</vt:lpstr>
      <vt:lpstr>                        1-masala</vt:lpstr>
      <vt:lpstr>             Masalaning yechimi</vt:lpstr>
      <vt:lpstr>              Masalaning yechimi</vt:lpstr>
      <vt:lpstr>                           2-masala</vt:lpstr>
      <vt:lpstr>                Masalaning yechimi</vt:lpstr>
      <vt:lpstr>                Masalaning yechimi</vt:lpstr>
      <vt:lpstr>                           3-masala</vt:lpstr>
      <vt:lpstr>               Masalaning yechimi</vt:lpstr>
      <vt:lpstr>                Masalaning yechimi</vt:lpstr>
      <vt:lpstr>                        4-masala</vt:lpstr>
      <vt:lpstr>              Masalaning yechimi</vt:lpstr>
      <vt:lpstr>    Mustaqil bajarish uchun topshiriq: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Kimyo</dc:title>
  <dc:creator>Пользователь</dc:creator>
  <cp:lastModifiedBy>Учетная запись Майкрософт</cp:lastModifiedBy>
  <cp:revision>21</cp:revision>
  <dcterms:created xsi:type="dcterms:W3CDTF">2020-12-13T11:38:53Z</dcterms:created>
  <dcterms:modified xsi:type="dcterms:W3CDTF">2020-12-15T04:49:57Z</dcterms:modified>
</cp:coreProperties>
</file>