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0" r:id="rId5"/>
    <p:sldId id="258" r:id="rId6"/>
    <p:sldId id="259" r:id="rId7"/>
    <p:sldId id="261" r:id="rId8"/>
    <p:sldId id="268" r:id="rId9"/>
    <p:sldId id="262" r:id="rId10"/>
    <p:sldId id="269" r:id="rId11"/>
    <p:sldId id="275" r:id="rId12"/>
    <p:sldId id="263" r:id="rId13"/>
    <p:sldId id="276" r:id="rId14"/>
    <p:sldId id="277" r:id="rId15"/>
    <p:sldId id="264" r:id="rId16"/>
    <p:sldId id="273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FC24-DE51-4C6D-880F-DEB87AB70B54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1FB-495B-49EC-B963-05400D1D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4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FC24-DE51-4C6D-880F-DEB87AB70B54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1FB-495B-49EC-B963-05400D1D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9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FC24-DE51-4C6D-880F-DEB87AB70B54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1FB-495B-49EC-B963-05400D1D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2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FC24-DE51-4C6D-880F-DEB87AB70B54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1FB-495B-49EC-B963-05400D1D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6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FC24-DE51-4C6D-880F-DEB87AB70B54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1FB-495B-49EC-B963-05400D1D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4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FC24-DE51-4C6D-880F-DEB87AB70B54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1FB-495B-49EC-B963-05400D1D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0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FC24-DE51-4C6D-880F-DEB87AB70B54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1FB-495B-49EC-B963-05400D1D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2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FC24-DE51-4C6D-880F-DEB87AB70B54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1FB-495B-49EC-B963-05400D1D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4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FC24-DE51-4C6D-880F-DEB87AB70B54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1FB-495B-49EC-B963-05400D1D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74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FC24-DE51-4C6D-880F-DEB87AB70B54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1FB-495B-49EC-B963-05400D1D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53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FC24-DE51-4C6D-880F-DEB87AB70B54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C1FB-495B-49EC-B963-05400D1D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5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FC24-DE51-4C6D-880F-DEB87AB70B54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BC1FB-495B-49EC-B963-05400D1D8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2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01319"/>
            <a:ext cx="12193057" cy="178018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84682"/>
            <a:ext cx="1108994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        </a:t>
            </a:r>
            <a:r>
              <a:rPr lang="en-US" sz="4000" dirty="0" err="1" smtClean="0"/>
              <a:t>Mavzu</a:t>
            </a:r>
            <a:r>
              <a:rPr lang="en-US" sz="4000" dirty="0" smtClean="0"/>
              <a:t>:  Avogadro </a:t>
            </a:r>
            <a:r>
              <a:rPr lang="en-US" sz="4000" dirty="0" err="1" smtClean="0"/>
              <a:t>qonuni</a:t>
            </a:r>
            <a:r>
              <a:rPr lang="en-US" sz="4000" dirty="0" smtClean="0"/>
              <a:t> </a:t>
            </a:r>
            <a:r>
              <a:rPr lang="en-US" sz="4000" dirty="0" err="1" smtClean="0"/>
              <a:t>va</a:t>
            </a:r>
            <a:r>
              <a:rPr lang="en-US" sz="4000" dirty="0" smtClean="0"/>
              <a:t> </a:t>
            </a:r>
            <a:r>
              <a:rPr lang="en-US" sz="4000" dirty="0" err="1" smtClean="0"/>
              <a:t>undan</a:t>
            </a:r>
            <a:r>
              <a:rPr lang="en-US" sz="4000" dirty="0" smtClean="0"/>
              <a:t> </a:t>
            </a:r>
            <a:r>
              <a:rPr lang="en-US" sz="4000" dirty="0" err="1" smtClean="0"/>
              <a:t>kelib</a:t>
            </a:r>
            <a:r>
              <a:rPr lang="en-US" sz="4000" dirty="0" smtClean="0"/>
              <a:t>        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</a:t>
            </a:r>
            <a:r>
              <a:rPr lang="en-US" sz="4000" dirty="0" err="1" smtClean="0"/>
              <a:t>chiqadigan</a:t>
            </a:r>
            <a:r>
              <a:rPr lang="en-US" sz="4000" dirty="0" smtClean="0"/>
              <a:t> </a:t>
            </a:r>
            <a:r>
              <a:rPr lang="en-US" sz="4000" dirty="0" err="1" smtClean="0"/>
              <a:t>xulosalar</a:t>
            </a:r>
            <a:r>
              <a:rPr lang="en-US" sz="4000" dirty="0" smtClean="0"/>
              <a:t>. </a:t>
            </a: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      </a:t>
            </a:r>
            <a:r>
              <a:rPr lang="en-US" sz="3200" dirty="0" err="1" smtClean="0"/>
              <a:t>O‘qituvchi</a:t>
            </a:r>
            <a:r>
              <a:rPr lang="en-US" sz="3200" dirty="0" smtClean="0"/>
              <a:t>:  </a:t>
            </a:r>
            <a:r>
              <a:rPr lang="en-US" sz="3200" dirty="0" err="1" smtClean="0"/>
              <a:t>Boboqulova</a:t>
            </a:r>
            <a:r>
              <a:rPr lang="en-US" sz="3200" dirty="0" smtClean="0"/>
              <a:t> Lobar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</a:t>
            </a:r>
            <a:r>
              <a:rPr lang="ru-RU" sz="3200" dirty="0" smtClean="0"/>
              <a:t>     </a:t>
            </a:r>
            <a:r>
              <a:rPr lang="en-US" sz="3200" dirty="0" smtClean="0"/>
              <a:t> </a:t>
            </a:r>
            <a:r>
              <a:rPr lang="en-US" sz="3200" dirty="0" err="1" smtClean="0"/>
              <a:t>Qalandarovna</a:t>
            </a:r>
            <a:r>
              <a:rPr lang="en-US" sz="32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0156" y="1938438"/>
            <a:ext cx="777922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0156" y="3960351"/>
            <a:ext cx="777922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22" y="2934725"/>
            <a:ext cx="3835020" cy="35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9116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Yechish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41193" y="1446664"/>
                <a:ext cx="11737075" cy="51943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   </a:t>
                </a:r>
                <a:r>
                  <a:rPr lang="en-US" sz="3600" dirty="0" err="1" smtClean="0"/>
                  <a:t>Aralashmaning</a:t>
                </a:r>
                <a:r>
                  <a:rPr lang="en-US" sz="3600" dirty="0" smtClean="0"/>
                  <a:t> </a:t>
                </a:r>
                <a:r>
                  <a:rPr lang="en-US" sz="3600" dirty="0" err="1"/>
                  <a:t>umumiy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miqdori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berilmagani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uchun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O </a:t>
                </a:r>
                <a:r>
                  <a:rPr lang="en-US" sz="3600" dirty="0" err="1"/>
                  <a:t>ni</a:t>
                </a:r>
                <a:r>
                  <a:rPr lang="en-US" sz="3600" dirty="0"/>
                  <a:t> 1 </a:t>
                </a:r>
                <a:r>
                  <a:rPr lang="en-US" sz="3600" dirty="0" err="1"/>
                  <a:t>mol</a:t>
                </a:r>
                <a:r>
                  <a:rPr lang="en-US" sz="3600" dirty="0"/>
                  <a:t>, NO </a:t>
                </a:r>
                <a:r>
                  <a:rPr lang="en-US" sz="3600" dirty="0" err="1"/>
                  <a:t>ni</a:t>
                </a:r>
                <a:r>
                  <a:rPr lang="en-US" sz="3600" dirty="0"/>
                  <a:t> x </a:t>
                </a:r>
                <a:r>
                  <a:rPr lang="en-US" sz="3600" dirty="0" err="1"/>
                  <a:t>mol</a:t>
                </a:r>
                <a:r>
                  <a:rPr lang="en-US" sz="3600" dirty="0"/>
                  <a:t> deb </a:t>
                </a:r>
                <a:r>
                  <a:rPr lang="en-US" sz="3600" dirty="0" err="1" smtClean="0"/>
                  <a:t>olamiz</a:t>
                </a:r>
                <a:r>
                  <a:rPr lang="en-US" sz="36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3600" dirty="0" err="1" smtClean="0"/>
                  <a:t>Aralashmaning</a:t>
                </a:r>
                <a:r>
                  <a:rPr lang="en-US" sz="3600" dirty="0" smtClean="0"/>
                  <a:t> </a:t>
                </a:r>
                <a:r>
                  <a:rPr lang="en-US" sz="3600" dirty="0" err="1"/>
                  <a:t>umumiy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miqdori</a:t>
                </a:r>
                <a:r>
                  <a:rPr lang="en-US" sz="3600" dirty="0"/>
                  <a:t> (1 + x) </a:t>
                </a:r>
                <a:r>
                  <a:rPr lang="en-US" sz="3600" dirty="0" err="1"/>
                  <a:t>mol</a:t>
                </a:r>
                <a:r>
                  <a:rPr lang="en-US" sz="3600" dirty="0"/>
                  <a:t> </a:t>
                </a:r>
                <a:r>
                  <a:rPr lang="en-US" sz="3600" dirty="0" err="1" smtClean="0"/>
                  <a:t>bo‘ladi</a:t>
                </a:r>
                <a:r>
                  <a:rPr lang="en-US" sz="3600" dirty="0"/>
                  <a:t>. 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 </a:t>
                </a:r>
                <a:r>
                  <a:rPr lang="en-US" sz="3600" dirty="0" err="1"/>
                  <a:t>Atomlar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soni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O </a:t>
                </a:r>
                <a:r>
                  <a:rPr lang="en-US" sz="3600" dirty="0" err="1"/>
                  <a:t>ning</a:t>
                </a:r>
                <a:r>
                  <a:rPr lang="en-US" sz="3600" dirty="0"/>
                  <a:t> 1 </a:t>
                </a:r>
                <a:r>
                  <a:rPr lang="en-US" sz="3600" dirty="0" err="1"/>
                  <a:t>molida</a:t>
                </a:r>
                <a:r>
                  <a:rPr lang="en-US" sz="3600" dirty="0"/>
                  <a:t> 3 ta, 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NO </a:t>
                </a:r>
                <a:r>
                  <a:rPr lang="en-US" sz="3600" dirty="0" err="1" smtClean="0"/>
                  <a:t>ning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 x </a:t>
                </a:r>
                <a:r>
                  <a:rPr lang="en-US" sz="3600" dirty="0" err="1"/>
                  <a:t>molida</a:t>
                </a:r>
                <a:r>
                  <a:rPr lang="en-US" sz="3600" dirty="0"/>
                  <a:t> 2x ta </a:t>
                </a:r>
                <a:r>
                  <a:rPr lang="en-US" sz="3600" dirty="0" err="1" smtClean="0"/>
                  <a:t>bo‘lsa</a:t>
                </a:r>
                <a:r>
                  <a:rPr lang="en-US" sz="3600" dirty="0"/>
                  <a:t>, </a:t>
                </a:r>
                <a:r>
                  <a:rPr lang="en-US" sz="3600" dirty="0" err="1"/>
                  <a:t>umumiy</a:t>
                </a:r>
                <a:r>
                  <a:rPr lang="en-US" sz="3600" dirty="0"/>
                  <a:t> </a:t>
                </a:r>
                <a:r>
                  <a:rPr lang="en-US" sz="3600" dirty="0" err="1"/>
                  <a:t>atomlar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miqdori</a:t>
                </a:r>
                <a:r>
                  <a:rPr lang="en-US" sz="3600" dirty="0"/>
                  <a:t> 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( </a:t>
                </a:r>
                <a:r>
                  <a:rPr lang="en-US" sz="3600" dirty="0"/>
                  <a:t>3 + 2x) </a:t>
                </a:r>
                <a:r>
                  <a:rPr lang="en-US" sz="3600" dirty="0" err="1"/>
                  <a:t>mol</a:t>
                </a:r>
                <a:r>
                  <a:rPr lang="en-US" sz="3600" dirty="0"/>
                  <a:t> </a:t>
                </a:r>
                <a:r>
                  <a:rPr lang="en-US" sz="3600" dirty="0" err="1" smtClean="0"/>
                  <a:t>bo‘ladi</a:t>
                </a:r>
                <a:r>
                  <a:rPr lang="en-US" sz="3600" dirty="0"/>
                  <a:t>. </a:t>
                </a:r>
              </a:p>
              <a:p>
                <a:pPr marL="0" indent="0">
                  <a:buNone/>
                </a:pPr>
                <a:r>
                  <a:rPr lang="en-US" sz="3600" dirty="0"/>
                  <a:t>(1 + x) • 2,8 = (3 + 2x)    x = 0,25 </a:t>
                </a:r>
                <a:r>
                  <a:rPr lang="en-US" sz="3600" dirty="0" err="1"/>
                  <a:t>mol</a:t>
                </a:r>
                <a:r>
                  <a:rPr lang="en-US" sz="3600" dirty="0"/>
                  <a:t> NO  </a:t>
                </a: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193" y="1446664"/>
                <a:ext cx="11737075" cy="5194324"/>
              </a:xfrm>
              <a:blipFill rotWithShape="0">
                <a:blip r:embed="rId2"/>
                <a:stretch>
                  <a:fillRect l="-1610" t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9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6" y="0"/>
            <a:ext cx="12186313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Yechish</a:t>
            </a:r>
            <a:endParaRPr lang="ru-RU"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r>
                  <a:rPr lang="en-US" sz="4000" dirty="0" smtClean="0"/>
                  <a:t>1 </a:t>
                </a:r>
                <a:r>
                  <a:rPr lang="en-US" sz="4000" dirty="0"/>
                  <a:t>+ 0,25 = 1,25 </a:t>
                </a:r>
                <a:r>
                  <a:rPr lang="en-US" sz="4000" dirty="0" err="1"/>
                  <a:t>mol</a:t>
                </a:r>
                <a:r>
                  <a:rPr lang="en-US" sz="4000" dirty="0"/>
                  <a:t> </a:t>
                </a:r>
                <a:r>
                  <a:rPr lang="en-US" sz="4000" dirty="0" err="1"/>
                  <a:t>aralashma</a:t>
                </a:r>
                <a:r>
                  <a:rPr lang="en-US" sz="4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O; NO)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    1,25 </a:t>
                </a:r>
                <a:r>
                  <a:rPr lang="en-US" sz="4000" dirty="0"/>
                  <a:t>---------------- 1</a:t>
                </a:r>
                <a:endParaRPr lang="en-US" sz="4000" dirty="0" smtClean="0"/>
              </a:p>
              <a:p>
                <a:pPr marL="0" indent="0">
                  <a:buNone/>
                </a:pPr>
                <a:r>
                  <a:rPr lang="en-US" sz="4000" dirty="0" smtClean="0"/>
                  <a:t>    0,25 </a:t>
                </a:r>
                <a:r>
                  <a:rPr lang="en-US" sz="4000" dirty="0"/>
                  <a:t>---------------- </a:t>
                </a:r>
                <a:r>
                  <a:rPr lang="en-US" sz="4000" dirty="0" smtClean="0"/>
                  <a:t>x             x=1/5</a:t>
                </a:r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 smtClean="0"/>
                  <a:t>        </a:t>
                </a:r>
                <a:r>
                  <a:rPr lang="en-US" sz="4000" dirty="0" err="1" smtClean="0"/>
                  <a:t>javob</a:t>
                </a:r>
                <a:r>
                  <a:rPr lang="en-US" sz="4000" dirty="0" smtClean="0"/>
                  <a:t>:  C</a:t>
                </a:r>
                <a:endParaRPr lang="en-US" sz="4000" dirty="0"/>
              </a:p>
              <a:p>
                <a:endParaRPr lang="en-US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32" t="-39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9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21704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    </a:t>
                </a:r>
                <a:r>
                  <a:rPr lang="en-US" sz="3600" dirty="0" err="1" smtClean="0"/>
                  <a:t>Teng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hajmda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olingan</a:t>
                </a:r>
                <a:r>
                  <a:rPr lang="en-US" sz="3600" dirty="0" smtClean="0"/>
                  <a:t>  </a:t>
                </a:r>
                <a:r>
                  <a:rPr lang="en-US" sz="3600" dirty="0" err="1" smtClean="0"/>
                  <a:t>fosfin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va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 smtClean="0"/>
                  <a:t>  </a:t>
                </a:r>
                <a:r>
                  <a:rPr lang="en-US" sz="3600" dirty="0" err="1" smtClean="0"/>
                  <a:t>aralashmada</a:t>
                </a:r>
                <a:r>
                  <a:rPr lang="en-US" sz="3600" dirty="0" smtClean="0"/>
                  <a:t> 17 g </a:t>
                </a:r>
                <a:r>
                  <a:rPr lang="en-US" sz="3600" dirty="0" err="1" smtClean="0"/>
                  <a:t>fosfin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va</a:t>
                </a:r>
                <a:r>
                  <a:rPr lang="en-US" sz="3600" dirty="0" smtClean="0"/>
                  <a:t> 25 </a:t>
                </a:r>
                <a:r>
                  <a:rPr lang="en-US" sz="3600" dirty="0" err="1" smtClean="0"/>
                  <a:t>mol</a:t>
                </a:r>
                <a:r>
                  <a:rPr lang="en-US" sz="3600" dirty="0" smtClean="0"/>
                  <a:t> proton  </a:t>
                </a:r>
                <a:r>
                  <a:rPr lang="en-US" sz="3600" dirty="0" err="1" smtClean="0"/>
                  <a:t>mavjud.Aralashma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massasini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aniqlang</a:t>
                </a:r>
                <a:r>
                  <a:rPr lang="en-US" sz="3600" dirty="0" smtClean="0"/>
                  <a:t>.</a:t>
                </a:r>
              </a:p>
              <a:p>
                <a:pPr marL="514350" indent="-514350">
                  <a:buAutoNum type="alphaUcParenR"/>
                </a:pPr>
                <a:r>
                  <a:rPr lang="en-US" sz="3600" dirty="0" smtClean="0"/>
                  <a:t>  33</a:t>
                </a:r>
              </a:p>
              <a:p>
                <a:pPr marL="514350" indent="-514350">
                  <a:buAutoNum type="alphaUcParenR"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39</a:t>
                </a:r>
              </a:p>
              <a:p>
                <a:pPr marL="514350" indent="-514350">
                  <a:buAutoNum type="alphaUcParenR"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45</a:t>
                </a:r>
              </a:p>
              <a:p>
                <a:pPr marL="514350" indent="-514350">
                  <a:buAutoNum type="alphaUcParenR"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51</a:t>
                </a:r>
                <a:endParaRPr lang="ru-RU" sz="3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21704" cy="4351338"/>
              </a:xfrm>
              <a:blipFill rotWithShape="0">
                <a:blip r:embed="rId2"/>
                <a:stretch>
                  <a:fillRect l="-1715" t="-3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sz="6000" b="1" dirty="0" smtClean="0">
                <a:solidFill>
                  <a:schemeClr val="bg1"/>
                </a:solidFill>
              </a:rPr>
              <a:t>3-masala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2" y="0"/>
            <a:ext cx="105156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Yechish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50125" y="1542196"/>
                <a:ext cx="11764371" cy="50906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Teng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hajmda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olingan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gazlar</a:t>
                </a:r>
                <a:r>
                  <a:rPr lang="en-US" sz="3600" dirty="0"/>
                  <a:t> </a:t>
                </a:r>
                <a:r>
                  <a:rPr lang="en-US" sz="3600" dirty="0" err="1"/>
                  <a:t>aralashmasining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miqdorlari</a:t>
                </a:r>
                <a:r>
                  <a:rPr lang="en-US" sz="3600" dirty="0"/>
                  <a:t>(</a:t>
                </a:r>
                <a:r>
                  <a:rPr lang="en-US" sz="3600" dirty="0" err="1"/>
                  <a:t>mollari</a:t>
                </a:r>
                <a:r>
                  <a:rPr lang="en-US" sz="3600" dirty="0"/>
                  <a:t>) ham </a:t>
                </a:r>
                <a:r>
                  <a:rPr lang="en-US" sz="3600" dirty="0" err="1"/>
                  <a:t>teng</a:t>
                </a:r>
                <a:r>
                  <a:rPr lang="en-US" sz="3600" dirty="0"/>
                  <a:t> </a:t>
                </a:r>
                <a:r>
                  <a:rPr lang="en-US" sz="3600" dirty="0" err="1" smtClean="0"/>
                  <a:t>bo‘ladi</a:t>
                </a:r>
                <a:r>
                  <a:rPr lang="en-US" sz="3600" dirty="0"/>
                  <a:t>. 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17 </a:t>
                </a:r>
                <a:r>
                  <a:rPr lang="en-US" sz="3600" dirty="0"/>
                  <a:t>g </a:t>
                </a:r>
                <a:r>
                  <a:rPr lang="en-US" sz="3600" dirty="0" err="1" smtClean="0"/>
                  <a:t>fosfin</a:t>
                </a:r>
                <a:r>
                  <a:rPr lang="en-US" sz="3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𝑃𝐻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 smtClean="0"/>
                  <a:t>) 0,5 </a:t>
                </a:r>
                <a:r>
                  <a:rPr lang="en-US" sz="3600" dirty="0" err="1" smtClean="0"/>
                  <a:t>mol</a:t>
                </a:r>
                <a:r>
                  <a:rPr lang="en-US" sz="3600" dirty="0" smtClean="0"/>
                  <a:t> , </a:t>
                </a:r>
                <a:r>
                  <a:rPr lang="en-US" sz="3600" dirty="0" err="1"/>
                  <a:t>demak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/>
                  <a:t>ham 0,5 </a:t>
                </a:r>
                <a:r>
                  <a:rPr lang="en-US" sz="3600" dirty="0" err="1"/>
                  <a:t>mol</a:t>
                </a:r>
                <a:r>
                  <a:rPr lang="en-US" sz="3600" dirty="0"/>
                  <a:t> </a:t>
                </a:r>
                <a:r>
                  <a:rPr lang="en-US" sz="3600" dirty="0" err="1" smtClean="0"/>
                  <a:t>bo‘ladi</a:t>
                </a:r>
                <a:r>
                  <a:rPr lang="en-US" sz="3600" dirty="0"/>
                  <a:t>. </a:t>
                </a: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</a:p>
              <a:p>
                <a:pPr marL="0" indent="0">
                  <a:buNone/>
                </a:pPr>
                <a:r>
                  <a:rPr lang="en-US" sz="3600" dirty="0"/>
                  <a:t>0,5 </a:t>
                </a:r>
                <a:r>
                  <a:rPr lang="en-US" sz="3600" dirty="0" err="1"/>
                  <a:t>mol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𝑃𝐻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/>
                  <a:t>da  → 0,5 • 18 = 9 </a:t>
                </a:r>
                <a:r>
                  <a:rPr lang="en-US" sz="3600" dirty="0" err="1"/>
                  <a:t>mol</a:t>
                </a:r>
                <a:r>
                  <a:rPr lang="en-US" sz="3600" dirty="0"/>
                  <a:t> proton </a:t>
                </a:r>
                <a:r>
                  <a:rPr lang="en-US" sz="3600" dirty="0" err="1" smtClean="0"/>
                  <a:t>bo‘ladi</a:t>
                </a:r>
                <a:r>
                  <a:rPr lang="en-US" sz="3600" dirty="0"/>
                  <a:t>.  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  </a:t>
                </a:r>
                <a:r>
                  <a:rPr lang="en-US" sz="3600" dirty="0"/>
                  <a:t>25 – 9 =  16 </a:t>
                </a:r>
                <a:r>
                  <a:rPr lang="en-US" sz="3600" dirty="0" err="1"/>
                  <a:t>mol</a:t>
                </a:r>
                <a:r>
                  <a:rPr lang="en-US" sz="3600" dirty="0"/>
                  <a:t> proton 0,5 </a:t>
                </a:r>
                <a:r>
                  <a:rPr lang="en-US" sz="3600" dirty="0" err="1"/>
                  <a:t>mol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err="1"/>
                  <a:t>tarkibida</a:t>
                </a:r>
                <a:r>
                  <a:rPr lang="en-US" sz="3600" dirty="0"/>
                  <a:t> </a:t>
                </a:r>
                <a:r>
                  <a:rPr lang="en-US" sz="3600" dirty="0" err="1" smtClean="0"/>
                  <a:t>bo‘ladi</a:t>
                </a:r>
                <a:r>
                  <a:rPr lang="en-US" sz="3600" dirty="0"/>
                  <a:t>. </a:t>
                </a:r>
                <a:endParaRPr lang="ru-RU" sz="3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125" y="1542196"/>
                <a:ext cx="11764371" cy="5090615"/>
              </a:xfrm>
              <a:blipFill rotWithShape="0">
                <a:blip r:embed="rId2"/>
                <a:stretch>
                  <a:fillRect l="-1607" t="-29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8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6" y="0"/>
            <a:ext cx="12186313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Yechish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sz="3600" dirty="0" smtClean="0"/>
                  <a:t>0,5 </a:t>
                </a:r>
                <a:r>
                  <a:rPr lang="en-US" sz="3600" dirty="0" err="1"/>
                  <a:t>mol</a:t>
                </a:r>
                <a:r>
                  <a:rPr lang="en-US" sz="36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 smtClean="0"/>
                  <a:t>) </a:t>
                </a:r>
                <a:r>
                  <a:rPr lang="en-US" sz="3600" dirty="0"/>
                  <a:t>---------------- 16 </a:t>
                </a:r>
                <a:r>
                  <a:rPr lang="en-US" sz="3600" dirty="0" err="1"/>
                  <a:t>mol</a:t>
                </a:r>
                <a:r>
                  <a:rPr lang="en-US" sz="3600" dirty="0"/>
                  <a:t> proton 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1 </a:t>
                </a:r>
                <a:r>
                  <a:rPr lang="en-US" sz="3600" dirty="0" err="1"/>
                  <a:t>mol</a:t>
                </a:r>
                <a:r>
                  <a:rPr lang="en-US" sz="3600" dirty="0"/>
                  <a:t> ---------------------------- </a:t>
                </a:r>
                <a:r>
                  <a:rPr lang="en-US" sz="3600" dirty="0" smtClean="0"/>
                  <a:t>x     </a:t>
                </a:r>
                <a:r>
                  <a:rPr lang="en-US" sz="3600" dirty="0" err="1" smtClean="0"/>
                  <a:t>x</a:t>
                </a:r>
                <a:r>
                  <a:rPr lang="en-US" sz="3600" dirty="0" smtClean="0"/>
                  <a:t> </a:t>
                </a:r>
                <a:r>
                  <a:rPr lang="en-US" sz="3600" dirty="0"/>
                  <a:t>= 32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protonlari</a:t>
                </a:r>
                <a:r>
                  <a:rPr lang="en-US" sz="3600" dirty="0"/>
                  <a:t> 6x + 8 = 32      x = 4   </a:t>
                </a:r>
                <a:r>
                  <a:rPr lang="en-US" sz="3600" dirty="0" err="1"/>
                  <a:t>demak</a:t>
                </a:r>
                <a:r>
                  <a:rPr lang="en-US" sz="3600" dirty="0"/>
                  <a:t> 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/>
                  <a:t>   0,5 • 56 = 28 g 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17+28=45                     </a:t>
                </a:r>
                <a:r>
                  <a:rPr lang="en-US" sz="3600" dirty="0" err="1" smtClean="0"/>
                  <a:t>javob</a:t>
                </a:r>
                <a:r>
                  <a:rPr lang="en-US" sz="3600" dirty="0" smtClean="0"/>
                  <a:t>: C</a:t>
                </a:r>
                <a:endParaRPr lang="ru-RU" sz="3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5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1596788"/>
            <a:ext cx="11518710" cy="503602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000" dirty="0" smtClean="0"/>
              <a:t>     </a:t>
            </a:r>
            <a:r>
              <a:rPr lang="ru-RU" sz="4000" dirty="0" smtClean="0"/>
              <a:t>5</a:t>
            </a:r>
            <a:r>
              <a:rPr lang="en-US" sz="4000" dirty="0" smtClean="0"/>
              <a:t>,6 </a:t>
            </a:r>
            <a:r>
              <a:rPr lang="en-US" sz="4000" dirty="0" err="1" smtClean="0"/>
              <a:t>litr</a:t>
            </a:r>
            <a:r>
              <a:rPr lang="en-US" sz="4000" dirty="0" smtClean="0"/>
              <a:t>  (n.sh) </a:t>
            </a:r>
            <a:r>
              <a:rPr lang="en-US" sz="4000" dirty="0" err="1" smtClean="0"/>
              <a:t>ammiakka</a:t>
            </a:r>
            <a:r>
              <a:rPr lang="en-US" sz="4000" dirty="0" smtClean="0"/>
              <a:t>  </a:t>
            </a:r>
            <a:r>
              <a:rPr lang="en-US" sz="4000" dirty="0" err="1" smtClean="0"/>
              <a:t>qancha</a:t>
            </a:r>
            <a:r>
              <a:rPr lang="en-US" sz="4000" dirty="0" smtClean="0"/>
              <a:t> </a:t>
            </a:r>
            <a:r>
              <a:rPr lang="en-US" sz="4000" dirty="0" err="1" smtClean="0"/>
              <a:t>hajm</a:t>
            </a:r>
            <a:r>
              <a:rPr lang="en-US" sz="4000" dirty="0"/>
              <a:t> </a:t>
            </a:r>
            <a:r>
              <a:rPr lang="en-US" sz="4000" dirty="0" err="1"/>
              <a:t>litr</a:t>
            </a:r>
            <a:r>
              <a:rPr lang="en-US" sz="4000" dirty="0"/>
              <a:t>  (n.sh) </a:t>
            </a:r>
            <a:r>
              <a:rPr lang="en-US" sz="4000" dirty="0" err="1" smtClean="0"/>
              <a:t>kislorod</a:t>
            </a:r>
            <a:r>
              <a:rPr lang="en-US" sz="4000" dirty="0" smtClean="0"/>
              <a:t> </a:t>
            </a:r>
            <a:r>
              <a:rPr lang="en-US" sz="4000" dirty="0" err="1" smtClean="0"/>
              <a:t>qo‘shilganda</a:t>
            </a:r>
            <a:r>
              <a:rPr lang="en-US" sz="4000" dirty="0" smtClean="0"/>
              <a:t>,  </a:t>
            </a:r>
            <a:r>
              <a:rPr lang="en-US" sz="4000" dirty="0" err="1" smtClean="0"/>
              <a:t>aralashmadagi</a:t>
            </a:r>
            <a:r>
              <a:rPr lang="en-US" sz="4000" dirty="0" smtClean="0"/>
              <a:t>  </a:t>
            </a:r>
            <a:r>
              <a:rPr lang="en-US" sz="4000" dirty="0" err="1" smtClean="0"/>
              <a:t>elektronlar</a:t>
            </a:r>
            <a:r>
              <a:rPr lang="en-US" sz="4000" dirty="0" smtClean="0"/>
              <a:t> </a:t>
            </a:r>
            <a:r>
              <a:rPr lang="en-US" sz="4000" dirty="0" err="1" smtClean="0"/>
              <a:t>yig‘indisi</a:t>
            </a:r>
            <a:r>
              <a:rPr lang="en-US" sz="4000" dirty="0" smtClean="0"/>
              <a:t> Avogadro </a:t>
            </a:r>
            <a:r>
              <a:rPr lang="en-US" sz="4000" dirty="0" err="1" smtClean="0"/>
              <a:t>sonidan</a:t>
            </a:r>
            <a:r>
              <a:rPr lang="en-US" sz="4000" dirty="0" smtClean="0"/>
              <a:t>  5,5 </a:t>
            </a:r>
            <a:r>
              <a:rPr lang="en-US" sz="4000" dirty="0" err="1" smtClean="0"/>
              <a:t>marta</a:t>
            </a:r>
            <a:r>
              <a:rPr lang="en-US" sz="4000" dirty="0" smtClean="0"/>
              <a:t> </a:t>
            </a:r>
            <a:r>
              <a:rPr lang="en-US" sz="4000" dirty="0" err="1" smtClean="0"/>
              <a:t>ko‘p</a:t>
            </a:r>
            <a:r>
              <a:rPr lang="en-US" sz="4000" dirty="0" smtClean="0"/>
              <a:t> </a:t>
            </a:r>
            <a:r>
              <a:rPr lang="en-US" sz="4000" dirty="0" err="1" smtClean="0"/>
              <a:t>bo‘ladi</a:t>
            </a:r>
            <a:r>
              <a:rPr lang="en-US" sz="4000" dirty="0" smtClean="0"/>
              <a:t>?</a:t>
            </a:r>
          </a:p>
          <a:p>
            <a:pPr marL="742950" indent="-742950">
              <a:buAutoNum type="alphaUcParenR"/>
            </a:pPr>
            <a:r>
              <a:rPr lang="en-US" sz="4000" dirty="0" smtClean="0"/>
              <a:t>3,8</a:t>
            </a:r>
          </a:p>
          <a:p>
            <a:pPr marL="742950" indent="-742950">
              <a:buAutoNum type="alphaUcParenR"/>
            </a:pPr>
            <a:r>
              <a:rPr lang="en-US" sz="4000" dirty="0"/>
              <a:t> </a:t>
            </a:r>
            <a:r>
              <a:rPr lang="en-US" sz="4000" dirty="0" smtClean="0"/>
              <a:t>6,4</a:t>
            </a:r>
          </a:p>
          <a:p>
            <a:pPr marL="742950" indent="-742950">
              <a:buAutoNum type="alphaUcParenR"/>
            </a:pPr>
            <a:r>
              <a:rPr lang="en-US" sz="4000" dirty="0"/>
              <a:t> </a:t>
            </a:r>
            <a:r>
              <a:rPr lang="en-US" sz="4000" dirty="0" smtClean="0"/>
              <a:t>4,2</a:t>
            </a:r>
          </a:p>
          <a:p>
            <a:pPr marL="742950" indent="-742950">
              <a:buAutoNum type="alphaUcParenR"/>
            </a:pPr>
            <a:r>
              <a:rPr lang="en-US" sz="4000" dirty="0"/>
              <a:t> </a:t>
            </a:r>
            <a:r>
              <a:rPr lang="en-US" sz="4000" dirty="0" smtClean="0"/>
              <a:t>5,3</a:t>
            </a:r>
            <a:endParaRPr lang="ru-RU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sz="6000" b="1" dirty="0" smtClean="0">
                <a:solidFill>
                  <a:schemeClr val="bg1"/>
                </a:solidFill>
              </a:rPr>
              <a:t>4-masala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2" y="0"/>
            <a:ext cx="12159018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Yechish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10403" y="1798329"/>
                <a:ext cx="11485728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      22,4 </a:t>
                </a:r>
                <a:r>
                  <a:rPr lang="en-US" sz="3600" dirty="0" err="1" smtClean="0"/>
                  <a:t>litr</a:t>
                </a:r>
                <a:r>
                  <a:rPr lang="en-US" sz="3600" dirty="0" smtClean="0"/>
                  <a:t>  ______10 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ru-RU" sz="3600" dirty="0"/>
              </a:p>
              <a:p>
                <a:pPr marL="0" indent="0">
                  <a:buNone/>
                </a:pPr>
                <a:r>
                  <a:rPr lang="en-US" sz="3600" dirty="0" smtClean="0"/>
                  <a:t>       5,6 </a:t>
                </a:r>
                <a:r>
                  <a:rPr lang="en-US" sz="3600" dirty="0" err="1" smtClean="0"/>
                  <a:t>litr</a:t>
                </a:r>
                <a:r>
                  <a:rPr lang="en-US" sz="3600" dirty="0" smtClean="0"/>
                  <a:t>_______x ta                  x=2,5 ta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     5,5-2,5= 3</a:t>
                </a: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  da 16 ta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600" dirty="0" smtClean="0"/>
                  <a:t>   bor.</a:t>
                </a: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 22,4 ________16 ta </a:t>
                </a: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   x    ________  3 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600" dirty="0" smtClean="0"/>
                  <a:t>            x=4,2  </a:t>
                </a:r>
                <a:r>
                  <a:rPr lang="en-US" sz="3600" dirty="0" err="1" smtClean="0"/>
                  <a:t>litr</a:t>
                </a:r>
                <a:endParaRPr lang="ru-RU" sz="3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403" y="1798329"/>
                <a:ext cx="11485728" cy="4351338"/>
              </a:xfrm>
              <a:blipFill rotWithShape="0">
                <a:blip r:embed="rId2"/>
                <a:stretch>
                  <a:fillRect t="-3361" b="-43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1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</a:t>
            </a:r>
            <a:r>
              <a:rPr lang="en-US" sz="6000" b="1" dirty="0" smtClean="0">
                <a:solidFill>
                  <a:schemeClr val="bg1"/>
                </a:solidFill>
              </a:rPr>
              <a:t>5- masala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1596788"/>
            <a:ext cx="11546006" cy="503602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000" dirty="0" smtClean="0"/>
              <a:t>I </a:t>
            </a:r>
            <a:r>
              <a:rPr lang="en-US" sz="4000" dirty="0" err="1" smtClean="0"/>
              <a:t>valentli</a:t>
            </a:r>
            <a:r>
              <a:rPr lang="en-US" sz="4000" dirty="0" smtClean="0"/>
              <a:t> element </a:t>
            </a:r>
            <a:r>
              <a:rPr lang="en-US" sz="4000" dirty="0" err="1" smtClean="0"/>
              <a:t>fosfididagi</a:t>
            </a:r>
            <a:r>
              <a:rPr lang="en-US" sz="4000" dirty="0" smtClean="0"/>
              <a:t> </a:t>
            </a:r>
            <a:r>
              <a:rPr lang="en-US" sz="4000" dirty="0" err="1" smtClean="0"/>
              <a:t>elektronlar</a:t>
            </a:r>
            <a:r>
              <a:rPr lang="en-US" sz="4000" dirty="0" smtClean="0"/>
              <a:t> </a:t>
            </a:r>
            <a:r>
              <a:rPr lang="en-US" sz="4000" dirty="0" err="1" smtClean="0"/>
              <a:t>soni</a:t>
            </a:r>
            <a:r>
              <a:rPr lang="en-US" sz="4000" dirty="0" smtClean="0"/>
              <a:t> </a:t>
            </a:r>
            <a:r>
              <a:rPr lang="en-US" sz="4000" dirty="0" err="1" smtClean="0"/>
              <a:t>uning</a:t>
            </a:r>
            <a:r>
              <a:rPr lang="en-US" sz="4000" dirty="0" smtClean="0"/>
              <a:t> </a:t>
            </a:r>
            <a:r>
              <a:rPr lang="en-US" sz="4000" dirty="0" err="1" smtClean="0"/>
              <a:t>oksidiga</a:t>
            </a:r>
            <a:r>
              <a:rPr lang="en-US" sz="4000" dirty="0" smtClean="0"/>
              <a:t> </a:t>
            </a:r>
            <a:r>
              <a:rPr lang="en-US" sz="4000" dirty="0" err="1" smtClean="0"/>
              <a:t>qaraganda</a:t>
            </a:r>
            <a:r>
              <a:rPr lang="en-US" sz="4000" dirty="0" smtClean="0"/>
              <a:t> 1,6 </a:t>
            </a:r>
            <a:r>
              <a:rPr lang="en-US" sz="4000" dirty="0" err="1" smtClean="0"/>
              <a:t>marta</a:t>
            </a:r>
            <a:r>
              <a:rPr lang="en-US" sz="4000" dirty="0" smtClean="0"/>
              <a:t> </a:t>
            </a:r>
            <a:r>
              <a:rPr lang="en-US" sz="4000" dirty="0" err="1" smtClean="0"/>
              <a:t>ko‘p</a:t>
            </a:r>
            <a:r>
              <a:rPr lang="en-US" sz="4000" dirty="0" smtClean="0"/>
              <a:t>.  Shu </a:t>
            </a:r>
            <a:r>
              <a:rPr lang="en-US" sz="4000" dirty="0" err="1" smtClean="0"/>
              <a:t>elementni</a:t>
            </a:r>
            <a:r>
              <a:rPr lang="en-US" sz="4000" dirty="0" smtClean="0"/>
              <a:t> toping.</a:t>
            </a:r>
          </a:p>
          <a:p>
            <a:pPr marL="742950" indent="-742950">
              <a:buAutoNum type="alphaUcParenR"/>
            </a:pPr>
            <a:r>
              <a:rPr lang="en-US" sz="4000" dirty="0" smtClean="0"/>
              <a:t>  Na</a:t>
            </a:r>
          </a:p>
          <a:p>
            <a:pPr marL="742950" indent="-742950">
              <a:buAutoNum type="alphaUcParenR"/>
            </a:pPr>
            <a:r>
              <a:rPr lang="en-US" sz="4000" dirty="0"/>
              <a:t> </a:t>
            </a:r>
            <a:r>
              <a:rPr lang="en-US" sz="4000" dirty="0" smtClean="0"/>
              <a:t> K</a:t>
            </a:r>
          </a:p>
          <a:p>
            <a:pPr marL="742950" indent="-742950">
              <a:buAutoNum type="alphaUcParenR"/>
            </a:pPr>
            <a:r>
              <a:rPr lang="en-US" sz="4000" dirty="0"/>
              <a:t> </a:t>
            </a:r>
            <a:r>
              <a:rPr lang="en-US" sz="4000" dirty="0" smtClean="0"/>
              <a:t> Li</a:t>
            </a:r>
          </a:p>
          <a:p>
            <a:pPr marL="742950" indent="-742950">
              <a:buAutoNum type="alphaUcParenR"/>
            </a:pPr>
            <a:r>
              <a:rPr lang="en-US" sz="4000" dirty="0"/>
              <a:t> </a:t>
            </a:r>
            <a:r>
              <a:rPr lang="en-US" sz="4000" dirty="0" smtClean="0"/>
              <a:t> Ag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32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882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Yechish</a:t>
            </a:r>
            <a:r>
              <a:rPr lang="en-US" sz="6000" b="1" dirty="0" smtClean="0">
                <a:solidFill>
                  <a:schemeClr val="bg1"/>
                </a:solidFill>
              </a:rPr>
              <a:t>.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559" y="1816777"/>
            <a:ext cx="9539786" cy="20230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Деление 3"/>
          <p:cNvSpPr/>
          <p:nvPr/>
        </p:nvSpPr>
        <p:spPr>
          <a:xfrm>
            <a:off x="1403572" y="2390728"/>
            <a:ext cx="1632045" cy="68239"/>
          </a:xfrm>
          <a:prstGeom prst="mathDivid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561247" y="1647838"/>
                <a:ext cx="119019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/>
                  <a:t>P 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247" y="1647838"/>
                <a:ext cx="1190198" cy="707886"/>
              </a:xfrm>
              <a:prstGeom prst="rect">
                <a:avLst/>
              </a:prstGeom>
              <a:blipFill rotWithShape="0">
                <a:blip r:embed="rId2"/>
                <a:stretch>
                  <a:fillRect t="-15517" r="-17436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561247" y="2471789"/>
                <a:ext cx="11145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O</a:t>
                </a:r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247" y="2471789"/>
                <a:ext cx="1114536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15385" r="-18579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Деление 6"/>
          <p:cNvSpPr/>
          <p:nvPr/>
        </p:nvSpPr>
        <p:spPr>
          <a:xfrm>
            <a:off x="3249673" y="2362605"/>
            <a:ext cx="1632045" cy="68239"/>
          </a:xfrm>
          <a:prstGeom prst="mathDivid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57836" y="1661878"/>
            <a:ext cx="1596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3x+15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09906" y="2471789"/>
            <a:ext cx="1311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2x+8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04776" y="1665811"/>
            <a:ext cx="1596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3x+15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751920" y="2390728"/>
            <a:ext cx="1549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2x+8</a:t>
            </a:r>
            <a:endParaRPr lang="ru-RU" sz="4000" dirty="0"/>
          </a:p>
        </p:txBody>
      </p:sp>
      <p:sp>
        <p:nvSpPr>
          <p:cNvPr id="12" name="Деление 11"/>
          <p:cNvSpPr/>
          <p:nvPr/>
        </p:nvSpPr>
        <p:spPr>
          <a:xfrm>
            <a:off x="6638609" y="2337835"/>
            <a:ext cx="1632045" cy="68239"/>
          </a:xfrm>
          <a:prstGeom prst="mathDivid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18348" y="2019754"/>
            <a:ext cx="1197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=1,6</a:t>
            </a:r>
            <a:endParaRPr lang="ru-RU" sz="4000" dirty="0"/>
          </a:p>
        </p:txBody>
      </p:sp>
      <p:sp>
        <p:nvSpPr>
          <p:cNvPr id="14" name="Умножение 13"/>
          <p:cNvSpPr/>
          <p:nvPr/>
        </p:nvSpPr>
        <p:spPr>
          <a:xfrm>
            <a:off x="2009333" y="3845280"/>
            <a:ext cx="218364" cy="20958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множение 14"/>
          <p:cNvSpPr/>
          <p:nvPr/>
        </p:nvSpPr>
        <p:spPr>
          <a:xfrm>
            <a:off x="3955267" y="3837631"/>
            <a:ext cx="218364" cy="20958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41183" y="3533618"/>
            <a:ext cx="5163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2  </a:t>
            </a:r>
            <a:r>
              <a:rPr lang="en-US" sz="4000" dirty="0" smtClean="0"/>
              <a:t>1,6 x+8  </a:t>
            </a:r>
            <a:r>
              <a:rPr lang="en-US" sz="4000" dirty="0"/>
              <a:t>1,6=3x+15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67280" y="4338360"/>
            <a:ext cx="4307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3,2x +12,8=3x+15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00784" y="5046246"/>
            <a:ext cx="64175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0,2x =2,2</a:t>
            </a:r>
            <a:br>
              <a:rPr lang="en-US" sz="4000" dirty="0"/>
            </a:br>
            <a:r>
              <a:rPr lang="en-US" sz="4000" dirty="0" smtClean="0"/>
              <a:t>x=11       </a:t>
            </a:r>
            <a:r>
              <a:rPr lang="en-US" sz="4000" dirty="0" err="1" smtClean="0"/>
              <a:t>demak</a:t>
            </a:r>
            <a:r>
              <a:rPr lang="en-US" sz="4000" dirty="0" smtClean="0"/>
              <a:t> </a:t>
            </a:r>
            <a:r>
              <a:rPr lang="en-US" sz="4000" dirty="0" err="1" smtClean="0"/>
              <a:t>bu</a:t>
            </a:r>
            <a:r>
              <a:rPr lang="en-US" sz="4000" dirty="0" smtClean="0"/>
              <a:t> Na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2625" y="204475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220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</a:rPr>
              <a:t>Mustaqil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bajarish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uchun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topshiriq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540" y="1607260"/>
            <a:ext cx="11089944" cy="514838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I </a:t>
            </a:r>
            <a:r>
              <a:rPr lang="en-US" sz="3600" dirty="0" err="1"/>
              <a:t>valentli</a:t>
            </a:r>
            <a:r>
              <a:rPr lang="en-US" sz="3600" dirty="0"/>
              <a:t> element </a:t>
            </a:r>
            <a:r>
              <a:rPr lang="en-US" sz="3600" dirty="0" err="1"/>
              <a:t>fosfididagi</a:t>
            </a:r>
            <a:r>
              <a:rPr lang="en-US" sz="3600" dirty="0"/>
              <a:t> </a:t>
            </a:r>
            <a:r>
              <a:rPr lang="en-US" sz="3600" dirty="0" err="1"/>
              <a:t>elektronlar</a:t>
            </a:r>
            <a:r>
              <a:rPr lang="en-US" sz="3600" dirty="0"/>
              <a:t> </a:t>
            </a:r>
            <a:r>
              <a:rPr lang="en-US" sz="3600" dirty="0" err="1"/>
              <a:t>soni</a:t>
            </a:r>
            <a:r>
              <a:rPr lang="en-US" sz="3600" dirty="0"/>
              <a:t> </a:t>
            </a:r>
            <a:r>
              <a:rPr lang="en-US" sz="3600" dirty="0" err="1"/>
              <a:t>uning</a:t>
            </a:r>
            <a:r>
              <a:rPr lang="en-US" sz="3600" dirty="0"/>
              <a:t> </a:t>
            </a:r>
            <a:r>
              <a:rPr lang="en-US" sz="3600" dirty="0" err="1"/>
              <a:t>oksidiga</a:t>
            </a:r>
            <a:r>
              <a:rPr lang="en-US" sz="3600" dirty="0"/>
              <a:t> </a:t>
            </a:r>
            <a:r>
              <a:rPr lang="en-US" sz="3600" dirty="0" err="1"/>
              <a:t>qaraganda</a:t>
            </a:r>
            <a:r>
              <a:rPr lang="en-US" sz="3600" dirty="0"/>
              <a:t> </a:t>
            </a:r>
            <a:r>
              <a:rPr lang="en-US" sz="3600" dirty="0" smtClean="0"/>
              <a:t>0,625 </a:t>
            </a:r>
            <a:r>
              <a:rPr lang="en-US" sz="3600" dirty="0" err="1"/>
              <a:t>marta</a:t>
            </a:r>
            <a:r>
              <a:rPr lang="en-US" sz="3600" dirty="0"/>
              <a:t> </a:t>
            </a:r>
            <a:r>
              <a:rPr lang="en-US" sz="3600" dirty="0" err="1" smtClean="0"/>
              <a:t>kam</a:t>
            </a:r>
            <a:r>
              <a:rPr lang="en-US" sz="3600" dirty="0" smtClean="0"/>
              <a:t>.  </a:t>
            </a:r>
            <a:r>
              <a:rPr lang="en-US" sz="3600" dirty="0"/>
              <a:t>Shu </a:t>
            </a:r>
            <a:r>
              <a:rPr lang="en-US" sz="3600" dirty="0" err="1"/>
              <a:t>elementni</a:t>
            </a:r>
            <a:r>
              <a:rPr lang="en-US" sz="3600" dirty="0"/>
              <a:t> toping.</a:t>
            </a:r>
          </a:p>
          <a:p>
            <a:pPr marL="742950" indent="-742950">
              <a:buAutoNum type="alphaUcParenR"/>
            </a:pPr>
            <a:r>
              <a:rPr lang="en-US" sz="3600" dirty="0"/>
              <a:t>  Na</a:t>
            </a:r>
          </a:p>
          <a:p>
            <a:pPr marL="742950" indent="-742950">
              <a:buAutoNum type="alphaUcParenR"/>
            </a:pPr>
            <a:r>
              <a:rPr lang="en-US" sz="3600" dirty="0"/>
              <a:t>  K</a:t>
            </a:r>
          </a:p>
          <a:p>
            <a:pPr marL="742950" indent="-742950">
              <a:buAutoNum type="alphaUcParenR"/>
            </a:pPr>
            <a:r>
              <a:rPr lang="en-US" sz="3600" dirty="0"/>
              <a:t>  Li</a:t>
            </a:r>
          </a:p>
          <a:p>
            <a:pPr marL="742950" indent="-742950">
              <a:buAutoNum type="alphaUcParenR"/>
            </a:pPr>
            <a:r>
              <a:rPr lang="en-US" sz="3600" dirty="0"/>
              <a:t>  Ag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4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Amedeo</a:t>
            </a:r>
            <a:r>
              <a:rPr lang="en-US" sz="6000" b="1" dirty="0" smtClean="0">
                <a:solidFill>
                  <a:schemeClr val="bg1"/>
                </a:solidFill>
              </a:rPr>
              <a:t>  </a:t>
            </a:r>
            <a:r>
              <a:rPr lang="en-US" sz="6000" b="1" dirty="0">
                <a:solidFill>
                  <a:schemeClr val="bg1"/>
                </a:solidFill>
              </a:rPr>
              <a:t>Avogadro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3" y="1582417"/>
            <a:ext cx="8420670" cy="45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      1811 </a:t>
            </a:r>
            <a:r>
              <a:rPr lang="en-US" sz="4000" dirty="0" err="1" smtClean="0"/>
              <a:t>yilda</a:t>
            </a:r>
            <a:r>
              <a:rPr lang="en-US" sz="4000" dirty="0" smtClean="0"/>
              <a:t> </a:t>
            </a:r>
            <a:r>
              <a:rPr lang="en-US" sz="4000" dirty="0" err="1" smtClean="0"/>
              <a:t>italiyalik</a:t>
            </a:r>
            <a:r>
              <a:rPr lang="en-US" sz="4000" dirty="0" smtClean="0"/>
              <a:t> </a:t>
            </a:r>
            <a:r>
              <a:rPr lang="en-US" sz="4000" dirty="0" err="1" smtClean="0"/>
              <a:t>olim</a:t>
            </a:r>
            <a:r>
              <a:rPr lang="en-US" sz="4000" dirty="0" smtClean="0"/>
              <a:t>  </a:t>
            </a:r>
            <a:r>
              <a:rPr lang="en-US" sz="4000" dirty="0" err="1" smtClean="0"/>
              <a:t>Amedeo</a:t>
            </a:r>
            <a:r>
              <a:rPr lang="en-US" sz="4000" dirty="0" smtClean="0"/>
              <a:t>  Avogadro  </a:t>
            </a:r>
            <a:r>
              <a:rPr lang="en-US" sz="4000" dirty="0" err="1" smtClean="0"/>
              <a:t>o‘zining</a:t>
            </a:r>
            <a:r>
              <a:rPr lang="en-US" sz="4000" dirty="0" smtClean="0"/>
              <a:t>  </a:t>
            </a:r>
            <a:r>
              <a:rPr lang="en-US" sz="4000" dirty="0" err="1" smtClean="0"/>
              <a:t>kuzatishlari</a:t>
            </a:r>
            <a:r>
              <a:rPr lang="en-US" sz="4000" dirty="0" smtClean="0"/>
              <a:t> </a:t>
            </a:r>
            <a:r>
              <a:rPr lang="en-US" sz="4000" dirty="0" err="1" smtClean="0"/>
              <a:t>asosida</a:t>
            </a:r>
            <a:r>
              <a:rPr lang="en-US" sz="4000" dirty="0" smtClean="0"/>
              <a:t> </a:t>
            </a:r>
            <a:r>
              <a:rPr lang="en-US" sz="4000" dirty="0" err="1" smtClean="0"/>
              <a:t>quyidagi</a:t>
            </a:r>
            <a:r>
              <a:rPr lang="en-US" sz="4000" dirty="0" smtClean="0"/>
              <a:t> </a:t>
            </a:r>
            <a:r>
              <a:rPr lang="en-US" sz="4000" dirty="0" err="1" smtClean="0"/>
              <a:t>qonunni</a:t>
            </a:r>
            <a:r>
              <a:rPr lang="en-US" sz="4000" dirty="0" smtClean="0"/>
              <a:t> </a:t>
            </a:r>
            <a:r>
              <a:rPr lang="en-US" sz="4000" dirty="0" err="1" smtClean="0"/>
              <a:t>yaratdi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r>
              <a:rPr lang="en-US" sz="4000" dirty="0" smtClean="0"/>
              <a:t>  </a:t>
            </a:r>
            <a:r>
              <a:rPr lang="en-US" sz="4800" dirty="0" err="1" smtClean="0">
                <a:solidFill>
                  <a:srgbClr val="002060"/>
                </a:solidFill>
              </a:rPr>
              <a:t>Bir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xil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sharoitda</a:t>
            </a:r>
            <a:r>
              <a:rPr lang="en-US" sz="4800" dirty="0" smtClean="0">
                <a:solidFill>
                  <a:srgbClr val="002060"/>
                </a:solidFill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</a:rPr>
              <a:t>teng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hajmda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olingan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turli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gazlardagi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molekulalar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soni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teng</a:t>
            </a:r>
            <a:r>
              <a:rPr lang="en-US" sz="4800" dirty="0" smtClean="0">
                <a:solidFill>
                  <a:srgbClr val="002060"/>
                </a:solidFill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</a:rPr>
              <a:t>bo‘ladi</a:t>
            </a:r>
            <a:r>
              <a:rPr lang="en-US" sz="4800" dirty="0" smtClean="0">
                <a:solidFill>
                  <a:srgbClr val="002060"/>
                </a:solidFill>
              </a:rPr>
              <a:t>.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453" y="1839272"/>
            <a:ext cx="2920622" cy="408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    Avogadro </a:t>
            </a:r>
            <a:r>
              <a:rPr lang="en-US" b="1" dirty="0" err="1">
                <a:solidFill>
                  <a:schemeClr val="bg1"/>
                </a:solidFill>
              </a:rPr>
              <a:t>qonunidan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quyidagi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xulosa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kelib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chiqadi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br>
              <a:rPr lang="en-US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4967" y="1716442"/>
                <a:ext cx="8652680" cy="45612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 </a:t>
                </a:r>
                <a:r>
                  <a:rPr lang="en-US" sz="3600" dirty="0" smtClean="0"/>
                  <a:t>   </a:t>
                </a:r>
                <a:r>
                  <a:rPr lang="en-US" sz="4000" dirty="0" err="1" smtClean="0"/>
                  <a:t>Nomal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sharoitda</a:t>
                </a:r>
                <a:r>
                  <a:rPr lang="en-US" sz="4000" dirty="0" smtClean="0"/>
                  <a:t> (T=273K,</a:t>
                </a:r>
                <a:r>
                  <a:rPr lang="ru-RU" sz="4000" dirty="0" smtClean="0"/>
                  <a:t> </a:t>
                </a:r>
                <a:r>
                  <a:rPr lang="en-US" sz="4000" dirty="0" smtClean="0"/>
                  <a:t>P=101,325kPa)da </a:t>
                </a:r>
                <a:r>
                  <a:rPr lang="en-US" sz="4000" dirty="0" err="1" smtClean="0"/>
                  <a:t>har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qanday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gazsimon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moddaning</a:t>
                </a:r>
                <a:r>
                  <a:rPr lang="en-US" sz="4000" dirty="0" smtClean="0"/>
                  <a:t> “1 </a:t>
                </a:r>
                <a:r>
                  <a:rPr lang="en-US" sz="4000" dirty="0" err="1" smtClean="0"/>
                  <a:t>mol</a:t>
                </a:r>
                <a:r>
                  <a:rPr lang="en-US" sz="4000" dirty="0" smtClean="0"/>
                  <a:t>”  </a:t>
                </a:r>
                <a:r>
                  <a:rPr lang="en-US" sz="4000" dirty="0" err="1" smtClean="0"/>
                  <a:t>miqdori</a:t>
                </a:r>
                <a:r>
                  <a:rPr lang="en-US" sz="4000" dirty="0" smtClean="0"/>
                  <a:t>  22,4 </a:t>
                </a:r>
                <a:r>
                  <a:rPr lang="en-US" sz="4000" dirty="0" err="1" smtClean="0"/>
                  <a:t>litr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hajmni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egallaydi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va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bunga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gazlarning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molyar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hajmi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deyiladi</a:t>
                </a:r>
                <a:r>
                  <a:rPr lang="en-US" sz="4000" dirty="0" smtClean="0"/>
                  <a:t>.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ru-RU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</a:rPr>
                  <a:t>=</a:t>
                </a:r>
                <a:r>
                  <a:rPr lang="en-US" sz="4000" dirty="0" smtClean="0">
                    <a:solidFill>
                      <a:srgbClr val="002060"/>
                    </a:solidFill>
                  </a:rPr>
                  <a:t>22,4 </a:t>
                </a:r>
                <a:r>
                  <a:rPr lang="en-US" sz="4000" dirty="0" err="1" smtClean="0"/>
                  <a:t>mol</a:t>
                </a:r>
                <a:r>
                  <a:rPr lang="en-US" sz="4000" dirty="0" smtClean="0"/>
                  <a:t>/l  </a:t>
                </a:r>
                <a:r>
                  <a:rPr lang="en-US" sz="4000" dirty="0" err="1" smtClean="0"/>
                  <a:t>holida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belgilanadi</a:t>
                </a:r>
                <a:r>
                  <a:rPr lang="en-US" sz="4000" dirty="0" smtClean="0"/>
                  <a:t>.</a:t>
                </a:r>
                <a:endParaRPr lang="ru-RU" sz="40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967" y="1716442"/>
                <a:ext cx="8652680" cy="4561258"/>
              </a:xfrm>
              <a:blipFill rotWithShape="0">
                <a:blip r:embed="rId2"/>
                <a:stretch>
                  <a:fillRect l="-2537" t="-3743" r="-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647" y="2870135"/>
            <a:ext cx="2665831" cy="26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97" t="33633" r="8339" b="15556"/>
          <a:stretch/>
        </p:blipFill>
        <p:spPr>
          <a:xfrm>
            <a:off x="764275" y="696036"/>
            <a:ext cx="10522423" cy="53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Avogadro </a:t>
            </a:r>
            <a:r>
              <a:rPr lang="en-US" b="1" dirty="0" err="1">
                <a:solidFill>
                  <a:schemeClr val="bg1"/>
                </a:solidFill>
              </a:rPr>
              <a:t>qonunidan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quyidagi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xulosa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kelib</a:t>
            </a:r>
            <a:r>
              <a:rPr lang="en-US" b="1" dirty="0" smtClean="0">
                <a:solidFill>
                  <a:schemeClr val="bg1"/>
                </a:solidFill>
              </a:rPr>
              <a:t>       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</a:t>
            </a:r>
            <a:r>
              <a:rPr lang="en-US" b="1" dirty="0" err="1" smtClean="0">
                <a:solidFill>
                  <a:schemeClr val="bg1"/>
                </a:solidFill>
              </a:rPr>
              <a:t>chiqadi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568656" y="1661853"/>
                <a:ext cx="11059237" cy="44796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sz="4000" dirty="0" err="1" smtClean="0"/>
                  <a:t>Gazsimon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moddalarning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hajmi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va</a:t>
                </a:r>
                <a:r>
                  <a:rPr lang="en-US" sz="4000" dirty="0" smtClean="0"/>
                  <a:t>  </a:t>
                </a:r>
                <a:r>
                  <a:rPr lang="en-US" sz="4000" dirty="0" err="1" smtClean="0"/>
                  <a:t>miqdori</a:t>
                </a:r>
                <a:r>
                  <a:rPr lang="en-US" sz="4000" dirty="0" smtClean="0"/>
                  <a:t>  </a:t>
                </a:r>
                <a:r>
                  <a:rPr lang="en-US" sz="4000" dirty="0" err="1" smtClean="0"/>
                  <a:t>uning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tarkibidagi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zarrachalarning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soniga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bevosita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bog‘liq</a:t>
                </a:r>
                <a:r>
                  <a:rPr lang="en-US" sz="4000" dirty="0" smtClean="0"/>
                  <a:t>. </a:t>
                </a:r>
                <a:r>
                  <a:rPr lang="en-US" sz="4000" dirty="0" err="1" smtClean="0"/>
                  <a:t>Har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qanday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moddaning</a:t>
                </a:r>
                <a:r>
                  <a:rPr lang="en-US" sz="4000" dirty="0" smtClean="0"/>
                  <a:t> “1 </a:t>
                </a:r>
                <a:r>
                  <a:rPr lang="en-US" sz="4000" dirty="0" err="1" smtClean="0"/>
                  <a:t>mol</a:t>
                </a:r>
                <a:r>
                  <a:rPr lang="en-US" sz="4000" dirty="0" smtClean="0"/>
                  <a:t>” </a:t>
                </a:r>
                <a:r>
                  <a:rPr lang="en-US" sz="4000" dirty="0" err="1" smtClean="0"/>
                  <a:t>miqdori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tarkibida</a:t>
                </a:r>
                <a:r>
                  <a:rPr lang="en-US" sz="4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6,02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4000" dirty="0" smtClean="0"/>
                  <a:t> ta  </a:t>
                </a:r>
                <a:r>
                  <a:rPr lang="en-US" sz="4000" dirty="0" err="1" smtClean="0"/>
                  <a:t>zarracha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bo‘ladi</a:t>
                </a:r>
                <a:r>
                  <a:rPr lang="en-US" sz="4000" dirty="0" smtClean="0"/>
                  <a:t>. Bu son Avogadro </a:t>
                </a:r>
                <a:r>
                  <a:rPr lang="en-US" sz="4000" dirty="0" err="1" smtClean="0"/>
                  <a:t>soni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deyiladi</a:t>
                </a:r>
                <a:r>
                  <a:rPr lang="en-US" sz="40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4000" dirty="0"/>
                  <a:t> </a:t>
                </a:r>
                <a:r>
                  <a:rPr lang="en-US" sz="4000" dirty="0" smtClean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eqArr>
                          <m:eqArr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eqArr>
                      </m:e>
                      <m:sub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𝟎𝟐</m:t>
                    </m:r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sup>
                    </m:sSup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8656" y="1661853"/>
                <a:ext cx="11059237" cy="4479640"/>
              </a:xfrm>
              <a:blipFill rotWithShape="0">
                <a:blip r:embed="rId2"/>
                <a:stretch>
                  <a:fillRect l="-1929" t="-3815" r="-2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5" y="4414138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210100" y="4329940"/>
                <a:ext cx="2747750" cy="241205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 smtClean="0"/>
                  <a:t>1mol </a:t>
                </a:r>
                <a:br>
                  <a:rPr lang="en-US" sz="4000" dirty="0" smtClean="0"/>
                </a:br>
                <a:r>
                  <a:rPr lang="en-US" sz="4000" dirty="0" smtClean="0"/>
                  <a:t>22,4 </a:t>
                </a:r>
                <a:r>
                  <a:rPr lang="en-US" sz="4000" dirty="0" err="1" smtClean="0"/>
                  <a:t>litr</a:t>
                </a:r>
                <a:r>
                  <a:rPr lang="en-US" sz="4000" dirty="0" smtClean="0"/>
                  <a:t> </a:t>
                </a:r>
                <a:br>
                  <a:rPr lang="en-US" sz="40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6,02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4000" dirty="0" smtClean="0"/>
                  <a:t> </a:t>
                </a:r>
                <a:br>
                  <a:rPr lang="en-US" sz="4000" dirty="0" smtClean="0"/>
                </a:br>
                <a:r>
                  <a:rPr lang="en-US" sz="4000" dirty="0" smtClean="0"/>
                  <a:t>4 g</a:t>
                </a:r>
                <a:br>
                  <a:rPr lang="en-US" sz="4000" dirty="0" smtClean="0"/>
                </a:br>
                <a:endParaRPr lang="ru-RU" sz="4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10100" y="4329940"/>
                <a:ext cx="2747750" cy="2412054"/>
              </a:xfrm>
              <a:blipFill rotWithShape="0">
                <a:blip r:embed="rId2"/>
                <a:stretch>
                  <a:fillRect l="-6889" t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618" t="43357" r="12049" b="25279"/>
          <a:stretch/>
        </p:blipFill>
        <p:spPr>
          <a:xfrm>
            <a:off x="1210100" y="271321"/>
            <a:ext cx="9544335" cy="3768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849502" y="4193462"/>
                <a:ext cx="2265529" cy="2306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/>
                  <a:t>1mol </a:t>
                </a:r>
                <a:br>
                  <a:rPr lang="en-US" sz="3600" dirty="0" smtClean="0"/>
                </a:br>
                <a:r>
                  <a:rPr lang="en-US" sz="3600" dirty="0" smtClean="0"/>
                  <a:t>22,4 </a:t>
                </a:r>
                <a:r>
                  <a:rPr lang="en-US" sz="3600" dirty="0" err="1"/>
                  <a:t>litr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6,02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en-US" sz="3600" dirty="0" smtClean="0"/>
                  <a:t>2 g</a:t>
                </a:r>
                <a:endParaRPr lang="ru-RU" sz="3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502" y="4193462"/>
                <a:ext cx="2265529" cy="2306722"/>
              </a:xfrm>
              <a:prstGeom prst="rect">
                <a:avLst/>
              </a:prstGeom>
              <a:blipFill rotWithShape="0">
                <a:blip r:embed="rId4"/>
                <a:stretch>
                  <a:fillRect l="-8356" t="-4233" b="-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256896" y="4193462"/>
                <a:ext cx="2811437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1mol </a:t>
                </a:r>
                <a:br>
                  <a:rPr lang="en-US" sz="3600" dirty="0"/>
                </a:br>
                <a:r>
                  <a:rPr lang="en-US" sz="3600" dirty="0"/>
                  <a:t>22,4 </a:t>
                </a:r>
                <a:r>
                  <a:rPr lang="en-US" sz="3600" dirty="0" err="1"/>
                  <a:t>litr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6,02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3600" dirty="0" smtClean="0"/>
                  <a:t>  44 g</a:t>
                </a:r>
                <a:endParaRPr lang="ru-RU" sz="3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896" y="4193462"/>
                <a:ext cx="2811437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6494" t="-4222" b="-8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5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2889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sz="6000" b="1" dirty="0" smtClean="0">
                <a:solidFill>
                  <a:schemeClr val="bg1"/>
                </a:solidFill>
              </a:rPr>
              <a:t>1-masala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0115" y="1811978"/>
                <a:ext cx="1001177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</a:t>
                </a:r>
                <a:r>
                  <a:rPr lang="en-US" dirty="0" smtClean="0"/>
                  <a:t>   </a:t>
                </a:r>
                <a:r>
                  <a:rPr lang="ru-RU" dirty="0" smtClean="0"/>
                  <a:t> </a:t>
                </a:r>
                <a:r>
                  <a:rPr lang="en-US" sz="3600" dirty="0" smtClean="0"/>
                  <a:t>III </a:t>
                </a:r>
                <a:r>
                  <a:rPr lang="en-US" sz="3600" dirty="0" err="1" smtClean="0"/>
                  <a:t>valentli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metall</a:t>
                </a:r>
                <a:r>
                  <a:rPr lang="en-US" sz="3600" dirty="0" smtClean="0"/>
                  <a:t>  </a:t>
                </a:r>
                <a:r>
                  <a:rPr lang="en-US" sz="3600" dirty="0" err="1" smtClean="0"/>
                  <a:t>sulfatning</a:t>
                </a:r>
                <a:r>
                  <a:rPr lang="en-US" sz="3600" dirty="0" smtClean="0"/>
                  <a:t> 500 ta </a:t>
                </a:r>
                <a:r>
                  <a:rPr lang="en-US" sz="3600" dirty="0" err="1" smtClean="0"/>
                  <a:t>molekulasi</a:t>
                </a:r>
                <a:r>
                  <a:rPr lang="en-US" sz="3600" dirty="0" smtClean="0"/>
                  <a:t>  </a:t>
                </a:r>
                <a:r>
                  <a:rPr lang="en-US" sz="3600" dirty="0" err="1" smtClean="0"/>
                  <a:t>massasi</a:t>
                </a:r>
                <a:r>
                  <a:rPr lang="en-US" sz="3600" dirty="0" smtClean="0"/>
                  <a:t> </a:t>
                </a:r>
                <a:r>
                  <a:rPr lang="en-US" sz="3600" dirty="0" smtClean="0"/>
                  <a:t>2,84x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−19 </m:t>
                        </m:r>
                      </m:sup>
                    </m:sSup>
                  </m:oMath>
                </a14:m>
                <a:r>
                  <a:rPr lang="en-US" sz="3600" dirty="0" smtClean="0"/>
                  <a:t> g </a:t>
                </a:r>
                <a:r>
                  <a:rPr lang="en-US" sz="3600" dirty="0" err="1" smtClean="0"/>
                  <a:t>bo‘lsa</a:t>
                </a:r>
                <a:r>
                  <a:rPr lang="en-US" sz="3600" dirty="0" smtClean="0"/>
                  <a:t>, </a:t>
                </a:r>
                <a:r>
                  <a:rPr lang="en-US" sz="3600" dirty="0" err="1" smtClean="0"/>
                  <a:t>noma’lum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metallni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aniqlang</a:t>
                </a:r>
                <a:r>
                  <a:rPr lang="en-US" sz="3600" dirty="0" smtClean="0"/>
                  <a:t>.</a:t>
                </a:r>
              </a:p>
              <a:p>
                <a:pPr marL="742950" indent="-742950">
                  <a:buAutoNum type="alphaUcParenR"/>
                </a:pPr>
                <a:r>
                  <a:rPr lang="en-US" sz="3600" dirty="0" smtClean="0"/>
                  <a:t>Cr</a:t>
                </a:r>
              </a:p>
              <a:p>
                <a:pPr marL="742950" indent="-742950">
                  <a:buAutoNum type="alphaUcParenR"/>
                </a:pPr>
                <a:r>
                  <a:rPr lang="en-US" sz="3600" dirty="0" smtClean="0"/>
                  <a:t>Al</a:t>
                </a:r>
              </a:p>
              <a:p>
                <a:pPr marL="742950" indent="-742950">
                  <a:buAutoNum type="alphaUcParenR"/>
                </a:pPr>
                <a:r>
                  <a:rPr lang="en-US" sz="3600" dirty="0"/>
                  <a:t> </a:t>
                </a:r>
                <a:r>
                  <a:rPr lang="en-US" sz="3600" dirty="0" err="1" smtClean="0"/>
                  <a:t>Mn</a:t>
                </a:r>
                <a:endParaRPr lang="en-US" sz="3600" dirty="0" smtClean="0"/>
              </a:p>
              <a:p>
                <a:pPr marL="742950" indent="-742950">
                  <a:buAutoNum type="alphaUcParenR"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Fe</a:t>
                </a:r>
                <a:endParaRPr lang="ru-RU" sz="3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0115" y="1811978"/>
                <a:ext cx="10011770" cy="4351338"/>
              </a:xfrm>
              <a:blipFill rotWithShape="0">
                <a:blip r:embed="rId2"/>
                <a:stretch>
                  <a:fillRect l="-1888" t="-3361" r="-1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5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33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Yechish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92000" cy="26917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 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</a:t>
                </a:r>
                <a:r>
                  <a:rPr lang="ru-RU" sz="3600" dirty="0" smtClean="0"/>
                  <a:t>500 </a:t>
                </a:r>
                <a:r>
                  <a:rPr lang="en-US" sz="3600" dirty="0" smtClean="0"/>
                  <a:t>ta ------</a:t>
                </a:r>
                <a:r>
                  <a:rPr lang="en-US" sz="3600" dirty="0" smtClean="0"/>
                  <a:t>2,84x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−19 </m:t>
                        </m:r>
                      </m:sup>
                    </m:sSup>
                  </m:oMath>
                </a14:m>
                <a:r>
                  <a:rPr lang="en-US" sz="3600" dirty="0" smtClean="0"/>
                  <a:t>g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6,02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smtClean="0"/>
                  <a:t>ta ------- </a:t>
                </a:r>
                <a:r>
                  <a:rPr lang="en-US" sz="3600" dirty="0" smtClean="0"/>
                  <a:t>x         </a:t>
                </a:r>
                <a:r>
                  <a:rPr lang="en-US" dirty="0" err="1" smtClean="0"/>
                  <a:t>x</a:t>
                </a:r>
                <a:r>
                  <a:rPr lang="en-US" dirty="0" smtClean="0"/>
                  <a:t>  =                                             </a:t>
                </a:r>
                <a:r>
                  <a:rPr lang="ru-RU" dirty="0" smtClean="0"/>
                  <a:t>    </a:t>
                </a:r>
                <a:r>
                  <a:rPr lang="en-US" dirty="0" smtClean="0"/>
                  <a:t>=342g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92000" cy="269178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5959514" y="2525186"/>
                <a:ext cx="23514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6,02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514" y="2525186"/>
                <a:ext cx="2351413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8408919" y="2482888"/>
                <a:ext cx="25426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/>
                  <a:t>2,84x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−19 </m:t>
                        </m:r>
                      </m:sup>
                    </m:sSup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919" y="2482888"/>
                <a:ext cx="2542619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7177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7387616" y="3415972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500 </a:t>
            </a:r>
          </a:p>
        </p:txBody>
      </p:sp>
      <p:sp>
        <p:nvSpPr>
          <p:cNvPr id="7" name="Умножение 6"/>
          <p:cNvSpPr/>
          <p:nvPr/>
        </p:nvSpPr>
        <p:spPr>
          <a:xfrm>
            <a:off x="8045464" y="2860634"/>
            <a:ext cx="123390" cy="16398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еление 7"/>
          <p:cNvSpPr/>
          <p:nvPr/>
        </p:nvSpPr>
        <p:spPr>
          <a:xfrm flipV="1">
            <a:off x="5619837" y="3237566"/>
            <a:ext cx="5578163" cy="122498"/>
          </a:xfrm>
          <a:prstGeom prst="mathDivid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1263" y="4459546"/>
            <a:ext cx="2921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(Me</a:t>
            </a:r>
            <a:r>
              <a:rPr lang="en-US" sz="3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(SO</a:t>
            </a:r>
            <a:r>
              <a:rPr lang="en-US" sz="3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3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 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9105" y="4459546"/>
            <a:ext cx="1448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=342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76669" y="5457176"/>
            <a:ext cx="8555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M(AI</a:t>
            </a:r>
            <a:r>
              <a:rPr lang="en-US" sz="36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(SO</a:t>
            </a:r>
            <a:r>
              <a:rPr lang="en-US" sz="36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36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)=342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javob:B</a:t>
            </a:r>
            <a:endParaRPr lang="ru-RU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O     </a:t>
                </a:r>
                <a:r>
                  <a:rPr lang="en-US" sz="3600" dirty="0" err="1" smtClean="0"/>
                  <a:t>va</a:t>
                </a:r>
                <a:r>
                  <a:rPr lang="en-US" sz="3600" dirty="0" smtClean="0"/>
                  <a:t>  NO  </a:t>
                </a:r>
                <a:r>
                  <a:rPr lang="en-US" sz="3600" dirty="0" err="1" smtClean="0"/>
                  <a:t>aralashmasida</a:t>
                </a:r>
                <a:r>
                  <a:rPr lang="en-US" sz="3600" dirty="0" smtClean="0"/>
                  <a:t>  </a:t>
                </a:r>
                <a:r>
                  <a:rPr lang="en-US" sz="3600" dirty="0" err="1" smtClean="0"/>
                  <a:t>molekulalar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soni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atomlar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sonidan</a:t>
                </a:r>
                <a:r>
                  <a:rPr lang="en-US" sz="3600" dirty="0" smtClean="0"/>
                  <a:t>  2,8 </a:t>
                </a:r>
                <a:r>
                  <a:rPr lang="en-US" sz="3600" dirty="0" err="1" smtClean="0"/>
                  <a:t>marta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kam</a:t>
                </a:r>
                <a:r>
                  <a:rPr lang="en-US" sz="3600" dirty="0" smtClean="0"/>
                  <a:t>. </a:t>
                </a:r>
                <a:r>
                  <a:rPr lang="en-US" sz="3600" dirty="0" err="1" smtClean="0"/>
                  <a:t>Dastlabki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aralashmadagi</a:t>
                </a:r>
                <a:r>
                  <a:rPr lang="en-US" sz="3600" dirty="0" smtClean="0"/>
                  <a:t>   NO </a:t>
                </a:r>
                <a:r>
                  <a:rPr lang="en-US" sz="3600" dirty="0" err="1" smtClean="0"/>
                  <a:t>ning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hajmiy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ulushini</a:t>
                </a:r>
                <a:r>
                  <a:rPr lang="en-US" sz="3600" dirty="0" smtClean="0"/>
                  <a:t>  toping.</a:t>
                </a:r>
              </a:p>
              <a:p>
                <a:pPr marL="742950" indent="-742950">
                  <a:buAutoNum type="alphaUcParenR"/>
                </a:pPr>
                <a:r>
                  <a:rPr lang="en-US" sz="3600" dirty="0" smtClean="0"/>
                  <a:t>3/5</a:t>
                </a:r>
              </a:p>
              <a:p>
                <a:pPr marL="742950" indent="-742950">
                  <a:buAutoNum type="alphaUcParenR"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2/5</a:t>
                </a:r>
              </a:p>
              <a:p>
                <a:pPr marL="742950" indent="-742950">
                  <a:buAutoNum type="alphaUcParenR"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1/5</a:t>
                </a:r>
              </a:p>
              <a:p>
                <a:pPr marL="742950" indent="-742950">
                  <a:buAutoNum type="alphaUcParenR"/>
                </a:pPr>
                <a:r>
                  <a:rPr lang="en-US" sz="3600" dirty="0" smtClean="0"/>
                  <a:t> 4/5</a:t>
                </a:r>
                <a:endParaRPr lang="ru-RU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97" t="-3361" r="-15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sz="6000" b="1" dirty="0" smtClean="0">
                <a:solidFill>
                  <a:schemeClr val="bg1"/>
                </a:solidFill>
              </a:rPr>
              <a:t>2-masala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326</Words>
  <Application>Microsoft Office PowerPoint</Application>
  <PresentationFormat>Широкоэкранный</PresentationFormat>
  <Paragraphs>112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                  Amedeo  Avogadro</vt:lpstr>
      <vt:lpstr>      Avogadro qonunidan quyidagi xulosa kelib                                      chiqadi. </vt:lpstr>
      <vt:lpstr>Презентация PowerPoint</vt:lpstr>
      <vt:lpstr>  Avogadro qonunidan quyidagi xulosa kelib                 chiqadi.</vt:lpstr>
      <vt:lpstr>1mol  22,4 litr  〖6,02x10〗^23  4 g </vt:lpstr>
      <vt:lpstr>                          1-masala</vt:lpstr>
      <vt:lpstr>                           Yechish</vt:lpstr>
      <vt:lpstr>                          2-masala</vt:lpstr>
      <vt:lpstr>                      Yechish</vt:lpstr>
      <vt:lpstr>                      Yechish</vt:lpstr>
      <vt:lpstr>                          3-masala</vt:lpstr>
      <vt:lpstr>                      Yechish</vt:lpstr>
      <vt:lpstr>                        Yechish</vt:lpstr>
      <vt:lpstr>                          4-masala</vt:lpstr>
      <vt:lpstr>                            Yechish</vt:lpstr>
      <vt:lpstr>                   5- masala</vt:lpstr>
      <vt:lpstr>                            Yechish.</vt:lpstr>
      <vt:lpstr>Mustaqil bajarish uchun topshiriq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44</cp:revision>
  <dcterms:created xsi:type="dcterms:W3CDTF">2020-09-08T07:07:56Z</dcterms:created>
  <dcterms:modified xsi:type="dcterms:W3CDTF">2020-09-11T06:31:19Z</dcterms:modified>
</cp:coreProperties>
</file>