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90" r:id="rId4"/>
    <p:sldId id="284" r:id="rId5"/>
    <p:sldId id="265" r:id="rId6"/>
    <p:sldId id="266" r:id="rId7"/>
    <p:sldId id="258" r:id="rId8"/>
    <p:sldId id="267" r:id="rId9"/>
    <p:sldId id="268" r:id="rId10"/>
    <p:sldId id="276" r:id="rId11"/>
    <p:sldId id="273" r:id="rId12"/>
    <p:sldId id="274" r:id="rId13"/>
    <p:sldId id="275" r:id="rId14"/>
    <p:sldId id="280" r:id="rId15"/>
    <p:sldId id="282" r:id="rId16"/>
    <p:sldId id="281" r:id="rId17"/>
    <p:sldId id="283" r:id="rId18"/>
    <p:sldId id="287" r:id="rId19"/>
    <p:sldId id="269" r:id="rId20"/>
    <p:sldId id="270" r:id="rId21"/>
    <p:sldId id="28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2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3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8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8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0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5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8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5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5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55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02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0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8873D-01A6-46F3-83C3-089458BD1A7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626F8-0C40-4851-AE7F-9FBA30689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5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uz-Cyrl-UZ" sz="8000" b="1" dirty="0" smtClean="0">
                <a:solidFill>
                  <a:schemeClr val="bg1"/>
                </a:solidFill>
              </a:rPr>
              <a:t>Kimyo</a:t>
            </a:r>
            <a:endParaRPr lang="uz-Cyrl-UZ" sz="8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5" y="1555844"/>
            <a:ext cx="11135436" cy="4708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uz-Cyrl-UZ" sz="5400" b="1" dirty="0" smtClean="0">
                <a:solidFill>
                  <a:srgbClr val="0070C0"/>
                </a:solidFill>
              </a:rPr>
              <a:t>Mavzu:</a:t>
            </a:r>
            <a:r>
              <a:rPr lang="uz-Cyrl-UZ" b="1" dirty="0" smtClean="0">
                <a:solidFill>
                  <a:srgbClr val="0070C0"/>
                </a:solidFill>
              </a:rPr>
              <a:t>     </a:t>
            </a:r>
            <a:r>
              <a:rPr lang="uz-Cyrl-UZ" sz="4400" b="1" dirty="0" smtClean="0">
                <a:solidFill>
                  <a:schemeClr val="accent5">
                    <a:lumMod val="50000"/>
                  </a:schemeClr>
                </a:solidFill>
              </a:rPr>
              <a:t>Kvant sonlar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uz-Cyrl-UZ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Pauli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prinsipi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Hund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qoidasi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Klechkovskiy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qoidasi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. Atom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ionlarning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elektron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formulalari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Valent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elektronlar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tushunchasi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860507" y="185738"/>
            <a:ext cx="1840956" cy="95726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11-sinf</a:t>
            </a:r>
            <a:endParaRPr lang="ru-RU" sz="4000" dirty="0"/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56054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56803" y="4186238"/>
            <a:ext cx="3220872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4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772841"/>
              </p:ext>
            </p:extLst>
          </p:nvPr>
        </p:nvGraphicFramePr>
        <p:xfrm>
          <a:off x="277504" y="1619488"/>
          <a:ext cx="11691583" cy="5090615"/>
        </p:xfrm>
        <a:graphic>
          <a:graphicData uri="http://schemas.openxmlformats.org/drawingml/2006/table">
            <a:tbl>
              <a:tblPr/>
              <a:tblGrid>
                <a:gridCol w="2644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7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5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8621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Elektronlar</a:t>
                      </a:r>
                      <a:endParaRPr lang="en-US" sz="3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Orbital</a:t>
                      </a:r>
                    </a:p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Kvant</a:t>
                      </a:r>
                      <a:endParaRPr lang="en-US" sz="36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soni</a:t>
                      </a:r>
                      <a:endParaRPr lang="en-US" sz="3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Magnit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kvant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soni</a:t>
                      </a:r>
                      <a:endParaRPr lang="en-US" sz="3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Orbitallar</a:t>
                      </a:r>
                      <a:endParaRPr lang="en-US" sz="36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Soni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ayni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en-US" sz="3600" b="1" i="1" dirty="0">
                          <a:solidFill>
                            <a:srgbClr val="002060"/>
                          </a:solidFill>
                          <a:effectLst/>
                        </a:rPr>
                        <a:t>l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effectLst/>
                        </a:rPr>
                        <a:t>uchun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4404">
                <a:tc>
                  <a:txBody>
                    <a:bodyPr/>
                    <a:lstStyle/>
                    <a:p>
                      <a:r>
                        <a:rPr lang="en-US" sz="3600" b="1" dirty="0">
                          <a:effectLst/>
                        </a:rPr>
                        <a:t>s</a:t>
                      </a:r>
                    </a:p>
                    <a:p>
                      <a:r>
                        <a:rPr lang="en-US" sz="3600" b="1" dirty="0">
                          <a:effectLst/>
                        </a:rPr>
                        <a:t>p</a:t>
                      </a:r>
                    </a:p>
                    <a:p>
                      <a:r>
                        <a:rPr lang="en-US" sz="3600" b="1" dirty="0">
                          <a:effectLst/>
                        </a:rPr>
                        <a:t>d</a:t>
                      </a:r>
                    </a:p>
                    <a:p>
                      <a:r>
                        <a:rPr lang="en-US" sz="3600" b="1" dirty="0">
                          <a:effectLst/>
                        </a:rPr>
                        <a:t>f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effectLst/>
                        </a:rPr>
                        <a:t>0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1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2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effectLst/>
                        </a:rPr>
                        <a:t>0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+1,0,-1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+2,+1,0,-1,-2,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+3,+2,+1,0,-1,-2,-3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b="1" dirty="0">
                          <a:effectLst/>
                        </a:rPr>
                        <a:t>1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3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5</a:t>
                      </a:r>
                    </a:p>
                    <a:p>
                      <a:r>
                        <a:rPr lang="ru-RU" sz="3600" b="1" dirty="0">
                          <a:effectLst/>
                        </a:rPr>
                        <a:t>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0"/>
            <a:ext cx="12192000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Orbital </a:t>
            </a:r>
            <a:r>
              <a:rPr lang="en-US" sz="4400" b="1" dirty="0" err="1">
                <a:solidFill>
                  <a:schemeClr val="bg1"/>
                </a:solidFill>
              </a:rPr>
              <a:t>kvant</a:t>
            </a:r>
            <a:r>
              <a:rPr lang="en-US" sz="4400" b="1" dirty="0">
                <a:solidFill>
                  <a:schemeClr val="bg1"/>
                </a:solidFill>
              </a:rPr>
              <a:t> son </a:t>
            </a:r>
            <a:r>
              <a:rPr lang="en-US" sz="4400" b="1" dirty="0" err="1">
                <a:solidFill>
                  <a:schemeClr val="bg1"/>
                </a:solidFill>
              </a:rPr>
              <a:t>bilan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magnit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kvant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sonni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                        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                      </a:t>
            </a:r>
            <a:r>
              <a:rPr lang="en-US" sz="4400" b="1" dirty="0" smtClean="0">
                <a:solidFill>
                  <a:schemeClr val="bg1"/>
                </a:solidFill>
              </a:rPr>
              <a:t>     </a:t>
            </a:r>
            <a:r>
              <a:rPr lang="en-US" sz="4400" b="1" dirty="0" err="1" smtClean="0">
                <a:solidFill>
                  <a:schemeClr val="bg1"/>
                </a:solidFill>
              </a:rPr>
              <a:t>bog‘liqligi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490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</a:t>
            </a:r>
            <a:r>
              <a:rPr lang="uz-Cyrl-UZ" b="1" dirty="0" smtClean="0">
                <a:solidFill>
                  <a:schemeClr val="bg1"/>
                </a:solidFill>
              </a:rPr>
              <a:t>Yodingizda bo'lsin: Kvant sonlari faqat oxirgi elektronni tasvirlaydi</a:t>
            </a:r>
            <a:endParaRPr lang="uz-Cyrl-UZ" sz="6600" b="1" dirty="0">
              <a:solidFill>
                <a:schemeClr val="bg1"/>
              </a:solidFill>
            </a:endParaRPr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2" cstate="print"/>
          <a:srcRect l="25000" t="24385" r="20275" b="10656"/>
          <a:stretch>
            <a:fillRect/>
          </a:stretch>
        </p:blipFill>
        <p:spPr bwMode="auto">
          <a:xfrm>
            <a:off x="43218" y="1386840"/>
            <a:ext cx="12082818" cy="533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3761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uz-Cyrl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Pauli </a:t>
            </a:r>
            <a:r>
              <a:rPr lang="uz-Cyrl-U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" y="1443487"/>
            <a:ext cx="11873553" cy="50119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z-Cyrl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uz-Cyrl-UZ" sz="4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atomda to‘rttala kvant sonining qiymati bir xil bo‘lgan ikkita elektron bo‘lishi mumkin emas</a:t>
            </a:r>
            <a:r>
              <a:rPr lang="uz-Cyrl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kvant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 n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qiymatlariga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pog‘onalardagi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elektronlrning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</a:t>
            </a:r>
            <a:r>
              <a:rPr lang="uz-Cyrl-UZ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N=2n</a:t>
            </a:r>
            <a:r>
              <a:rPr lang="uz-Cyrl-UZ" sz="4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uz-Cyrl-UZ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z-Cyrl-UZ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63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uz-Cyrl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Xund </a:t>
            </a:r>
            <a:r>
              <a:rPr lang="uz-Cyrl-UZ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443488"/>
            <a:ext cx="12191999" cy="2282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orbitallarda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joylashadiki,natijada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9502" t="50000" r="16618" b="22917"/>
          <a:stretch>
            <a:fillRect/>
          </a:stretch>
        </p:blipFill>
        <p:spPr bwMode="auto">
          <a:xfrm>
            <a:off x="545910" y="3302758"/>
            <a:ext cx="10222173" cy="3374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505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4646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dirty="0" smtClean="0"/>
              <a:t>  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Azot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misolida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4" name="Группа 114"/>
          <p:cNvGrpSpPr>
            <a:grpSpLocks/>
          </p:cNvGrpSpPr>
          <p:nvPr/>
        </p:nvGrpSpPr>
        <p:grpSpPr bwMode="auto">
          <a:xfrm>
            <a:off x="1138450" y="2649522"/>
            <a:ext cx="4184177" cy="2462213"/>
            <a:chOff x="323850" y="3429000"/>
            <a:chExt cx="2959100" cy="2462213"/>
          </a:xfrm>
        </p:grpSpPr>
        <p:sp>
          <p:nvSpPr>
            <p:cNvPr id="5" name="TextBox 4"/>
            <p:cNvSpPr txBox="1"/>
            <p:nvPr/>
          </p:nvSpPr>
          <p:spPr>
            <a:xfrm>
              <a:off x="920750" y="3725863"/>
              <a:ext cx="781315" cy="15696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9600" b="1" dirty="0" smtClean="0">
                  <a:solidFill>
                    <a:srgbClr val="7030A0"/>
                  </a:solidFill>
                </a:rPr>
                <a:t>N</a:t>
              </a:r>
              <a:endParaRPr lang="ru-RU" sz="9600" b="1" dirty="0">
                <a:solidFill>
                  <a:srgbClr val="7030A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3850" y="4906963"/>
              <a:ext cx="432743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solidFill>
                    <a:srgbClr val="000000"/>
                  </a:solidFill>
                  <a:latin typeface="+mn-lt"/>
                </a:rPr>
                <a:t>+</a:t>
              </a:r>
              <a:r>
                <a:rPr lang="en-US" sz="2800" dirty="0" smtClean="0">
                  <a:solidFill>
                    <a:srgbClr val="000000"/>
                  </a:solidFill>
                  <a:latin typeface="+mn-lt"/>
                </a:rPr>
                <a:t>7</a:t>
              </a:r>
              <a:endParaRPr lang="ru-RU" sz="28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22288" y="3794125"/>
              <a:ext cx="425748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 smtClean="0">
                  <a:solidFill>
                    <a:srgbClr val="000000"/>
                  </a:solidFill>
                  <a:latin typeface="+mn-lt"/>
                </a:rPr>
                <a:t>14</a:t>
              </a:r>
              <a:endParaRPr lang="ru-RU" sz="28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8" name="Дуга 7"/>
            <p:cNvSpPr/>
            <p:nvPr/>
          </p:nvSpPr>
          <p:spPr>
            <a:xfrm>
              <a:off x="838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49450" y="5429250"/>
              <a:ext cx="35401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dirty="0">
                  <a:solidFill>
                    <a:srgbClr val="000000"/>
                  </a:solidFill>
                  <a:latin typeface="+mn-lt"/>
                </a:rPr>
                <a:t>2</a:t>
              </a:r>
            </a:p>
          </p:txBody>
        </p:sp>
        <p:sp>
          <p:nvSpPr>
            <p:cNvPr id="11" name="Дуга 10"/>
            <p:cNvSpPr/>
            <p:nvPr/>
          </p:nvSpPr>
          <p:spPr>
            <a:xfrm>
              <a:off x="1727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93950" y="5429250"/>
              <a:ext cx="119000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38450" y="5429250"/>
              <a:ext cx="22944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 smtClean="0">
                  <a:solidFill>
                    <a:srgbClr val="000000"/>
                  </a:solidFill>
                  <a:latin typeface="+mn-lt"/>
                </a:rPr>
                <a:t>5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 bwMode="auto">
          <a:xfrm>
            <a:off x="5782886" y="4649772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6243145" y="4258901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6732686" y="3855310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7187681" y="3855310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18" name="Прямоугольник 17"/>
          <p:cNvSpPr/>
          <p:nvPr/>
        </p:nvSpPr>
        <p:spPr bwMode="auto">
          <a:xfrm flipH="1">
            <a:off x="7627162" y="3855310"/>
            <a:ext cx="486020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cxnSp>
        <p:nvCxnSpPr>
          <p:cNvPr id="19" name="Прямая со стрелкой 18"/>
          <p:cNvCxnSpPr/>
          <p:nvPr/>
        </p:nvCxnSpPr>
        <p:spPr bwMode="auto">
          <a:xfrm rot="5400000" flipH="1" flipV="1">
            <a:off x="5755438" y="4876456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 bwMode="auto">
          <a:xfrm rot="5400000" flipH="1" flipV="1">
            <a:off x="6272304" y="4451278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 bwMode="auto">
          <a:xfrm rot="5400000" flipH="1" flipV="1">
            <a:off x="6763820" y="4043948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 bwMode="auto">
          <a:xfrm rot="5400000" flipH="1" flipV="1">
            <a:off x="7222986" y="4049809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 bwMode="auto">
          <a:xfrm rot="5400000" flipH="1" flipV="1">
            <a:off x="7695118" y="4043948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 bwMode="auto">
          <a:xfrm rot="5400000">
            <a:off x="5911613" y="4845560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 bwMode="auto">
          <a:xfrm rot="5400000">
            <a:off x="6394859" y="4479938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732685" y="5111437"/>
            <a:ext cx="2561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1s</a:t>
            </a:r>
            <a:r>
              <a:rPr lang="en-US" sz="4000" baseline="30000" dirty="0" smtClean="0"/>
              <a:t>2</a:t>
            </a:r>
            <a:r>
              <a:rPr lang="en-US" sz="4000" dirty="0" smtClean="0"/>
              <a:t>2s</a:t>
            </a:r>
            <a:r>
              <a:rPr lang="en-US" sz="4000" baseline="30000" dirty="0" smtClean="0"/>
              <a:t>2</a:t>
            </a:r>
            <a:r>
              <a:rPr lang="en-US" sz="4000" dirty="0" smtClean="0"/>
              <a:t>2p</a:t>
            </a:r>
            <a:r>
              <a:rPr lang="en-US" sz="4000" baseline="30000" dirty="0" smtClean="0"/>
              <a:t>3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473403" y="4055914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1s</a:t>
            </a:r>
            <a:r>
              <a:rPr lang="en-US" sz="3200" baseline="30000" dirty="0"/>
              <a:t>2</a:t>
            </a:r>
            <a:endParaRPr lang="ru-RU" sz="3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28555" y="3677609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2s</a:t>
            </a:r>
            <a:r>
              <a:rPr lang="en-US" sz="3200" baseline="30000" dirty="0"/>
              <a:t>2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990822" y="3277174"/>
            <a:ext cx="792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2p</a:t>
            </a:r>
            <a:r>
              <a:rPr lang="en-US" sz="3200" baseline="30000" dirty="0"/>
              <a:t>3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81474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Source Sans Pro"/>
              </a:rPr>
              <a:t>     </a:t>
            </a:r>
            <a:r>
              <a:rPr lang="uz-Latn-UZ" sz="6000" b="1" dirty="0" smtClean="0">
                <a:solidFill>
                  <a:schemeClr val="bg1"/>
                </a:solidFill>
                <a:latin typeface="Source Sans Pro"/>
              </a:rPr>
              <a:t>Klechkovskiy</a:t>
            </a:r>
            <a:r>
              <a:rPr lang="en-US" sz="6000" b="1" dirty="0" smtClean="0">
                <a:solidFill>
                  <a:schemeClr val="bg1"/>
                </a:solidFill>
                <a:latin typeface="Source Sans Pro"/>
              </a:rPr>
              <a:t>  </a:t>
            </a:r>
            <a:r>
              <a:rPr lang="uz-Latn-UZ" sz="6000" b="1" dirty="0" smtClean="0">
                <a:solidFill>
                  <a:schemeClr val="bg1"/>
                </a:solidFill>
                <a:latin typeface="Source Sans Pro"/>
              </a:rPr>
              <a:t>qoidasi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01762"/>
            <a:ext cx="9294125" cy="5307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holatlarning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va orbital kvant sonlar 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indisi </a:t>
            </a:r>
            <a:r>
              <a:rPr lang="uz-Latn-UZ" sz="4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41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n+l)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 borish tartibida amalga </a:t>
            </a:r>
            <a:r>
              <a:rPr lang="uz-Latn-UZ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41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(n+l)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1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4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1783080"/>
            <a:ext cx="2727960" cy="43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23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Elektronlarning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to‘lib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borishi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002" y="2170360"/>
            <a:ext cx="10515600" cy="23505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  1s|2s,2p </a:t>
            </a:r>
            <a:r>
              <a:rPr lang="en-US" sz="4800" dirty="0"/>
              <a:t>|3s, 3p|4s,3d, 4p| 5s, 4d, </a:t>
            </a:r>
            <a:endParaRPr lang="en-US" sz="4800" dirty="0" smtClean="0"/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5p|6s,4f,5d</a:t>
            </a:r>
            <a:r>
              <a:rPr lang="en-US" sz="4800" dirty="0"/>
              <a:t>, 6p|7s, 5f, </a:t>
            </a:r>
            <a:r>
              <a:rPr lang="en-US" sz="4800" dirty="0" smtClean="0"/>
              <a:t>6d,7p</a:t>
            </a:r>
          </a:p>
          <a:p>
            <a:pPr marL="0" indent="0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23179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808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</a:t>
            </a:r>
            <a:r>
              <a:rPr lang="en-US" sz="5400" b="1" dirty="0" err="1" smtClean="0">
                <a:solidFill>
                  <a:schemeClr val="bg1"/>
                </a:solidFill>
              </a:rPr>
              <a:t>Ionlarning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elektron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formulasi</a:t>
            </a:r>
            <a:endParaRPr lang="ru-RU" sz="5400" dirty="0"/>
          </a:p>
        </p:txBody>
      </p:sp>
      <p:grpSp>
        <p:nvGrpSpPr>
          <p:cNvPr id="5" name="Группа 150"/>
          <p:cNvGrpSpPr>
            <a:grpSpLocks/>
          </p:cNvGrpSpPr>
          <p:nvPr/>
        </p:nvGrpSpPr>
        <p:grpSpPr bwMode="auto">
          <a:xfrm>
            <a:off x="2066449" y="3575997"/>
            <a:ext cx="8271963" cy="2698760"/>
            <a:chOff x="1748301" y="3636567"/>
            <a:chExt cx="6720419" cy="263693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748301" y="5216694"/>
              <a:ext cx="745196" cy="6916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303309" y="4785792"/>
              <a:ext cx="745196" cy="6916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302982" y="4410788"/>
              <a:ext cx="768638" cy="6916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4653563" y="5230067"/>
              <a:ext cx="3815157" cy="6916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uz-Latn-UZ" sz="4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327129" y="3636567"/>
              <a:ext cx="768638" cy="10611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26" name="Прямоугольник 25"/>
            <p:cNvSpPr/>
            <p:nvPr/>
          </p:nvSpPr>
          <p:spPr>
            <a:xfrm>
              <a:off x="4299673" y="4012323"/>
              <a:ext cx="745196" cy="10611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Группа 114"/>
          <p:cNvGrpSpPr>
            <a:grpSpLocks/>
          </p:cNvGrpSpPr>
          <p:nvPr/>
        </p:nvGrpSpPr>
        <p:grpSpPr bwMode="auto">
          <a:xfrm>
            <a:off x="515829" y="1554097"/>
            <a:ext cx="4294258" cy="2660949"/>
            <a:chOff x="323850" y="3429000"/>
            <a:chExt cx="2959100" cy="2725239"/>
          </a:xfrm>
        </p:grpSpPr>
        <p:sp>
          <p:nvSpPr>
            <p:cNvPr id="34" name="TextBox 33"/>
            <p:cNvSpPr txBox="1"/>
            <p:nvPr/>
          </p:nvSpPr>
          <p:spPr>
            <a:xfrm>
              <a:off x="920750" y="3725863"/>
              <a:ext cx="731185" cy="15696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9600" b="1" dirty="0">
                  <a:solidFill>
                    <a:srgbClr val="7030A0"/>
                  </a:solidFill>
                </a:rPr>
                <a:t>P</a:t>
              </a:r>
              <a:endParaRPr lang="ru-RU" sz="9600" b="1" dirty="0">
                <a:solidFill>
                  <a:srgbClr val="7030A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3850" y="4906963"/>
              <a:ext cx="727049" cy="7249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n-lt"/>
                </a:rPr>
                <a:t>+</a:t>
              </a:r>
              <a:r>
                <a:rPr lang="ru-RU" sz="4000" dirty="0" smtClean="0">
                  <a:solidFill>
                    <a:srgbClr val="000000"/>
                  </a:solidFill>
                  <a:latin typeface="+mn-lt"/>
                </a:rPr>
                <a:t>1</a:t>
              </a:r>
              <a:r>
                <a:rPr lang="en-US" sz="4000" dirty="0" smtClean="0">
                  <a:solidFill>
                    <a:srgbClr val="000000"/>
                  </a:solidFill>
                  <a:latin typeface="+mn-lt"/>
                </a:rPr>
                <a:t>5</a:t>
              </a:r>
              <a:endParaRPr lang="ru-RU" sz="4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1028" y="3693333"/>
              <a:ext cx="520488" cy="7249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 smtClean="0">
                  <a:solidFill>
                    <a:srgbClr val="000000"/>
                  </a:solidFill>
                  <a:latin typeface="+mn-lt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+mn-lt"/>
                </a:rPr>
                <a:t>1</a:t>
              </a:r>
              <a:endParaRPr lang="ru-RU" sz="4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37" name="Дуга 36"/>
            <p:cNvSpPr/>
            <p:nvPr/>
          </p:nvSpPr>
          <p:spPr>
            <a:xfrm>
              <a:off x="838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84622" y="5429250"/>
              <a:ext cx="323869" cy="7249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n-lt"/>
                </a:rPr>
                <a:t>2</a:t>
              </a:r>
            </a:p>
          </p:txBody>
        </p:sp>
        <p:sp>
          <p:nvSpPr>
            <p:cNvPr id="39" name="Дуга 38"/>
            <p:cNvSpPr/>
            <p:nvPr/>
          </p:nvSpPr>
          <p:spPr>
            <a:xfrm>
              <a:off x="12827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0" name="Дуга 39"/>
            <p:cNvSpPr/>
            <p:nvPr/>
          </p:nvSpPr>
          <p:spPr>
            <a:xfrm>
              <a:off x="1727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292024" y="5429250"/>
              <a:ext cx="323869" cy="7249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n-lt"/>
                </a:rPr>
                <a:t>8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763673" y="5429250"/>
              <a:ext cx="323869" cy="72498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</a:rPr>
                <a:t>5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cxnSp>
        <p:nvCxnSpPr>
          <p:cNvPr id="73" name="Прямая со стрелкой 72"/>
          <p:cNvCxnSpPr/>
          <p:nvPr/>
        </p:nvCxnSpPr>
        <p:spPr bwMode="auto">
          <a:xfrm rot="5400000" flipH="1" flipV="1">
            <a:off x="6722044" y="4402303"/>
            <a:ext cx="365622" cy="162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 bwMode="auto">
          <a:xfrm rot="5400000" flipH="1" flipV="1">
            <a:off x="7279176" y="4370877"/>
            <a:ext cx="365622" cy="162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 bwMode="auto">
          <a:xfrm rot="5400000" flipH="1" flipV="1">
            <a:off x="6179115" y="4421426"/>
            <a:ext cx="365622" cy="162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 bwMode="auto">
          <a:xfrm rot="5400000">
            <a:off x="5694582" y="4759004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5104358" y="2495026"/>
            <a:ext cx="4139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/>
              <a:t>Valent</a:t>
            </a:r>
            <a:r>
              <a:rPr lang="en-US" sz="4000" dirty="0"/>
              <a:t> </a:t>
            </a:r>
            <a:r>
              <a:rPr lang="en-US" sz="4000" dirty="0" err="1"/>
              <a:t>elektronlar</a:t>
            </a:r>
            <a:endParaRPr lang="en-US" sz="4000" dirty="0"/>
          </a:p>
        </p:txBody>
      </p:sp>
      <p:cxnSp>
        <p:nvCxnSpPr>
          <p:cNvPr id="115" name="Прямая со стрелкой 114"/>
          <p:cNvCxnSpPr/>
          <p:nvPr/>
        </p:nvCxnSpPr>
        <p:spPr>
          <a:xfrm flipH="1">
            <a:off x="5756924" y="3158640"/>
            <a:ext cx="142116" cy="902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6776034" y="3178050"/>
            <a:ext cx="256018" cy="513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31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Ionlarning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elektron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formulasi</a:t>
            </a:r>
            <a:endParaRPr lang="ru-RU" sz="6000" dirty="0"/>
          </a:p>
        </p:txBody>
      </p:sp>
      <p:grpSp>
        <p:nvGrpSpPr>
          <p:cNvPr id="4" name="Группа 150"/>
          <p:cNvGrpSpPr>
            <a:grpSpLocks/>
          </p:cNvGrpSpPr>
          <p:nvPr/>
        </p:nvGrpSpPr>
        <p:grpSpPr bwMode="auto">
          <a:xfrm>
            <a:off x="420866" y="1567345"/>
            <a:ext cx="6075469" cy="3120990"/>
            <a:chOff x="1769014" y="3448353"/>
            <a:chExt cx="4580986" cy="282515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769014" y="5105098"/>
              <a:ext cx="691611" cy="7646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411503" y="4702417"/>
              <a:ext cx="691611" cy="7646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323184" y="4255914"/>
              <a:ext cx="713367" cy="7646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51427" y="3448353"/>
              <a:ext cx="713367" cy="11730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357561" y="3900358"/>
              <a:ext cx="691611" cy="11730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01215" y="1725874"/>
                <a:ext cx="1856470" cy="11460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5" y="1725874"/>
                <a:ext cx="1856470" cy="11460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3755597" y="4462903"/>
                <a:ext cx="1856470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p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66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597" y="4462903"/>
                <a:ext cx="1856470" cy="11310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Группа 150"/>
          <p:cNvGrpSpPr>
            <a:grpSpLocks/>
          </p:cNvGrpSpPr>
          <p:nvPr/>
        </p:nvGrpSpPr>
        <p:grpSpPr bwMode="auto">
          <a:xfrm>
            <a:off x="5180950" y="3569341"/>
            <a:ext cx="6624362" cy="2990253"/>
            <a:chOff x="1811578" y="3643041"/>
            <a:chExt cx="4538422" cy="2630463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1811578" y="5206326"/>
              <a:ext cx="628410" cy="6227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2444329" y="4756401"/>
              <a:ext cx="628410" cy="6227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3368196" y="4316040"/>
              <a:ext cx="648179" cy="6227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65" name="Прямая со стрелкой 64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70" name="Прямоугольник 69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403469" y="3643041"/>
              <a:ext cx="648179" cy="9553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75" name="Прямая со стрелкой 74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76" name="Прямоугольник 75"/>
            <p:cNvSpPr/>
            <p:nvPr/>
          </p:nvSpPr>
          <p:spPr>
            <a:xfrm>
              <a:off x="4358327" y="4017144"/>
              <a:ext cx="628410" cy="9553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Прямая со стрелкой 77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9" name="Прямая со стрелкой 78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1" name="Прямая со стрелкой 80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2" name="Прямая со стрелкой 81"/>
          <p:cNvCxnSpPr/>
          <p:nvPr/>
        </p:nvCxnSpPr>
        <p:spPr bwMode="auto">
          <a:xfrm rot="5400000" flipH="1" flipV="1">
            <a:off x="9830203" y="4453681"/>
            <a:ext cx="406011" cy="231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 bwMode="auto">
          <a:xfrm rot="5400000" flipH="1" flipV="1">
            <a:off x="10499392" y="4484171"/>
            <a:ext cx="406011" cy="231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 bwMode="auto">
          <a:xfrm rot="5400000" flipH="1" flipV="1">
            <a:off x="11103011" y="4497484"/>
            <a:ext cx="406011" cy="231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 bwMode="auto">
          <a:xfrm rot="5400000">
            <a:off x="9418955" y="4874787"/>
            <a:ext cx="406012" cy="231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 bwMode="auto">
          <a:xfrm rot="5400000">
            <a:off x="10111295" y="4468775"/>
            <a:ext cx="406012" cy="231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 bwMode="auto">
          <a:xfrm rot="5400000">
            <a:off x="10760749" y="4477638"/>
            <a:ext cx="406012" cy="231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 bwMode="auto">
          <a:xfrm rot="5400000">
            <a:off x="11350919" y="4497483"/>
            <a:ext cx="406012" cy="231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662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Mustahkamlash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9475" y="1463496"/>
                <a:ext cx="11846257" cy="522709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en-US" sz="4000" dirty="0" smtClean="0"/>
                  <a:t>Qaysi </a:t>
                </a:r>
                <a:r>
                  <a:rPr lang="en-US" sz="4000" dirty="0" err="1" smtClean="0"/>
                  <a:t>elementning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tashqi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energetik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pog‘onasining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elektronlari</a:t>
                </a:r>
                <a:r>
                  <a:rPr lang="en-US" sz="4000" dirty="0" smtClean="0"/>
                  <a:t> n=3   l=2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4000" dirty="0" smtClean="0"/>
                  <a:t>= -</a:t>
                </a:r>
                <a:r>
                  <a:rPr lang="en-US" sz="4000" dirty="0" smtClean="0"/>
                  <a:t>2,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=+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/>
                  <a:t>  </a:t>
                </a:r>
                <a:r>
                  <a:rPr lang="en-US" sz="4000" dirty="0" err="1" smtClean="0"/>
                  <a:t>kvant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sonlari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bilan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tavsiflanadi</a:t>
                </a:r>
                <a:r>
                  <a:rPr lang="en-US" sz="4000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n=3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3-davrda </a:t>
                </a:r>
                <a:r>
                  <a:rPr lang="en-US" sz="4000" dirty="0" err="1" smtClean="0"/>
                  <a:t>joylashgan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L=2  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d </a:t>
                </a:r>
                <a:r>
                  <a:rPr lang="en-US" sz="4000" dirty="0" err="1" smtClean="0"/>
                  <a:t>elektron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qobig‘da</a:t>
                </a:r>
                <a:r>
                  <a:rPr lang="en-US" sz="4000" dirty="0" smtClean="0"/>
                  <a:t> ,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4000" dirty="0" smtClean="0"/>
                  <a:t>= -</a:t>
                </a:r>
                <a:r>
                  <a:rPr lang="en-US" sz="4000" dirty="0" smtClean="0"/>
                  <a:t>2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</a:t>
                </a:r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  -2 -1 0 +1 +2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4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eqArr>
                      </m:e>
                      <m:sub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</a:rPr>
                  <a:t>=+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</a:rPr>
                  <a:t>   </a:t>
                </a:r>
                <a:r>
                  <a:rPr lang="en-US" sz="4000" dirty="0" err="1" smtClean="0">
                    <a:solidFill>
                      <a:srgbClr val="002060"/>
                    </a:solidFill>
                  </a:rPr>
                  <a:t>bo’lsa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  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</a:rPr>
                  <a:t> holatga </a:t>
                </a:r>
                <a:r>
                  <a:rPr lang="en-US" sz="4000" dirty="0" err="1" smtClean="0">
                    <a:solidFill>
                      <a:srgbClr val="002060"/>
                    </a:solidFill>
                  </a:rPr>
                  <a:t>ega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</a:rPr>
                  <a:t>bo‘ladi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, </a:t>
                </a:r>
                <a:r>
                  <a:rPr lang="en-US" sz="4000" dirty="0" err="1" smtClean="0">
                    <a:solidFill>
                      <a:srgbClr val="002060"/>
                    </a:solidFill>
                  </a:rPr>
                  <a:t>bu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 element </a:t>
                </a:r>
                <a:r>
                  <a:rPr lang="en-US" sz="4000" dirty="0" err="1" smtClean="0">
                    <a:solidFill>
                      <a:srgbClr val="002060"/>
                    </a:solidFill>
                  </a:rPr>
                  <a:t>Sc</a:t>
                </a:r>
                <a:endParaRPr lang="en-US" sz="4300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en-US" sz="4300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en-US" sz="40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475" y="1463496"/>
                <a:ext cx="11846257" cy="5227092"/>
              </a:xfrm>
              <a:blipFill>
                <a:blip r:embed="rId2"/>
                <a:stretch>
                  <a:fillRect l="-1542" t="-2791" r="-1594" b="-1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41443" y="4462817"/>
            <a:ext cx="416269" cy="445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04422" y="4462817"/>
            <a:ext cx="351441" cy="445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02573" y="4462817"/>
            <a:ext cx="443539" cy="431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92822" y="4462817"/>
            <a:ext cx="395787" cy="431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35319" y="4462817"/>
            <a:ext cx="443542" cy="445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690935" y="4526791"/>
            <a:ext cx="168884" cy="367638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780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405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   </a:t>
            </a:r>
            <a:r>
              <a:rPr lang="en-US" b="1" dirty="0" err="1" smtClean="0">
                <a:solidFill>
                  <a:schemeClr val="bg1"/>
                </a:solidFill>
              </a:rPr>
              <a:t>Topshiriqni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tekshirish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749" y="1593613"/>
            <a:ext cx="10385945" cy="17091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Tartib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raqami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  30 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bo‘lgan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elementning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atom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elektron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qobig‘idagi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to‘lgan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pog‘onachalar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sonini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belgilang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9734" y="3620406"/>
            <a:ext cx="8893791" cy="2554545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/>
              <a:t>   A</a:t>
            </a:r>
            <a:r>
              <a:rPr lang="en-US" sz="4000" dirty="0"/>
              <a:t>) 3 ta </a:t>
            </a:r>
            <a:r>
              <a:rPr lang="en-US" sz="4000" dirty="0" err="1"/>
              <a:t>pog‘ona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7 ta </a:t>
            </a:r>
            <a:r>
              <a:rPr lang="en-US" sz="4000" dirty="0" err="1"/>
              <a:t>pog‘onacha</a:t>
            </a:r>
            <a:r>
              <a:rPr lang="en-US" sz="4000" dirty="0"/>
              <a:t> </a:t>
            </a:r>
            <a:endParaRPr lang="ru-RU" sz="4000" dirty="0"/>
          </a:p>
          <a:p>
            <a:r>
              <a:rPr lang="en-US" sz="4000" dirty="0" smtClean="0"/>
              <a:t>   B</a:t>
            </a:r>
            <a:r>
              <a:rPr lang="en-US" sz="4000" dirty="0"/>
              <a:t>) 4 ta </a:t>
            </a:r>
            <a:r>
              <a:rPr lang="en-US" sz="4000" dirty="0" err="1"/>
              <a:t>pog‘ona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7 ta </a:t>
            </a:r>
            <a:r>
              <a:rPr lang="en-US" sz="4000" dirty="0" err="1" smtClean="0"/>
              <a:t>pog‘onacha</a:t>
            </a:r>
            <a:endParaRPr lang="ru-RU" sz="4000" dirty="0"/>
          </a:p>
          <a:p>
            <a:r>
              <a:rPr lang="en-US" sz="4000" dirty="0" smtClean="0"/>
              <a:t>   C</a:t>
            </a:r>
            <a:r>
              <a:rPr lang="en-US" sz="4000" dirty="0"/>
              <a:t>) 3 ta </a:t>
            </a:r>
            <a:r>
              <a:rPr lang="en-US" sz="4000" dirty="0" err="1"/>
              <a:t>pog‘ona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8 ta </a:t>
            </a:r>
            <a:r>
              <a:rPr lang="en-US" sz="4000" dirty="0" err="1"/>
              <a:t>pog‘onacha</a:t>
            </a:r>
            <a:r>
              <a:rPr lang="en-US" sz="4000" dirty="0"/>
              <a:t> </a:t>
            </a:r>
            <a:endParaRPr lang="ru-RU" sz="4000" dirty="0"/>
          </a:p>
          <a:p>
            <a:r>
              <a:rPr lang="en-US" sz="4000" dirty="0" smtClean="0"/>
              <a:t>   D</a:t>
            </a:r>
            <a:r>
              <a:rPr lang="en-US" sz="4000" dirty="0"/>
              <a:t>) 4 ta </a:t>
            </a:r>
            <a:r>
              <a:rPr lang="en-US" sz="4000" dirty="0" err="1"/>
              <a:t>pog‘ona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8 ta </a:t>
            </a:r>
            <a:r>
              <a:rPr lang="en-US" sz="4000" dirty="0" err="1"/>
              <a:t>pog‘onacha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338537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Misollar</a:t>
            </a:r>
            <a:r>
              <a:rPr lang="en-US" sz="5400" b="1" dirty="0" smtClean="0">
                <a:solidFill>
                  <a:schemeClr val="bg1"/>
                </a:solidFill>
              </a:rPr>
              <a:t>  </a:t>
            </a:r>
            <a:endParaRPr lang="ru-RU" sz="5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25563"/>
                <a:ext cx="12192000" cy="538913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4000" dirty="0" smtClean="0"/>
                  <a:t>Qaysi </a:t>
                </a:r>
                <a:r>
                  <a:rPr lang="en-US" sz="4000" dirty="0" err="1"/>
                  <a:t>elementning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tashqi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energetik</a:t>
                </a:r>
                <a:r>
                  <a:rPr lang="en-US" sz="4000" dirty="0"/>
                  <a:t> </a:t>
                </a:r>
                <a:r>
                  <a:rPr lang="en-US" sz="4000" dirty="0" err="1" smtClean="0"/>
                  <a:t>pog‘onasining</a:t>
                </a:r>
                <a:r>
                  <a:rPr lang="en-US" sz="4000" dirty="0" smtClean="0"/>
                  <a:t> </a:t>
                </a:r>
                <a:r>
                  <a:rPr lang="en-US" sz="4000" dirty="0" err="1"/>
                  <a:t>elektronlari</a:t>
                </a:r>
                <a:r>
                  <a:rPr lang="en-US" sz="4000" dirty="0"/>
                  <a:t> n=3   l=2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 smtClean="0"/>
                  <a:t>+</a:t>
                </a:r>
                <a:r>
                  <a:rPr lang="en-US" sz="4000" dirty="0"/>
                  <a:t>2,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000" dirty="0" smtClean="0"/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 </a:t>
                </a:r>
                <a:r>
                  <a:rPr lang="en-US" sz="4000" dirty="0" err="1"/>
                  <a:t>kvant</a:t>
                </a:r>
                <a:r>
                  <a:rPr lang="en-US" sz="4000" dirty="0"/>
                  <a:t> </a:t>
                </a:r>
                <a:r>
                  <a:rPr lang="en-US" sz="4000" dirty="0" err="1"/>
                  <a:t>sonlari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bilan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tavsiflanadi</a:t>
                </a:r>
                <a:r>
                  <a:rPr lang="en-US" sz="4000" dirty="0"/>
                  <a:t>?</a:t>
                </a:r>
              </a:p>
              <a:p>
                <a:pPr marL="0" indent="0">
                  <a:buNone/>
                </a:pPr>
                <a:r>
                  <a:rPr lang="en-US" sz="4000" dirty="0"/>
                  <a:t>n=3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3-davrda </a:t>
                </a:r>
                <a:r>
                  <a:rPr lang="en-US" sz="4000" dirty="0" err="1" smtClean="0"/>
                  <a:t>joylashgan</a:t>
                </a:r>
                <a:r>
                  <a:rPr lang="en-US" sz="4000" dirty="0" smtClean="0"/>
                  <a:t>. L=2   </a:t>
                </a:r>
                <a:r>
                  <a:rPr lang="en-US" sz="4000" dirty="0" err="1" smtClean="0"/>
                  <a:t>bo‘lsa</a:t>
                </a:r>
                <a:r>
                  <a:rPr lang="en-US" sz="4000" dirty="0"/>
                  <a:t>, 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 </a:t>
                </a:r>
                <a:r>
                  <a:rPr lang="en-US" sz="4000" dirty="0" err="1"/>
                  <a:t>elektron</a:t>
                </a:r>
                <a:r>
                  <a:rPr lang="en-US" sz="4000" dirty="0"/>
                  <a:t> </a:t>
                </a:r>
                <a:r>
                  <a:rPr lang="en-US" sz="4000" dirty="0" err="1" smtClean="0"/>
                  <a:t>qobig‘da</a:t>
                </a:r>
                <a:r>
                  <a:rPr lang="en-US" sz="4000" dirty="0" smtClean="0"/>
                  <a:t> </a:t>
                </a:r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4000" dirty="0" smtClean="0"/>
                  <a:t>=+2 </a:t>
                </a:r>
                <a:r>
                  <a:rPr lang="en-US" sz="4000" dirty="0" err="1" smtClean="0"/>
                  <a:t>bo‘lsa</a:t>
                </a:r>
                <a:r>
                  <a:rPr lang="en-US" sz="4000" dirty="0"/>
                  <a:t>,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</a:t>
                </a:r>
                <a:r>
                  <a:rPr lang="en-US" sz="4000" dirty="0"/>
                  <a:t>-2 -1  0 +1 +2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     </a:t>
                </a:r>
                <a:r>
                  <a:rPr lang="en-US" sz="4000" dirty="0" smtClean="0"/>
                  <a:t>   </a:t>
                </a:r>
                <a:r>
                  <a:rPr lang="en-US" sz="3600" dirty="0" smtClean="0"/>
                  <a:t>    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eqArr>
                          <m:eqArrPr>
                            <m:ctrlPr>
                              <a:rPr lang="en-US" sz="3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               </m:t>
                            </m:r>
                            <m:r>
                              <a:rPr lang="en-US" sz="3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eqArr>
                      </m:e>
                      <m:sub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</a:rPr>
                  <a:t>  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bo‘lsa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  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holatda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bo‘lib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, </a:t>
                </a:r>
                <a:r>
                  <a:rPr lang="en-US" sz="3600" dirty="0" err="1" smtClean="0">
                    <a:solidFill>
                      <a:srgbClr val="002060"/>
                    </a:solidFill>
                  </a:rPr>
                  <a:t>bu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 Zn </a:t>
                </a:r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25563"/>
                <a:ext cx="12192000" cy="5389136"/>
              </a:xfrm>
              <a:blipFill>
                <a:blip r:embed="rId2"/>
                <a:stretch>
                  <a:fillRect l="-1750" t="-3167" r="-1750" b="-4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00252" y="5227092"/>
            <a:ext cx="559558" cy="518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0972" y="5227092"/>
            <a:ext cx="491177" cy="518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24978" y="5227091"/>
            <a:ext cx="500643" cy="518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2238783" y="5227089"/>
            <a:ext cx="545394" cy="518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07007" y="5227089"/>
            <a:ext cx="516165" cy="518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2940949" y="5285087"/>
            <a:ext cx="128281" cy="358241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192060" y="5285088"/>
            <a:ext cx="150016" cy="37189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2592726" y="5285087"/>
            <a:ext cx="162300" cy="42306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916227" y="5285088"/>
            <a:ext cx="168637" cy="3992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310184" y="5285087"/>
            <a:ext cx="191963" cy="4230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24694" y="5285087"/>
            <a:ext cx="141870" cy="3992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2304640" y="5285087"/>
            <a:ext cx="165256" cy="378721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1658500" y="5285087"/>
            <a:ext cx="144565" cy="365073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>
            <a:off x="1091005" y="5285087"/>
            <a:ext cx="135117" cy="39920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371591" y="5288503"/>
            <a:ext cx="130274" cy="395786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4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dirty="0" smtClean="0"/>
              <a:t>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2539" y="1798329"/>
                <a:ext cx="11826922" cy="4351338"/>
              </a:xfr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</a:t>
                </a:r>
                <a:endParaRPr lang="en-US" sz="4000" dirty="0" smtClean="0"/>
              </a:p>
              <a:p>
                <a:pPr marL="0" indent="0" algn="just">
                  <a:buNone/>
                </a:pPr>
                <a:r>
                  <a:rPr lang="en-US" sz="4400" dirty="0" err="1" smtClean="0"/>
                  <a:t>Qaysi</a:t>
                </a:r>
                <a:r>
                  <a:rPr lang="en-US" sz="4400" dirty="0" smtClean="0"/>
                  <a:t> </a:t>
                </a:r>
                <a:r>
                  <a:rPr lang="en-US" sz="4400" dirty="0" err="1"/>
                  <a:t>elementning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tashqi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energetik</a:t>
                </a:r>
                <a:r>
                  <a:rPr lang="en-US" sz="4400" dirty="0"/>
                  <a:t> </a:t>
                </a:r>
                <a:r>
                  <a:rPr lang="en-US" sz="4400" dirty="0" err="1" smtClean="0"/>
                  <a:t>pog‘onasining</a:t>
                </a:r>
                <a:r>
                  <a:rPr lang="en-US" sz="4400" dirty="0" smtClean="0"/>
                  <a:t> </a:t>
                </a:r>
                <a:r>
                  <a:rPr lang="en-US" sz="4400" dirty="0" err="1"/>
                  <a:t>elektronlari</a:t>
                </a:r>
                <a:r>
                  <a:rPr lang="en-US" sz="4400" dirty="0"/>
                  <a:t> </a:t>
                </a:r>
                <a:endParaRPr lang="en-US" sz="4400" dirty="0" smtClean="0"/>
              </a:p>
              <a:p>
                <a:pPr marL="0" indent="0" algn="ctr">
                  <a:buNone/>
                </a:pPr>
                <a:r>
                  <a:rPr lang="en-US" sz="4400" dirty="0" smtClean="0"/>
                  <a:t> </a:t>
                </a:r>
                <a:r>
                  <a:rPr lang="en-US" sz="5200" dirty="0" smtClean="0">
                    <a:solidFill>
                      <a:srgbClr val="002060"/>
                    </a:solidFill>
                  </a:rPr>
                  <a:t>n=3   l=2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52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2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5200" dirty="0" smtClean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5200" dirty="0" smtClean="0">
                    <a:solidFill>
                      <a:srgbClr val="002060"/>
                    </a:solidFill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200" dirty="0">
                    <a:solidFill>
                      <a:srgbClr val="002060"/>
                    </a:solidFill>
                  </a:rPr>
                  <a:t>  </a:t>
                </a:r>
                <a:endParaRPr lang="en-US" sz="5200" dirty="0" smtClean="0">
                  <a:solidFill>
                    <a:srgbClr val="002060"/>
                  </a:solidFill>
                </a:endParaRPr>
              </a:p>
              <a:p>
                <a:pPr marL="0" indent="0" algn="just">
                  <a:buNone/>
                </a:pPr>
                <a:endParaRPr lang="en-US" sz="4400" dirty="0" smtClean="0"/>
              </a:p>
              <a:p>
                <a:pPr marL="0" indent="0" algn="just">
                  <a:buNone/>
                </a:pPr>
                <a:r>
                  <a:rPr lang="en-US" sz="4400" dirty="0" err="1" smtClean="0"/>
                  <a:t>kvant</a:t>
                </a:r>
                <a:r>
                  <a:rPr lang="en-US" sz="4400" dirty="0" smtClean="0"/>
                  <a:t> </a:t>
                </a:r>
                <a:r>
                  <a:rPr lang="en-US" sz="4400" dirty="0" err="1"/>
                  <a:t>sonlari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bilan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tavsiflanadi</a:t>
                </a:r>
                <a:r>
                  <a:rPr lang="en-US" sz="4400" dirty="0" smtClean="0"/>
                  <a:t>?</a:t>
                </a:r>
              </a:p>
              <a:p>
                <a:pPr marL="0" indent="0" algn="just">
                  <a:buNone/>
                </a:pPr>
                <a:endParaRPr lang="en-US" sz="4400" dirty="0"/>
              </a:p>
              <a:p>
                <a:pPr marL="0" indent="0" algn="ctr">
                  <a:buNone/>
                </a:pPr>
                <a:r>
                  <a:rPr lang="en-US" sz="5200" dirty="0" smtClean="0">
                    <a:solidFill>
                      <a:srgbClr val="002060"/>
                    </a:solidFill>
                  </a:rPr>
                  <a:t>A) Fe             B) Co            C) Ni          D) Cu</a:t>
                </a:r>
                <a:endParaRPr lang="en-US" sz="5200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ru-RU" sz="38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2539" y="1798329"/>
                <a:ext cx="11826922" cy="4351338"/>
              </a:xfrm>
              <a:blipFill>
                <a:blip r:embed="rId2"/>
                <a:stretch>
                  <a:fillRect l="-1490" r="-1439" b="-5694"/>
                </a:stretch>
              </a:blipFill>
              <a:ln w="3810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8241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052"/>
            <a:ext cx="12192000" cy="935091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</a:t>
            </a:r>
            <a:r>
              <a:rPr lang="en-US" b="1" dirty="0" err="1" smtClean="0">
                <a:solidFill>
                  <a:schemeClr val="bg1"/>
                </a:solidFill>
              </a:rPr>
              <a:t>Topshiriqni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tekshirish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88135" y="1235371"/>
            <a:ext cx="4839203" cy="2708136"/>
            <a:chOff x="746125" y="3763908"/>
            <a:chExt cx="3372527" cy="2708136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708136"/>
              <a:chOff x="323850" y="3429000"/>
              <a:chExt cx="2959100" cy="270813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176595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smtClean="0">
                    <a:solidFill>
                      <a:srgbClr val="0070C0"/>
                    </a:solidFill>
                  </a:rPr>
                  <a:t>Zn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73531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+mn-lt"/>
                  </a:rPr>
                  <a:t>30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07514" y="3716893"/>
                <a:ext cx="52640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dirty="0">
                    <a:solidFill>
                      <a:srgbClr val="000000"/>
                    </a:solidFill>
                  </a:rPr>
                  <a:t>6</a:t>
                </a:r>
                <a:r>
                  <a:rPr lang="en-US" sz="4000" dirty="0" smtClean="0">
                    <a:solidFill>
                      <a:srgbClr val="000000"/>
                    </a:solidFill>
                  </a:rPr>
                  <a:t>5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27551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27551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28698" y="5412806"/>
                <a:ext cx="52640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solidFill>
                      <a:srgbClr val="000000"/>
                    </a:solidFill>
                    <a:latin typeface="+mn-lt"/>
                  </a:rPr>
                  <a:t>18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27551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</a:rPr>
                <a:t>2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770215" y="3947047"/>
            <a:ext cx="5776072" cy="2363972"/>
            <a:chOff x="1707147" y="3582260"/>
            <a:chExt cx="4642853" cy="269124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707147" y="5203068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352602" y="4627397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308790" y="4294686"/>
              <a:ext cx="760477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372236" y="3582260"/>
              <a:ext cx="587817" cy="6657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3200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3200" dirty="0">
                <a:latin typeface="+mj-lt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9" name="Прямоугольник 38"/>
            <p:cNvSpPr/>
            <p:nvPr/>
          </p:nvSpPr>
          <p:spPr>
            <a:xfrm>
              <a:off x="4361766" y="3877593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6387847" y="3576933"/>
            <a:ext cx="708848" cy="975190"/>
            <a:chOff x="10007877" y="3122062"/>
            <a:chExt cx="708848" cy="975190"/>
          </a:xfrm>
        </p:grpSpPr>
        <p:sp>
          <p:nvSpPr>
            <p:cNvPr id="50" name="Прямоугольник 49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1" name="Прямоугольник 50"/>
            <p:cNvSpPr/>
            <p:nvPr/>
          </p:nvSpPr>
          <p:spPr bwMode="auto">
            <a:xfrm>
              <a:off x="10007877" y="3122062"/>
              <a:ext cx="70884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3200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3200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3200" baseline="30000" dirty="0">
                  <a:solidFill>
                    <a:srgbClr val="000000"/>
                  </a:solidFill>
                  <a:latin typeface="+mj-lt"/>
                </a:rPr>
                <a:t>²</a:t>
              </a:r>
              <a:endParaRPr lang="ru-RU" sz="3200" dirty="0">
                <a:latin typeface="+mj-lt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3" name="Прямоугольник 52"/>
          <p:cNvSpPr/>
          <p:nvPr/>
        </p:nvSpPr>
        <p:spPr bwMode="auto">
          <a:xfrm>
            <a:off x="7102667" y="3861626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7537541" y="3866183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7998576" y="3866183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8457623" y="3861625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8916670" y="3861624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cxnSp>
        <p:nvCxnSpPr>
          <p:cNvPr id="58" name="Прямая со стрелкой 57"/>
          <p:cNvCxnSpPr/>
          <p:nvPr/>
        </p:nvCxnSpPr>
        <p:spPr bwMode="auto">
          <a:xfrm rot="5400000" flipH="1" flipV="1">
            <a:off x="7057381" y="4106630"/>
            <a:ext cx="313727" cy="197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 bwMode="auto">
          <a:xfrm rot="5400000" flipH="1" flipV="1">
            <a:off x="7561953" y="4099381"/>
            <a:ext cx="313727" cy="197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 bwMode="auto">
          <a:xfrm rot="5400000" flipH="1" flipV="1">
            <a:off x="8006250" y="4074372"/>
            <a:ext cx="313727" cy="197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 bwMode="auto">
          <a:xfrm rot="5400000" flipH="1" flipV="1">
            <a:off x="8442894" y="4103182"/>
            <a:ext cx="313727" cy="197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 bwMode="auto">
          <a:xfrm rot="5400000" flipH="1" flipV="1">
            <a:off x="8867235" y="4100171"/>
            <a:ext cx="313727" cy="197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 bwMode="auto">
          <a:xfrm rot="5400000">
            <a:off x="6165990" y="4725003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 bwMode="auto">
          <a:xfrm rot="5400000">
            <a:off x="6740328" y="4320433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 bwMode="auto">
          <a:xfrm rot="5400000">
            <a:off x="7271955" y="4106736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 bwMode="auto">
          <a:xfrm>
            <a:off x="7880278" y="3918497"/>
            <a:ext cx="11522" cy="39333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 bwMode="auto">
          <a:xfrm rot="5400000">
            <a:off x="8163474" y="4088135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 bwMode="auto">
          <a:xfrm rot="5400000">
            <a:off x="8613464" y="4074372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 bwMode="auto">
          <a:xfrm rot="5400000">
            <a:off x="9047284" y="4048615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8410031" y="3210611"/>
            <a:ext cx="11427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3d</a:t>
            </a:r>
            <a:r>
              <a:rPr lang="ru-RU" sz="4000" baseline="30000" dirty="0">
                <a:solidFill>
                  <a:srgbClr val="000000"/>
                </a:solidFill>
              </a:rPr>
              <a:t>10</a:t>
            </a:r>
            <a:endParaRPr lang="ru-RU" sz="4000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4158941" y="5354171"/>
            <a:ext cx="7947331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1-2-3-pog‘onalar to‘lgan,1s,2s,2p,3s,3p,4s </a:t>
            </a:r>
            <a:r>
              <a:rPr lang="en-US" sz="2800" dirty="0" err="1"/>
              <a:t>va</a:t>
            </a:r>
            <a:r>
              <a:rPr lang="en-US" sz="2800" dirty="0"/>
              <a:t> 3d </a:t>
            </a:r>
            <a:r>
              <a:rPr lang="en-US" sz="2800" dirty="0" err="1"/>
              <a:t>pog‘onachalar</a:t>
            </a:r>
            <a:r>
              <a:rPr lang="en-US" sz="2800" dirty="0"/>
              <a:t> </a:t>
            </a:r>
            <a:r>
              <a:rPr lang="en-US" sz="2800" dirty="0" err="1" smtClean="0"/>
              <a:t>to‘lgan</a:t>
            </a:r>
            <a:r>
              <a:rPr lang="en-US" sz="2800" dirty="0" smtClean="0"/>
              <a:t>. </a:t>
            </a:r>
            <a:r>
              <a:rPr lang="en-US" sz="2800" dirty="0"/>
              <a:t>3 ta </a:t>
            </a:r>
            <a:r>
              <a:rPr lang="en-US" sz="2800" dirty="0" err="1"/>
              <a:t>pog‘ona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7 ta </a:t>
            </a:r>
            <a:r>
              <a:rPr lang="en-US" sz="2800" dirty="0" err="1"/>
              <a:t>pog‘onachalar</a:t>
            </a:r>
            <a:r>
              <a:rPr lang="en-US" sz="2800" dirty="0"/>
              <a:t> </a:t>
            </a:r>
            <a:r>
              <a:rPr lang="en-US" sz="2800" dirty="0" err="1"/>
              <a:t>to‘lgan</a:t>
            </a:r>
            <a:r>
              <a:rPr lang="en-US" sz="2800" dirty="0"/>
              <a:t>. </a:t>
            </a:r>
            <a:r>
              <a:rPr lang="en-US" sz="2800" dirty="0" err="1"/>
              <a:t>Javob</a:t>
            </a:r>
            <a:r>
              <a:rPr lang="en-US" sz="2800" dirty="0"/>
              <a:t> :A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61018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934630" y="1238579"/>
            <a:ext cx="3129992" cy="154698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Orbital kvant 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soni-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uz-Cyrl-UZ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0125" y="1512253"/>
            <a:ext cx="3088527" cy="154535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kvant soni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</a:t>
            </a:r>
            <a:endParaRPr lang="uz-Cyrl-UZ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>
            <a:endCxn id="7" idx="3"/>
          </p:cNvCxnSpPr>
          <p:nvPr/>
        </p:nvCxnSpPr>
        <p:spPr>
          <a:xfrm flipH="1">
            <a:off x="3238652" y="1669877"/>
            <a:ext cx="1353434" cy="6150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6" idx="1"/>
          </p:cNvCxnSpPr>
          <p:nvPr/>
        </p:nvCxnSpPr>
        <p:spPr>
          <a:xfrm>
            <a:off x="7271612" y="1397828"/>
            <a:ext cx="1663018" cy="6142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225383" y="2649534"/>
            <a:ext cx="2032529" cy="21043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611268" y="2728346"/>
            <a:ext cx="2007142" cy="21774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92086" y="873457"/>
            <a:ext cx="2989110" cy="17760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uz-Cyrl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 sonlari</a:t>
            </a:r>
            <a:endParaRPr lang="uz-Cyrl-UZ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150124" y="4377378"/>
                <a:ext cx="3461143" cy="199257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rgbClr val="002060"/>
                    </a:solidFill>
                  </a:rPr>
                  <a:t>Magnit </a:t>
                </a:r>
                <a:r>
                  <a:rPr lang="en-US" sz="4000" b="1" dirty="0" err="1" smtClean="0">
                    <a:solidFill>
                      <a:srgbClr val="002060"/>
                    </a:solidFill>
                  </a:rPr>
                  <a:t>kvant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son-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sub>
                    </m:sSub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Скругленный 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4" y="4377378"/>
                <a:ext cx="3461143" cy="1992573"/>
              </a:xfrm>
              <a:prstGeom prst="roundRect">
                <a:avLst/>
              </a:prstGeom>
              <a:blipFill>
                <a:blip r:embed="rId2"/>
                <a:stretch>
                  <a:fillRect t="-33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8257912" y="4517409"/>
                <a:ext cx="3555470" cy="2088108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rgbClr val="002060"/>
                    </a:solidFill>
                  </a:rPr>
                  <a:t>Spin </a:t>
                </a:r>
                <a:r>
                  <a:rPr lang="en-US" sz="3600" b="1" dirty="0" err="1" smtClean="0">
                    <a:solidFill>
                      <a:srgbClr val="002060"/>
                    </a:solidFill>
                  </a:rPr>
                  <a:t>kvant</a:t>
                </a:r>
                <a:r>
                  <a:rPr lang="en-US" sz="3600" b="1" dirty="0" smtClean="0">
                    <a:solidFill>
                      <a:srgbClr val="002060"/>
                    </a:solidFill>
                  </a:rPr>
                  <a:t> son-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Скругленный 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7912" y="4517409"/>
                <a:ext cx="3555470" cy="208810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839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Bosh </a:t>
            </a:r>
            <a:r>
              <a:rPr lang="en-US" sz="6000" b="1" dirty="0" err="1" smtClean="0">
                <a:solidFill>
                  <a:schemeClr val="bg1"/>
                </a:solidFill>
              </a:rPr>
              <a:t>kvant</a:t>
            </a:r>
            <a:r>
              <a:rPr lang="en-US" sz="6000" b="1" dirty="0" smtClean="0">
                <a:solidFill>
                  <a:schemeClr val="bg1"/>
                </a:solidFill>
              </a:rPr>
              <a:t> son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539750" algn="just">
              <a:buNone/>
            </a:pPr>
            <a:endParaRPr lang="en-US" sz="4400" b="1" dirty="0" smtClean="0"/>
          </a:p>
          <a:p>
            <a:pPr marL="0" indent="539750" algn="just">
              <a:buNone/>
            </a:pPr>
            <a:r>
              <a:rPr lang="uz-Cyrl-UZ" sz="4400" b="1" dirty="0" smtClean="0"/>
              <a:t>Bosh </a:t>
            </a:r>
            <a:r>
              <a:rPr lang="uz-Cyrl-UZ" sz="4400" b="1" dirty="0" smtClean="0"/>
              <a:t>kvant </a:t>
            </a:r>
            <a:r>
              <a:rPr lang="uz-Cyrl-UZ" sz="4400" b="1" dirty="0" smtClean="0"/>
              <a:t>son</a:t>
            </a:r>
            <a:r>
              <a:rPr lang="en-US" sz="4400" b="1" dirty="0" smtClean="0"/>
              <a:t> </a:t>
            </a:r>
            <a:r>
              <a:rPr lang="uz-Cyrl-UZ" sz="4400" b="1" dirty="0" smtClean="0"/>
              <a:t>n- </a:t>
            </a:r>
            <a:r>
              <a:rPr lang="uz-Cyrl-UZ" sz="4400" dirty="0" smtClean="0"/>
              <a:t>elektronning energiyasini, uning yadrodan uzoqlik darajasini ,ya’ni elektron harakat qilib turgan qavatni xarakterlaydi.</a:t>
            </a:r>
          </a:p>
          <a:p>
            <a:pPr marL="0" indent="539750" algn="just">
              <a:buNone/>
            </a:pPr>
            <a:r>
              <a:rPr lang="uz-Cyrl-UZ" sz="4400" dirty="0" smtClean="0"/>
              <a:t>  </a:t>
            </a:r>
            <a:r>
              <a:rPr lang="uz-Cyrl-UZ" sz="4400" b="1" dirty="0" smtClean="0"/>
              <a:t>n=1,2,3,4</a:t>
            </a:r>
            <a:r>
              <a:rPr lang="uz-Cyrl-UZ" sz="4400" dirty="0" smtClean="0"/>
              <a:t>….. bo‘lishi mumkin.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9570895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</a:t>
            </a:r>
            <a:r>
              <a:rPr lang="en-US" sz="6000" b="1" dirty="0" smtClean="0">
                <a:solidFill>
                  <a:schemeClr val="bg1"/>
                </a:solidFill>
              </a:rPr>
              <a:t>Orbital (</a:t>
            </a:r>
            <a:r>
              <a:rPr lang="en-US" sz="6000" b="1" dirty="0" err="1" smtClean="0">
                <a:solidFill>
                  <a:schemeClr val="bg1"/>
                </a:solidFill>
              </a:rPr>
              <a:t>yonaki</a:t>
            </a:r>
            <a:r>
              <a:rPr lang="en-US" sz="6000" b="1" dirty="0" smtClean="0">
                <a:solidFill>
                  <a:schemeClr val="bg1"/>
                </a:solidFill>
              </a:rPr>
              <a:t>) </a:t>
            </a:r>
            <a:r>
              <a:rPr lang="en-US" sz="6000" b="1" dirty="0" err="1" smtClean="0">
                <a:solidFill>
                  <a:schemeClr val="bg1"/>
                </a:solidFill>
              </a:rPr>
              <a:t>kvant</a:t>
            </a:r>
            <a:r>
              <a:rPr lang="en-US" sz="6000" b="1" dirty="0" smtClean="0">
                <a:solidFill>
                  <a:schemeClr val="bg1"/>
                </a:solidFill>
              </a:rPr>
              <a:t> son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719138" algn="just">
              <a:buNone/>
            </a:pPr>
            <a:endParaRPr lang="en-US" sz="4400" b="1" dirty="0" smtClean="0"/>
          </a:p>
          <a:p>
            <a:pPr marL="0" indent="719138" algn="just">
              <a:buNone/>
            </a:pPr>
            <a:r>
              <a:rPr lang="uz-Cyrl-UZ" sz="4400" b="1" dirty="0" smtClean="0"/>
              <a:t>Orbital </a:t>
            </a:r>
            <a:r>
              <a:rPr lang="uz-Cyrl-UZ" sz="4400" b="1" dirty="0" smtClean="0"/>
              <a:t>(yonaki) kvant son  L-</a:t>
            </a:r>
            <a:r>
              <a:rPr lang="uz-Cyrl-UZ" sz="4400" dirty="0" smtClean="0"/>
              <a:t>   atom orbitallarning shaklini ko</a:t>
            </a:r>
            <a:r>
              <a:rPr lang="en-US" sz="4400" dirty="0" smtClean="0"/>
              <a:t>‘</a:t>
            </a:r>
            <a:r>
              <a:rPr lang="uz-Cyrl-UZ" sz="4400" dirty="0" smtClean="0"/>
              <a:t>rsatadi.</a:t>
            </a:r>
          </a:p>
          <a:p>
            <a:pPr marL="0" indent="719138" algn="just">
              <a:buNone/>
            </a:pPr>
            <a:r>
              <a:rPr lang="uz-Cyrl-UZ" sz="4400" b="1" dirty="0" smtClean="0">
                <a:solidFill>
                  <a:srgbClr val="002060"/>
                </a:solidFill>
              </a:rPr>
              <a:t>L=0,1,2,… </a:t>
            </a:r>
            <a:r>
              <a:rPr lang="uz-Cyrl-UZ" sz="4400" dirty="0" smtClean="0"/>
              <a:t>bo</a:t>
            </a:r>
            <a:r>
              <a:rPr lang="en-US" sz="4400" dirty="0" smtClean="0"/>
              <a:t>‘</a:t>
            </a:r>
            <a:r>
              <a:rPr lang="uz-Cyrl-UZ" sz="4400" dirty="0" smtClean="0"/>
              <a:t>lgan barcha butun sonlarga ega bo</a:t>
            </a:r>
            <a:r>
              <a:rPr lang="en-US" sz="4400" dirty="0" smtClean="0"/>
              <a:t>‘</a:t>
            </a:r>
            <a:r>
              <a:rPr lang="uz-Cyrl-UZ" sz="4400" dirty="0" smtClean="0"/>
              <a:t>ladi.</a:t>
            </a:r>
            <a:endParaRPr lang="uz-Cyrl-UZ" sz="4400" dirty="0"/>
          </a:p>
        </p:txBody>
      </p:sp>
    </p:spTree>
    <p:extLst>
      <p:ext uri="{BB962C8B-B14F-4D97-AF65-F5344CB8AC3E}">
        <p14:creationId xmlns:p14="http://schemas.microsoft.com/office/powerpoint/2010/main" val="3314755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3" y="485775"/>
            <a:ext cx="11744325" cy="581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42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uz-Cyrl-UZ" sz="6000" b="1" dirty="0" smtClean="0">
                <a:solidFill>
                  <a:schemeClr val="bg1"/>
                </a:solidFill>
              </a:rPr>
              <a:t>Magnit kvant son</a:t>
            </a:r>
            <a:endParaRPr lang="uz-Cyrl-UZ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Magnit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kvant son – elektron harakat 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qdori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vektorining harakat miqdori biror yo‘nalishga nisbatan proyeksiyasini ifodalaydi, u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qi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lishi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mumkin bo‘lgan qiymatlar soni 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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1 ga teng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4400" b="1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uz-Cyrl-UZ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</a:t>
            </a:r>
            <a:r>
              <a:rPr lang="uz-Cyrl-UZ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uz-Cyrl-UZ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0; 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Cyrl-UZ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Cyrl-UZ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2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490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sz="5400" b="1" dirty="0" smtClean="0">
                <a:solidFill>
                  <a:schemeClr val="bg1"/>
                </a:solidFill>
              </a:rPr>
              <a:t>Spin </a:t>
            </a:r>
            <a:r>
              <a:rPr lang="en-US" sz="5400" b="1" dirty="0" err="1" smtClean="0">
                <a:solidFill>
                  <a:schemeClr val="bg1"/>
                </a:solidFill>
              </a:rPr>
              <a:t>kvant</a:t>
            </a:r>
            <a:r>
              <a:rPr lang="en-US" sz="5400" b="1" dirty="0" smtClean="0">
                <a:solidFill>
                  <a:schemeClr val="bg1"/>
                </a:solidFill>
              </a:rPr>
              <a:t> son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71477" y="1825625"/>
                <a:ext cx="11372849" cy="4351338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4400" dirty="0" smtClean="0"/>
                  <a:t>Spin </a:t>
                </a:r>
                <a:r>
                  <a:rPr lang="en-US" sz="4400" dirty="0" err="1" smtClean="0"/>
                  <a:t>kvant</a:t>
                </a:r>
                <a:r>
                  <a:rPr lang="en-US" sz="4400" dirty="0" smtClean="0"/>
                  <a:t> 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400" dirty="0" smtClean="0"/>
                  <a:t>- </a:t>
                </a:r>
                <a:r>
                  <a:rPr lang="en-US" sz="4400" dirty="0" err="1" smtClean="0"/>
                  <a:t>faqat</a:t>
                </a:r>
                <a:r>
                  <a:rPr lang="en-US" sz="4400" dirty="0" smtClean="0"/>
                  <a:t>   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+</a:t>
                </a:r>
                <a:r>
                  <a:rPr lang="en-US" sz="5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8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4800" b="1" dirty="0" err="1" smtClean="0">
                    <a:solidFill>
                      <a:srgbClr val="002060"/>
                    </a:solidFill>
                  </a:rPr>
                  <a:t>yoki</a:t>
                </a:r>
                <a:r>
                  <a:rPr lang="en-US" sz="5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-</a:t>
                </a:r>
                <a:r>
                  <a:rPr lang="en-US" sz="58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dirty="0" smtClean="0"/>
                  <a:t> </a:t>
                </a:r>
                <a:r>
                  <a:rPr lang="en-US" sz="4400" dirty="0" err="1" smtClean="0"/>
                  <a:t>qiymatni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qabul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qila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oladi</a:t>
                </a:r>
                <a:r>
                  <a:rPr lang="en-US" sz="4400" dirty="0" smtClean="0"/>
                  <a:t>.  Bu </a:t>
                </a:r>
                <a:r>
                  <a:rPr lang="en-US" sz="4400" dirty="0" err="1" smtClean="0"/>
                  <a:t>qiymatlar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elektronning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shaxsiy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magnit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momentining</a:t>
                </a:r>
                <a:r>
                  <a:rPr lang="en-US" sz="4400" dirty="0" smtClean="0"/>
                  <a:t>  </a:t>
                </a:r>
                <a:r>
                  <a:rPr lang="en-US" sz="4400" dirty="0" err="1" smtClean="0"/>
                  <a:t>bir-biriga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qarama-qarshi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ikki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yo‘nalishiga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muvofiq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keladi</a:t>
                </a:r>
                <a:r>
                  <a:rPr lang="en-US" sz="4400" dirty="0" smtClean="0"/>
                  <a:t>.</a:t>
                </a:r>
                <a:endParaRPr lang="ru-RU" sz="44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477" y="1825625"/>
                <a:ext cx="11372849" cy="4351338"/>
              </a:xfrm>
              <a:blipFill>
                <a:blip r:embed="rId2"/>
                <a:stretch>
                  <a:fillRect l="-2141" b="-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76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523</Words>
  <Application>Microsoft Office PowerPoint</Application>
  <PresentationFormat>Широкоэкранный</PresentationFormat>
  <Paragraphs>147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Source Sans Pro</vt:lpstr>
      <vt:lpstr>Symbol</vt:lpstr>
      <vt:lpstr>Tahoma</vt:lpstr>
      <vt:lpstr>Times New Roman</vt:lpstr>
      <vt:lpstr>Тема Office</vt:lpstr>
      <vt:lpstr>                          Kimyo</vt:lpstr>
      <vt:lpstr>                  Topshiriqni tekshirish</vt:lpstr>
      <vt:lpstr>                  Topshiriqni tekshirish</vt:lpstr>
      <vt:lpstr>Kvant sonlari</vt:lpstr>
      <vt:lpstr>                    Bosh kvant son</vt:lpstr>
      <vt:lpstr>          Orbital (yonaki) kvant son</vt:lpstr>
      <vt:lpstr>Презентация PowerPoint</vt:lpstr>
      <vt:lpstr>                      Magnit kvant son</vt:lpstr>
      <vt:lpstr>                 Spin kvant son</vt:lpstr>
      <vt:lpstr>Презентация PowerPoint</vt:lpstr>
      <vt:lpstr>     Yodingizda bo'lsin: Kvant sonlari faqat oxirgi elektronni tasvirlaydi</vt:lpstr>
      <vt:lpstr>                       Pauli prinsipi:</vt:lpstr>
      <vt:lpstr>                   Xund qoidasi</vt:lpstr>
      <vt:lpstr>                Azot misolida</vt:lpstr>
      <vt:lpstr>     Klechkovskiy  qoidasi</vt:lpstr>
      <vt:lpstr>       Elektronlarning to‘lib borishi</vt:lpstr>
      <vt:lpstr>     Ionlarning elektron formulasi</vt:lpstr>
      <vt:lpstr>        Ionlarning elektron formulasi</vt:lpstr>
      <vt:lpstr>                        Mustahkamlash</vt:lpstr>
      <vt:lpstr>                          Misollar  </vt:lpstr>
      <vt:lpstr>              Mustaqil topshiriq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Пользователь</dc:creator>
  <cp:lastModifiedBy>Пользователь</cp:lastModifiedBy>
  <cp:revision>87</cp:revision>
  <dcterms:created xsi:type="dcterms:W3CDTF">2020-06-03T17:47:30Z</dcterms:created>
  <dcterms:modified xsi:type="dcterms:W3CDTF">2020-08-18T09:42:01Z</dcterms:modified>
</cp:coreProperties>
</file>