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0" r:id="rId4"/>
    <p:sldId id="284" r:id="rId5"/>
    <p:sldId id="265" r:id="rId6"/>
    <p:sldId id="266" r:id="rId7"/>
    <p:sldId id="258" r:id="rId8"/>
    <p:sldId id="267" r:id="rId9"/>
    <p:sldId id="268" r:id="rId10"/>
    <p:sldId id="276" r:id="rId11"/>
    <p:sldId id="273" r:id="rId12"/>
    <p:sldId id="274" r:id="rId13"/>
    <p:sldId id="275" r:id="rId14"/>
    <p:sldId id="280" r:id="rId15"/>
    <p:sldId id="282" r:id="rId16"/>
    <p:sldId id="281" r:id="rId17"/>
    <p:sldId id="283" r:id="rId18"/>
    <p:sldId id="287" r:id="rId19"/>
    <p:sldId id="269" r:id="rId20"/>
    <p:sldId id="270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3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5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5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5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0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873D-01A6-46F3-83C3-089458BD1A7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26F8-0C40-4851-AE7F-9FBA30689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uz-Cyrl-UZ" sz="8000" b="1" dirty="0" smtClean="0">
                <a:solidFill>
                  <a:schemeClr val="bg1"/>
                </a:solidFill>
              </a:rPr>
              <a:t>Kimyo</a:t>
            </a:r>
            <a:endParaRPr lang="uz-Cyrl-UZ" sz="8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1555844"/>
            <a:ext cx="11135436" cy="4708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uz-Cyrl-UZ" sz="5400" b="1" dirty="0" smtClean="0">
                <a:solidFill>
                  <a:srgbClr val="0070C0"/>
                </a:solidFill>
              </a:rPr>
              <a:t>Mavzu:</a:t>
            </a:r>
            <a:r>
              <a:rPr lang="uz-Cyrl-UZ" b="1" dirty="0" smtClean="0">
                <a:solidFill>
                  <a:srgbClr val="0070C0"/>
                </a:solidFill>
              </a:rPr>
              <a:t>     </a:t>
            </a:r>
            <a:r>
              <a:rPr lang="uz-Cyrl-UZ" sz="4400" b="1" dirty="0" smtClean="0">
                <a:solidFill>
                  <a:schemeClr val="accent5">
                    <a:lumMod val="50000"/>
                  </a:schemeClr>
                </a:solidFill>
              </a:rPr>
              <a:t>Kvant sonlar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uz-Cyrl-UZ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Pauli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prinsipi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Hund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qoidasi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Klechkovskiy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qoidasi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. Atom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ionlarning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elektron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formulalari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Valent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elektronlar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tushunchasi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60507" y="185738"/>
            <a:ext cx="1840956" cy="957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11-sinf</a:t>
            </a:r>
            <a:endParaRPr lang="ru-RU" sz="4000" dirty="0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060871" y="546728"/>
            <a:ext cx="474376" cy="62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699537" y="342032"/>
            <a:ext cx="470516" cy="64149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56054" y="149015"/>
            <a:ext cx="301673" cy="51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86367" y="607673"/>
            <a:ext cx="296856" cy="31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6803" y="4186238"/>
            <a:ext cx="322087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772841"/>
              </p:ext>
            </p:extLst>
          </p:nvPr>
        </p:nvGraphicFramePr>
        <p:xfrm>
          <a:off x="277504" y="1619488"/>
          <a:ext cx="11691583" cy="5090615"/>
        </p:xfrm>
        <a:graphic>
          <a:graphicData uri="http://schemas.openxmlformats.org/drawingml/2006/table">
            <a:tbl>
              <a:tblPr/>
              <a:tblGrid>
                <a:gridCol w="264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621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Elektronlar</a:t>
                      </a:r>
                      <a:endParaRPr lang="en-US" sz="3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Orbital</a:t>
                      </a:r>
                    </a:p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Kvant</a:t>
                      </a:r>
                      <a:endParaRPr lang="en-US" sz="3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soni</a:t>
                      </a:r>
                      <a:endParaRPr lang="en-US" sz="3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Magnit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kvant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soni</a:t>
                      </a:r>
                      <a:endParaRPr lang="en-US" sz="3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Orbitallar</a:t>
                      </a:r>
                      <a:endParaRPr lang="en-US" sz="3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Soni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ayni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effectLst/>
                        </a:rPr>
                        <a:t>uchun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404">
                <a:tc>
                  <a:txBody>
                    <a:bodyPr/>
                    <a:lstStyle/>
                    <a:p>
                      <a:r>
                        <a:rPr lang="en-US" sz="3600" b="1" dirty="0">
                          <a:effectLst/>
                        </a:rPr>
                        <a:t>s</a:t>
                      </a:r>
                    </a:p>
                    <a:p>
                      <a:r>
                        <a:rPr lang="en-US" sz="3600" b="1" dirty="0">
                          <a:effectLst/>
                        </a:rPr>
                        <a:t>p</a:t>
                      </a:r>
                    </a:p>
                    <a:p>
                      <a:r>
                        <a:rPr lang="en-US" sz="3600" b="1" dirty="0">
                          <a:effectLst/>
                        </a:rPr>
                        <a:t>d</a:t>
                      </a:r>
                    </a:p>
                    <a:p>
                      <a:r>
                        <a:rPr lang="en-US" sz="3600" b="1" dirty="0">
                          <a:effectLst/>
                        </a:rPr>
                        <a:t>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effectLst/>
                        </a:rPr>
                        <a:t>0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1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2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effectLst/>
                        </a:rPr>
                        <a:t>0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+1,0,-1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+2,+1,0,-1,-2,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+3,+2,+1,0,-1,-2,-3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effectLst/>
                        </a:rPr>
                        <a:t>1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3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5</a:t>
                      </a:r>
                    </a:p>
                    <a:p>
                      <a:r>
                        <a:rPr lang="ru-RU" sz="3600" b="1" dirty="0">
                          <a:effectLst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Orbital </a:t>
            </a:r>
            <a:r>
              <a:rPr lang="en-US" sz="4400" b="1" dirty="0" err="1">
                <a:solidFill>
                  <a:schemeClr val="bg1"/>
                </a:solidFill>
              </a:rPr>
              <a:t>kvant</a:t>
            </a:r>
            <a:r>
              <a:rPr lang="en-US" sz="4400" b="1" dirty="0">
                <a:solidFill>
                  <a:schemeClr val="bg1"/>
                </a:solidFill>
              </a:rPr>
              <a:t> son </a:t>
            </a:r>
            <a:r>
              <a:rPr lang="en-US" sz="4400" b="1" dirty="0" err="1">
                <a:solidFill>
                  <a:schemeClr val="bg1"/>
                </a:solidFill>
              </a:rPr>
              <a:t>bilan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magnit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kvant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sonni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                       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                      </a:t>
            </a:r>
            <a:r>
              <a:rPr lang="en-US" sz="4400" b="1" dirty="0" smtClean="0">
                <a:solidFill>
                  <a:schemeClr val="bg1"/>
                </a:solidFill>
              </a:rPr>
              <a:t>     </a:t>
            </a:r>
            <a:r>
              <a:rPr lang="en-US" sz="4400" b="1" dirty="0" err="1" smtClean="0">
                <a:solidFill>
                  <a:schemeClr val="bg1"/>
                </a:solidFill>
              </a:rPr>
              <a:t>bog‘liqligi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490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</a:t>
            </a:r>
            <a:r>
              <a:rPr lang="uz-Cyrl-UZ" b="1" dirty="0" smtClean="0">
                <a:solidFill>
                  <a:schemeClr val="bg1"/>
                </a:solidFill>
              </a:rPr>
              <a:t>Yodingizda bo'lsin: Kvant sonlari faqat oxirgi elektronni tasvirlaydi</a:t>
            </a:r>
            <a:endParaRPr lang="uz-Cyrl-UZ" sz="6600" b="1" dirty="0">
              <a:solidFill>
                <a:schemeClr val="bg1"/>
              </a:solidFill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 cstate="print"/>
          <a:srcRect l="25000" t="24385" r="20275" b="10656"/>
          <a:stretch>
            <a:fillRect/>
          </a:stretch>
        </p:blipFill>
        <p:spPr bwMode="auto">
          <a:xfrm>
            <a:off x="43218" y="1386840"/>
            <a:ext cx="12082818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76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z-Cyrl-UZ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 </a:t>
            </a:r>
            <a:r>
              <a:rPr lang="uz-Cyrl-U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prinsipi: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443487"/>
            <a:ext cx="11873553" cy="50119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z-Cyrl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uz-Cyrl-UZ" sz="4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atomda to‘rttala kvant sonining qiymati bir xil bo‘lgan ikkita elektron bo‘lishi mumkin emas</a:t>
            </a:r>
            <a:r>
              <a:rPr lang="uz-Cyrl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kvant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n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qiymatlariga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pog‘onalardagi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elektronlrning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</a:t>
            </a:r>
            <a:r>
              <a:rPr lang="uz-Cyrl-U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N=2n</a:t>
            </a:r>
            <a:r>
              <a:rPr lang="uz-Cyrl-UZ" sz="4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uz-Cyrl-UZ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uz-Cyrl-UZ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uz-Cyrl-UZ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Xund </a:t>
            </a:r>
            <a:r>
              <a:rPr lang="uz-Cyrl-U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43488"/>
            <a:ext cx="12191999" cy="2282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orbitallarda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tartibda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joylashadiki,natijada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9502" t="50000" r="16618" b="22917"/>
          <a:stretch>
            <a:fillRect/>
          </a:stretch>
        </p:blipFill>
        <p:spPr bwMode="auto">
          <a:xfrm>
            <a:off x="545910" y="3302758"/>
            <a:ext cx="10222173" cy="337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0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646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        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Azot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misolida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114"/>
          <p:cNvGrpSpPr>
            <a:grpSpLocks/>
          </p:cNvGrpSpPr>
          <p:nvPr/>
        </p:nvGrpSpPr>
        <p:grpSpPr bwMode="auto">
          <a:xfrm>
            <a:off x="1138450" y="2649522"/>
            <a:ext cx="4184177" cy="2462213"/>
            <a:chOff x="323850" y="3429000"/>
            <a:chExt cx="2959100" cy="2462213"/>
          </a:xfrm>
        </p:grpSpPr>
        <p:sp>
          <p:nvSpPr>
            <p:cNvPr id="5" name="TextBox 4"/>
            <p:cNvSpPr txBox="1"/>
            <p:nvPr/>
          </p:nvSpPr>
          <p:spPr>
            <a:xfrm>
              <a:off x="920750" y="3725863"/>
              <a:ext cx="781315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600" b="1" dirty="0" smtClean="0">
                  <a:solidFill>
                    <a:srgbClr val="7030A0"/>
                  </a:solidFill>
                </a:rPr>
                <a:t>N</a:t>
              </a:r>
              <a:endParaRPr lang="ru-RU" sz="9600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850" y="4906963"/>
              <a:ext cx="43274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solidFill>
                    <a:srgbClr val="000000"/>
                  </a:solidFill>
                  <a:latin typeface="+mn-lt"/>
                </a:rPr>
                <a:t>+</a:t>
              </a:r>
              <a:r>
                <a:rPr lang="en-US" sz="2800" dirty="0" smtClean="0">
                  <a:solidFill>
                    <a:srgbClr val="000000"/>
                  </a:solidFill>
                  <a:latin typeface="+mn-lt"/>
                </a:rPr>
                <a:t>7</a:t>
              </a:r>
              <a:endParaRPr lang="ru-RU" sz="2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288" y="3794125"/>
              <a:ext cx="42574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+mn-lt"/>
                </a:rPr>
                <a:t>14</a:t>
              </a:r>
              <a:endParaRPr lang="ru-RU" sz="2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Дуга 7"/>
            <p:cNvSpPr/>
            <p:nvPr/>
          </p:nvSpPr>
          <p:spPr>
            <a:xfrm>
              <a:off x="8382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9450" y="5429250"/>
              <a:ext cx="35401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1" name="Дуга 10"/>
            <p:cNvSpPr/>
            <p:nvPr/>
          </p:nvSpPr>
          <p:spPr>
            <a:xfrm>
              <a:off x="17272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3950" y="5429250"/>
              <a:ext cx="11900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8450" y="5429250"/>
              <a:ext cx="22944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+mn-lt"/>
                </a:rPr>
                <a:t>5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 bwMode="auto">
          <a:xfrm>
            <a:off x="5782886" y="4649772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43145" y="4258901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732686" y="3855310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187681" y="3855310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18" name="Прямоугольник 17"/>
          <p:cNvSpPr/>
          <p:nvPr/>
        </p:nvSpPr>
        <p:spPr bwMode="auto">
          <a:xfrm flipH="1">
            <a:off x="7627162" y="3855310"/>
            <a:ext cx="486020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rot="5400000" flipH="1" flipV="1">
            <a:off x="5755438" y="4876456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rot="5400000" flipH="1" flipV="1">
            <a:off x="6272304" y="4451278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 rot="5400000" flipH="1" flipV="1">
            <a:off x="6763820" y="4043948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rot="5400000" flipH="1" flipV="1">
            <a:off x="7222986" y="4049809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rot="5400000" flipH="1" flipV="1">
            <a:off x="7695118" y="4043948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rot="5400000">
            <a:off x="5911613" y="4845560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rot="5400000">
            <a:off x="6394859" y="4479938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732685" y="5111437"/>
            <a:ext cx="2561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3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73403" y="4055914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1s</a:t>
            </a:r>
            <a:r>
              <a:rPr lang="en-US" sz="3200" baseline="30000" dirty="0"/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28555" y="3677609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2s</a:t>
            </a:r>
            <a:r>
              <a:rPr lang="en-US" sz="3200" baseline="30000" dirty="0"/>
              <a:t>2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90822" y="3277174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2p</a:t>
            </a:r>
            <a:r>
              <a:rPr lang="en-US" sz="3200" baseline="30000" dirty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147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Source Sans Pro"/>
              </a:rPr>
              <a:t>     </a:t>
            </a:r>
            <a:r>
              <a:rPr lang="uz-Latn-UZ" sz="6000" b="1" dirty="0" smtClean="0">
                <a:solidFill>
                  <a:schemeClr val="bg1"/>
                </a:solidFill>
                <a:latin typeface="Source Sans Pro"/>
              </a:rPr>
              <a:t>Klechkovskiy</a:t>
            </a:r>
            <a:r>
              <a:rPr lang="en-US" sz="6000" b="1" dirty="0" smtClean="0">
                <a:solidFill>
                  <a:schemeClr val="bg1"/>
                </a:solidFill>
                <a:latin typeface="Source Sans Pro"/>
              </a:rPr>
              <a:t>  </a:t>
            </a:r>
            <a:r>
              <a:rPr lang="uz-Latn-UZ" sz="6000" b="1" dirty="0" smtClean="0">
                <a:solidFill>
                  <a:schemeClr val="bg1"/>
                </a:solidFill>
                <a:latin typeface="Source Sans Pro"/>
              </a:rPr>
              <a:t>qoidasi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1762"/>
            <a:ext cx="9294125" cy="530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holatlarning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va orbital kvant sonlar </a:t>
            </a:r>
            <a:r>
              <a:rPr lang="uz-Latn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indisi </a:t>
            </a:r>
            <a:r>
              <a:rPr lang="uz-Latn-UZ" sz="4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4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n+l)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 borish tartibida amalga </a:t>
            </a:r>
            <a:r>
              <a:rPr lang="uz-Latn-UZ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4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(n+l)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agar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4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0" y="1783080"/>
            <a:ext cx="2727960" cy="43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Elektronlarning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to‘lib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borishi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002" y="2170360"/>
            <a:ext cx="10515600" cy="23505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1s|2s,2p </a:t>
            </a:r>
            <a:r>
              <a:rPr lang="en-US" sz="4800" dirty="0"/>
              <a:t>|3s, 3p|4s,3d, 4p| 5s, 4d, </a:t>
            </a:r>
            <a:endParaRPr lang="en-US" sz="4800" dirty="0" smtClean="0"/>
          </a:p>
          <a:p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  5p|6s,4f,5d</a:t>
            </a:r>
            <a:r>
              <a:rPr lang="en-US" sz="4800" dirty="0"/>
              <a:t>, 6p|7s, 5f, </a:t>
            </a:r>
            <a:r>
              <a:rPr lang="en-US" sz="4800" dirty="0" smtClean="0"/>
              <a:t>6d,7p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2317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808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</a:rPr>
              <a:t>Ionlarning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elektron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formulasi</a:t>
            </a:r>
            <a:endParaRPr lang="ru-RU" sz="5400" dirty="0"/>
          </a:p>
        </p:txBody>
      </p:sp>
      <p:grpSp>
        <p:nvGrpSpPr>
          <p:cNvPr id="5" name="Группа 150"/>
          <p:cNvGrpSpPr>
            <a:grpSpLocks/>
          </p:cNvGrpSpPr>
          <p:nvPr/>
        </p:nvGrpSpPr>
        <p:grpSpPr bwMode="auto">
          <a:xfrm>
            <a:off x="2066449" y="3575997"/>
            <a:ext cx="8271963" cy="2698760"/>
            <a:chOff x="1748301" y="3636567"/>
            <a:chExt cx="6720419" cy="263693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48301" y="5216694"/>
              <a:ext cx="745196" cy="691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03309" y="4785792"/>
              <a:ext cx="745196" cy="691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02982" y="4410788"/>
              <a:ext cx="768638" cy="691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653563" y="5230067"/>
              <a:ext cx="3815157" cy="691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z-Latn-UZ" sz="4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27129" y="3636567"/>
              <a:ext cx="768638" cy="1061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4299673" y="4012323"/>
              <a:ext cx="745196" cy="1061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Группа 114"/>
          <p:cNvGrpSpPr>
            <a:grpSpLocks/>
          </p:cNvGrpSpPr>
          <p:nvPr/>
        </p:nvGrpSpPr>
        <p:grpSpPr bwMode="auto">
          <a:xfrm>
            <a:off x="515829" y="1554097"/>
            <a:ext cx="4294258" cy="2660949"/>
            <a:chOff x="323850" y="3429000"/>
            <a:chExt cx="2959100" cy="2725239"/>
          </a:xfrm>
        </p:grpSpPr>
        <p:sp>
          <p:nvSpPr>
            <p:cNvPr id="34" name="TextBox 33"/>
            <p:cNvSpPr txBox="1"/>
            <p:nvPr/>
          </p:nvSpPr>
          <p:spPr>
            <a:xfrm>
              <a:off x="920750" y="3725863"/>
              <a:ext cx="731185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600" b="1" dirty="0">
                  <a:solidFill>
                    <a:srgbClr val="7030A0"/>
                  </a:solidFill>
                </a:rPr>
                <a:t>P</a:t>
              </a:r>
              <a:endParaRPr lang="ru-RU" sz="9600" b="1" dirty="0">
                <a:solidFill>
                  <a:srgbClr val="7030A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850" y="4906963"/>
              <a:ext cx="727049" cy="7249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n-lt"/>
                </a:rPr>
                <a:t>+</a:t>
              </a:r>
              <a:r>
                <a:rPr lang="ru-RU" sz="4000" dirty="0" smtClean="0">
                  <a:solidFill>
                    <a:srgbClr val="000000"/>
                  </a:solidFill>
                  <a:latin typeface="+mn-lt"/>
                </a:rPr>
                <a:t>1</a:t>
              </a:r>
              <a:r>
                <a:rPr lang="en-US" sz="4000" dirty="0" smtClean="0">
                  <a:solidFill>
                    <a:srgbClr val="000000"/>
                  </a:solidFill>
                  <a:latin typeface="+mn-lt"/>
                </a:rPr>
                <a:t>5</a:t>
              </a:r>
              <a:endParaRPr lang="ru-RU" sz="4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028" y="3693333"/>
              <a:ext cx="520488" cy="7249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 smtClean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ru-RU" sz="4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" name="Дуга 36"/>
            <p:cNvSpPr/>
            <p:nvPr/>
          </p:nvSpPr>
          <p:spPr>
            <a:xfrm>
              <a:off x="8382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84622" y="5429250"/>
              <a:ext cx="323869" cy="7249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39" name="Дуга 38"/>
            <p:cNvSpPr/>
            <p:nvPr/>
          </p:nvSpPr>
          <p:spPr>
            <a:xfrm>
              <a:off x="12827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40" name="Дуга 39"/>
            <p:cNvSpPr/>
            <p:nvPr/>
          </p:nvSpPr>
          <p:spPr>
            <a:xfrm>
              <a:off x="17272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92024" y="5429250"/>
              <a:ext cx="323869" cy="7249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n-lt"/>
                </a:rPr>
                <a:t>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63673" y="5429250"/>
              <a:ext cx="323869" cy="7249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</a:rPr>
                <a:t>5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3" name="Прямая со стрелкой 72"/>
          <p:cNvCxnSpPr/>
          <p:nvPr/>
        </p:nvCxnSpPr>
        <p:spPr bwMode="auto">
          <a:xfrm rot="5400000" flipH="1" flipV="1">
            <a:off x="6722044" y="4402303"/>
            <a:ext cx="365622" cy="16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 bwMode="auto">
          <a:xfrm rot="5400000" flipH="1" flipV="1">
            <a:off x="7279176" y="4370877"/>
            <a:ext cx="365622" cy="16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6179115" y="4421426"/>
            <a:ext cx="365622" cy="16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 bwMode="auto">
          <a:xfrm rot="5400000">
            <a:off x="5694582" y="4759004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5104358" y="2495026"/>
            <a:ext cx="4139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Valent</a:t>
            </a:r>
            <a:r>
              <a:rPr lang="en-US" sz="4000" dirty="0"/>
              <a:t> </a:t>
            </a:r>
            <a:r>
              <a:rPr lang="en-US" sz="4000" dirty="0" err="1"/>
              <a:t>elektronlar</a:t>
            </a:r>
            <a:endParaRPr lang="en-US" sz="4000" dirty="0"/>
          </a:p>
        </p:txBody>
      </p:sp>
      <p:cxnSp>
        <p:nvCxnSpPr>
          <p:cNvPr id="115" name="Прямая со стрелкой 114"/>
          <p:cNvCxnSpPr/>
          <p:nvPr/>
        </p:nvCxnSpPr>
        <p:spPr>
          <a:xfrm flipH="1">
            <a:off x="5756924" y="3158640"/>
            <a:ext cx="142116" cy="90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6776034" y="3178050"/>
            <a:ext cx="256018" cy="51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Ionlarning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elektron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formulasi</a:t>
            </a:r>
            <a:endParaRPr lang="ru-RU" sz="6000" dirty="0"/>
          </a:p>
        </p:txBody>
      </p:sp>
      <p:grpSp>
        <p:nvGrpSpPr>
          <p:cNvPr id="4" name="Группа 150"/>
          <p:cNvGrpSpPr>
            <a:grpSpLocks/>
          </p:cNvGrpSpPr>
          <p:nvPr/>
        </p:nvGrpSpPr>
        <p:grpSpPr bwMode="auto">
          <a:xfrm>
            <a:off x="420866" y="1567345"/>
            <a:ext cx="6075469" cy="3120990"/>
            <a:chOff x="1769014" y="3448353"/>
            <a:chExt cx="4580986" cy="282515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69014" y="5105098"/>
              <a:ext cx="691611" cy="764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11503" y="4702417"/>
              <a:ext cx="691611" cy="764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23184" y="4255914"/>
              <a:ext cx="713367" cy="764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51427" y="3448353"/>
              <a:ext cx="713367" cy="1173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57561" y="3900358"/>
              <a:ext cx="691611" cy="1173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01215" y="1725874"/>
                <a:ext cx="1856470" cy="1146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5" y="1725874"/>
                <a:ext cx="1856470" cy="11460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755597" y="4462903"/>
                <a:ext cx="1856470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97" y="4462903"/>
                <a:ext cx="1856470" cy="11310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150"/>
          <p:cNvGrpSpPr>
            <a:grpSpLocks/>
          </p:cNvGrpSpPr>
          <p:nvPr/>
        </p:nvGrpSpPr>
        <p:grpSpPr bwMode="auto">
          <a:xfrm>
            <a:off x="5180950" y="3569341"/>
            <a:ext cx="6624362" cy="2990253"/>
            <a:chOff x="1811578" y="3643041"/>
            <a:chExt cx="4538422" cy="263046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811578" y="5206326"/>
              <a:ext cx="628410" cy="622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444329" y="4756401"/>
              <a:ext cx="628410" cy="622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368196" y="4316040"/>
              <a:ext cx="648179" cy="622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0" name="Прямоугольник 69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403469" y="3643041"/>
              <a:ext cx="648179" cy="955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Прямоугольник 75"/>
            <p:cNvSpPr/>
            <p:nvPr/>
          </p:nvSpPr>
          <p:spPr>
            <a:xfrm>
              <a:off x="4358327" y="4017144"/>
              <a:ext cx="628410" cy="955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 bwMode="auto">
          <a:xfrm rot="5400000" flipH="1" flipV="1">
            <a:off x="9830203" y="4453681"/>
            <a:ext cx="406011" cy="23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 bwMode="auto">
          <a:xfrm rot="5400000" flipH="1" flipV="1">
            <a:off x="10499392" y="4484171"/>
            <a:ext cx="406011" cy="23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 bwMode="auto">
          <a:xfrm rot="5400000" flipH="1" flipV="1">
            <a:off x="11103011" y="4497484"/>
            <a:ext cx="406011" cy="23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 rot="5400000">
            <a:off x="9418955" y="4874787"/>
            <a:ext cx="406012" cy="23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 bwMode="auto">
          <a:xfrm rot="5400000">
            <a:off x="10111295" y="4468775"/>
            <a:ext cx="406012" cy="23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 bwMode="auto">
          <a:xfrm rot="5400000">
            <a:off x="10760749" y="4477638"/>
            <a:ext cx="406012" cy="23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 bwMode="auto">
          <a:xfrm rot="5400000">
            <a:off x="11350919" y="4497483"/>
            <a:ext cx="406012" cy="23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6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4" y="0"/>
            <a:ext cx="12172666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Mustahkamlash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9475" y="1463496"/>
                <a:ext cx="11846257" cy="5227092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sz="4000" dirty="0" smtClean="0"/>
                  <a:t>Qaysi </a:t>
                </a:r>
                <a:r>
                  <a:rPr lang="en-US" sz="4000" dirty="0" err="1" smtClean="0"/>
                  <a:t>elementning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tashqi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energetik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pog‘onasining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elektronlari</a:t>
                </a:r>
                <a:r>
                  <a:rPr lang="en-US" sz="4000" dirty="0" smtClean="0"/>
                  <a:t> n=3   l=2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4000" dirty="0" smtClean="0"/>
                  <a:t>= -</a:t>
                </a:r>
                <a:r>
                  <a:rPr lang="en-US" sz="4000" dirty="0" smtClean="0"/>
                  <a:t>2,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=+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r>
                  <a:rPr lang="en-US" sz="4000" dirty="0" err="1" smtClean="0"/>
                  <a:t>kvant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sonlari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bilan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tavsiflanadi</a:t>
                </a:r>
                <a:r>
                  <a:rPr lang="en-US" sz="4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n=3 </a:t>
                </a:r>
                <a:r>
                  <a:rPr lang="en-US" sz="4000" dirty="0" err="1" smtClean="0"/>
                  <a:t>bo‘lsa</a:t>
                </a:r>
                <a:r>
                  <a:rPr lang="en-US" sz="4000" dirty="0" smtClean="0"/>
                  <a:t>, 3-davrda </a:t>
                </a:r>
                <a:r>
                  <a:rPr lang="en-US" sz="4000" dirty="0" err="1" smtClean="0"/>
                  <a:t>joylashgan</a:t>
                </a:r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L=2   </a:t>
                </a:r>
                <a:r>
                  <a:rPr lang="en-US" sz="4000" dirty="0" err="1" smtClean="0"/>
                  <a:t>bo‘lsa</a:t>
                </a:r>
                <a:r>
                  <a:rPr lang="en-US" sz="4000" dirty="0" smtClean="0"/>
                  <a:t>, d </a:t>
                </a:r>
                <a:r>
                  <a:rPr lang="en-US" sz="4000" dirty="0" err="1" smtClean="0"/>
                  <a:t>elektron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qobig‘da</a:t>
                </a:r>
                <a:r>
                  <a:rPr lang="en-US" sz="4000" dirty="0" smtClean="0"/>
                  <a:t> 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4000" dirty="0" smtClean="0"/>
                  <a:t>= -</a:t>
                </a:r>
                <a:r>
                  <a:rPr lang="en-US" sz="4000" dirty="0" smtClean="0"/>
                  <a:t>2 </a:t>
                </a:r>
                <a:r>
                  <a:rPr lang="en-US" sz="4000" dirty="0" err="1" smtClean="0"/>
                  <a:t>bo‘lsa</a:t>
                </a:r>
                <a:r>
                  <a:rPr lang="en-US" sz="4000" dirty="0" smtClean="0"/>
                  <a:t>,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  -2 -1 0 +1 +2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e>
                      <m:sub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=+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 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bo’lsa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 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holatga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ega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bo‘ladi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bu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element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Sc</a:t>
                </a:r>
                <a:endParaRPr lang="en-US" sz="43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43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475" y="1463496"/>
                <a:ext cx="11846257" cy="5227092"/>
              </a:xfrm>
              <a:blipFill>
                <a:blip r:embed="rId2"/>
                <a:stretch>
                  <a:fillRect l="-1542" t="-2791" r="-1594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41443" y="4462817"/>
            <a:ext cx="416269" cy="44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04422" y="4462817"/>
            <a:ext cx="351441" cy="44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2573" y="4462817"/>
            <a:ext cx="443539" cy="43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92822" y="4462817"/>
            <a:ext cx="395787" cy="43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35319" y="4462817"/>
            <a:ext cx="443542" cy="44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90935" y="4526791"/>
            <a:ext cx="168884" cy="3676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405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Topshiriqni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tekshirish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749" y="1593613"/>
            <a:ext cx="10385945" cy="1709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Tartib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raqami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  30 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bo‘lgan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elementning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atom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elektron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qobig‘idagi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to‘lgan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pog‘onachalar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sonini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belgilang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9734" y="3620406"/>
            <a:ext cx="8893791" cy="255454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   A</a:t>
            </a:r>
            <a:r>
              <a:rPr lang="en-US" sz="4000" dirty="0"/>
              <a:t>) 3 ta </a:t>
            </a:r>
            <a:r>
              <a:rPr lang="en-US" sz="4000" dirty="0" err="1"/>
              <a:t>pog‘ona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7 ta </a:t>
            </a:r>
            <a:r>
              <a:rPr lang="en-US" sz="4000" dirty="0" err="1"/>
              <a:t>pog‘onacha</a:t>
            </a:r>
            <a:r>
              <a:rPr lang="en-US" sz="4000" dirty="0"/>
              <a:t> </a:t>
            </a:r>
            <a:endParaRPr lang="ru-RU" sz="4000" dirty="0"/>
          </a:p>
          <a:p>
            <a:r>
              <a:rPr lang="en-US" sz="4000" dirty="0" smtClean="0"/>
              <a:t>   B</a:t>
            </a:r>
            <a:r>
              <a:rPr lang="en-US" sz="4000" dirty="0"/>
              <a:t>) 4 ta </a:t>
            </a:r>
            <a:r>
              <a:rPr lang="en-US" sz="4000" dirty="0" err="1"/>
              <a:t>pog‘ona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7 ta </a:t>
            </a:r>
            <a:r>
              <a:rPr lang="en-US" sz="4000" dirty="0" err="1" smtClean="0"/>
              <a:t>pog‘onacha</a:t>
            </a:r>
            <a:endParaRPr lang="ru-RU" sz="4000" dirty="0"/>
          </a:p>
          <a:p>
            <a:r>
              <a:rPr lang="en-US" sz="4000" dirty="0" smtClean="0"/>
              <a:t>   C</a:t>
            </a:r>
            <a:r>
              <a:rPr lang="en-US" sz="4000" dirty="0"/>
              <a:t>) 3 ta </a:t>
            </a:r>
            <a:r>
              <a:rPr lang="en-US" sz="4000" dirty="0" err="1"/>
              <a:t>pog‘ona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8 ta </a:t>
            </a:r>
            <a:r>
              <a:rPr lang="en-US" sz="4000" dirty="0" err="1"/>
              <a:t>pog‘onacha</a:t>
            </a:r>
            <a:r>
              <a:rPr lang="en-US" sz="4000" dirty="0"/>
              <a:t> </a:t>
            </a:r>
            <a:endParaRPr lang="ru-RU" sz="4000" dirty="0"/>
          </a:p>
          <a:p>
            <a:r>
              <a:rPr lang="en-US" sz="4000" dirty="0" smtClean="0"/>
              <a:t>   D</a:t>
            </a:r>
            <a:r>
              <a:rPr lang="en-US" sz="4000" dirty="0"/>
              <a:t>) 4 ta </a:t>
            </a:r>
            <a:r>
              <a:rPr lang="en-US" sz="4000" dirty="0" err="1"/>
              <a:t>pog‘ona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8 ta </a:t>
            </a:r>
            <a:r>
              <a:rPr lang="en-US" sz="4000" dirty="0" err="1"/>
              <a:t>pog‘onacha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3853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Misollar</a:t>
            </a:r>
            <a:r>
              <a:rPr lang="en-US" sz="5400" b="1" dirty="0" smtClean="0">
                <a:solidFill>
                  <a:schemeClr val="bg1"/>
                </a:solidFill>
              </a:rPr>
              <a:t>  </a:t>
            </a:r>
            <a:endParaRPr lang="ru-RU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3"/>
                <a:ext cx="12192000" cy="538913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4000" dirty="0" smtClean="0"/>
                  <a:t>Qaysi </a:t>
                </a:r>
                <a:r>
                  <a:rPr lang="en-US" sz="4000" dirty="0" err="1"/>
                  <a:t>elementning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tashqi</a:t>
                </a:r>
                <a:r>
                  <a:rPr lang="en-US" sz="4000" dirty="0"/>
                  <a:t> </a:t>
                </a:r>
                <a:r>
                  <a:rPr lang="en-US" sz="4000" dirty="0" err="1"/>
                  <a:t>energetik</a:t>
                </a:r>
                <a:r>
                  <a:rPr lang="en-US" sz="4000" dirty="0"/>
                  <a:t> </a:t>
                </a:r>
                <a:r>
                  <a:rPr lang="en-US" sz="4000" dirty="0" err="1" smtClean="0"/>
                  <a:t>pog‘onasining</a:t>
                </a:r>
                <a:r>
                  <a:rPr lang="en-US" sz="4000" dirty="0" smtClean="0"/>
                  <a:t> </a:t>
                </a:r>
                <a:r>
                  <a:rPr lang="en-US" sz="4000" dirty="0" err="1"/>
                  <a:t>elektronlari</a:t>
                </a:r>
                <a:r>
                  <a:rPr lang="en-US" sz="4000" dirty="0"/>
                  <a:t> n=3   l=2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 smtClean="0"/>
                  <a:t>+</a:t>
                </a:r>
                <a:r>
                  <a:rPr lang="en-US" sz="4000" dirty="0"/>
                  <a:t>2,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000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r>
                  <a:rPr lang="en-US" sz="4000" dirty="0" err="1"/>
                  <a:t>kvant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sonlari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bilan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tavsiflanadi</a:t>
                </a:r>
                <a:r>
                  <a:rPr lang="en-US" sz="4000" dirty="0"/>
                  <a:t>?</a:t>
                </a:r>
              </a:p>
              <a:p>
                <a:pPr marL="0" indent="0">
                  <a:buNone/>
                </a:pPr>
                <a:r>
                  <a:rPr lang="en-US" sz="4000" dirty="0"/>
                  <a:t>n=3 </a:t>
                </a:r>
                <a:r>
                  <a:rPr lang="en-US" sz="4000" dirty="0" err="1" smtClean="0"/>
                  <a:t>bo‘lsa</a:t>
                </a:r>
                <a:r>
                  <a:rPr lang="en-US" sz="4000" dirty="0" smtClean="0"/>
                  <a:t>, 3-davrda </a:t>
                </a:r>
                <a:r>
                  <a:rPr lang="en-US" sz="4000" dirty="0" err="1" smtClean="0"/>
                  <a:t>joylashgan</a:t>
                </a:r>
                <a:r>
                  <a:rPr lang="en-US" sz="4000" dirty="0" smtClean="0"/>
                  <a:t>. L=2   </a:t>
                </a:r>
                <a:r>
                  <a:rPr lang="en-US" sz="4000" dirty="0" err="1" smtClean="0"/>
                  <a:t>bo‘lsa</a:t>
                </a:r>
                <a:r>
                  <a:rPr lang="en-US" sz="4000" dirty="0"/>
                  <a:t>, </a:t>
                </a: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d </a:t>
                </a:r>
                <a:r>
                  <a:rPr lang="en-US" sz="4000" dirty="0" err="1"/>
                  <a:t>elektron</a:t>
                </a:r>
                <a:r>
                  <a:rPr lang="en-US" sz="4000" dirty="0"/>
                  <a:t> </a:t>
                </a:r>
                <a:r>
                  <a:rPr lang="en-US" sz="4000" dirty="0" err="1" smtClean="0"/>
                  <a:t>qobig‘da</a:t>
                </a:r>
                <a:r>
                  <a:rPr lang="en-US" sz="4000" dirty="0" smtClean="0"/>
                  <a:t> 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4000" dirty="0" smtClean="0"/>
                  <a:t>=+2 </a:t>
                </a:r>
                <a:r>
                  <a:rPr lang="en-US" sz="4000" dirty="0" err="1" smtClean="0"/>
                  <a:t>bo‘lsa</a:t>
                </a:r>
                <a:r>
                  <a:rPr lang="en-US" sz="4000" dirty="0"/>
                  <a:t>,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 </a:t>
                </a:r>
                <a:r>
                  <a:rPr lang="en-US" sz="4000" dirty="0"/>
                  <a:t>-2 -1  0 +1 +2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      </a:t>
                </a:r>
                <a:r>
                  <a:rPr lang="en-US" sz="4000" dirty="0" smtClean="0"/>
                  <a:t>   </a:t>
                </a:r>
                <a:r>
                  <a:rPr lang="en-US" sz="3600" dirty="0" smtClean="0"/>
                  <a:t>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e>
                      <m:sub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</a:rPr>
                  <a:t>  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bo‘lsa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 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holatda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bo‘lib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bu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Zn 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3"/>
                <a:ext cx="12192000" cy="5389136"/>
              </a:xfrm>
              <a:blipFill>
                <a:blip r:embed="rId2"/>
                <a:stretch>
                  <a:fillRect l="-1750" t="-3167" r="-1750" b="-4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00252" y="5227092"/>
            <a:ext cx="55955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0972" y="5227092"/>
            <a:ext cx="491177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4978" y="5227091"/>
            <a:ext cx="500643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238783" y="5227089"/>
            <a:ext cx="545394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07007" y="5227089"/>
            <a:ext cx="516165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940949" y="5285087"/>
            <a:ext cx="128281" cy="35824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192060" y="5285088"/>
            <a:ext cx="150016" cy="371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592726" y="5285087"/>
            <a:ext cx="162300" cy="423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16227" y="5285088"/>
            <a:ext cx="168637" cy="3992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10184" y="5285087"/>
            <a:ext cx="191963" cy="4230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4694" y="5285087"/>
            <a:ext cx="141870" cy="3992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2304640" y="5285087"/>
            <a:ext cx="165256" cy="37872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1658500" y="5285087"/>
            <a:ext cx="144565" cy="36507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1091005" y="5285087"/>
            <a:ext cx="135117" cy="39920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371591" y="5288503"/>
            <a:ext cx="130274" cy="39578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      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topshiriq</a:t>
            </a:r>
            <a:endParaRPr lang="ru-RU" sz="5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2539" y="1798329"/>
                <a:ext cx="11826922" cy="4351338"/>
              </a:xfr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    </a:t>
                </a:r>
                <a:endParaRPr lang="en-US" sz="4000" dirty="0" smtClean="0"/>
              </a:p>
              <a:p>
                <a:pPr marL="0" indent="0" algn="just">
                  <a:buNone/>
                </a:pPr>
                <a:r>
                  <a:rPr lang="en-US" sz="4400" dirty="0" err="1" smtClean="0"/>
                  <a:t>Qaysi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elementning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tashqi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energetik</a:t>
                </a:r>
                <a:r>
                  <a:rPr lang="en-US" sz="4400" dirty="0"/>
                  <a:t> </a:t>
                </a:r>
                <a:r>
                  <a:rPr lang="en-US" sz="4400" dirty="0" err="1" smtClean="0"/>
                  <a:t>pog‘onasining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elektronlari</a:t>
                </a:r>
                <a:r>
                  <a:rPr lang="en-US" sz="4400" dirty="0"/>
                  <a:t> </a:t>
                </a:r>
                <a:endParaRPr lang="en-US" sz="4400" dirty="0" smtClean="0"/>
              </a:p>
              <a:p>
                <a:pPr marL="0" indent="0" algn="ctr">
                  <a:buNone/>
                </a:pPr>
                <a:r>
                  <a:rPr lang="en-US" sz="4400" dirty="0" smtClean="0"/>
                  <a:t> </a:t>
                </a:r>
                <a:r>
                  <a:rPr lang="en-US" sz="5200" dirty="0" smtClean="0">
                    <a:solidFill>
                      <a:srgbClr val="002060"/>
                    </a:solidFill>
                  </a:rPr>
                  <a:t>n=3   l=2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5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5200" dirty="0" smtClean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5200" dirty="0" smtClean="0">
                    <a:solidFill>
                      <a:srgbClr val="002060"/>
                    </a:solidFill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200" dirty="0">
                    <a:solidFill>
                      <a:srgbClr val="002060"/>
                    </a:solidFill>
                  </a:rPr>
                  <a:t>  </a:t>
                </a:r>
                <a:endParaRPr lang="en-US" sz="52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4400" dirty="0" smtClean="0"/>
              </a:p>
              <a:p>
                <a:pPr marL="0" indent="0" algn="just">
                  <a:buNone/>
                </a:pPr>
                <a:r>
                  <a:rPr lang="en-US" sz="4400" dirty="0" err="1" smtClean="0"/>
                  <a:t>kvant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sonlari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bilan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tavsiflanadi</a:t>
                </a:r>
                <a:r>
                  <a:rPr lang="en-US" sz="4400" dirty="0" smtClean="0"/>
                  <a:t>?</a:t>
                </a:r>
              </a:p>
              <a:p>
                <a:pPr marL="0" indent="0" algn="just">
                  <a:buNone/>
                </a:pPr>
                <a:endParaRPr lang="en-US" sz="4400" dirty="0"/>
              </a:p>
              <a:p>
                <a:pPr marL="0" indent="0" algn="ctr">
                  <a:buNone/>
                </a:pPr>
                <a:r>
                  <a:rPr lang="en-US" sz="5200" dirty="0" smtClean="0">
                    <a:solidFill>
                      <a:srgbClr val="002060"/>
                    </a:solidFill>
                  </a:rPr>
                  <a:t>A) Fe             B) Co            C) Ni          D) Cu</a:t>
                </a:r>
                <a:endParaRPr lang="en-US" sz="52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ru-RU" sz="3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539" y="1798329"/>
                <a:ext cx="11826922" cy="4351338"/>
              </a:xfrm>
              <a:blipFill>
                <a:blip r:embed="rId2"/>
                <a:stretch>
                  <a:fillRect l="-1490" r="-1439" b="-5694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824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052"/>
            <a:ext cx="12192000" cy="935091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Topshiriqni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tekshirish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88135" y="1235371"/>
            <a:ext cx="4839203" cy="2708136"/>
            <a:chOff x="746125" y="3763908"/>
            <a:chExt cx="3372527" cy="2708136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708136"/>
              <a:chOff x="323850" y="3429000"/>
              <a:chExt cx="2959100" cy="270813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17659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600" b="1" dirty="0" smtClean="0">
                    <a:solidFill>
                      <a:srgbClr val="0070C0"/>
                    </a:solidFill>
                  </a:rPr>
                  <a:t>Zn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73531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+mn-lt"/>
                  </a:rPr>
                  <a:t>30</a:t>
                </a:r>
                <a:endParaRPr lang="ru-RU" sz="40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7514" y="3716893"/>
                <a:ext cx="52640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000000"/>
                    </a:solidFill>
                  </a:rPr>
                  <a:t>6</a:t>
                </a:r>
                <a:r>
                  <a:rPr lang="en-US" sz="4000" dirty="0" smtClean="0">
                    <a:solidFill>
                      <a:srgbClr val="000000"/>
                    </a:solidFill>
                  </a:rPr>
                  <a:t>5</a:t>
                </a:r>
                <a:endParaRPr lang="ru-RU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2755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2755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28698" y="5412806"/>
                <a:ext cx="52640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 smtClean="0">
                    <a:solidFill>
                      <a:srgbClr val="000000"/>
                    </a:solidFill>
                    <a:latin typeface="+mn-lt"/>
                  </a:rPr>
                  <a:t>18</a:t>
                </a:r>
                <a:endParaRPr lang="ru-RU" sz="40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327551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</a:rPr>
                <a:t>2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Группа 150"/>
          <p:cNvGrpSpPr>
            <a:grpSpLocks/>
          </p:cNvGrpSpPr>
          <p:nvPr/>
        </p:nvGrpSpPr>
        <p:grpSpPr bwMode="auto">
          <a:xfrm>
            <a:off x="770215" y="3947047"/>
            <a:ext cx="5776072" cy="2363972"/>
            <a:chOff x="1707147" y="3582260"/>
            <a:chExt cx="4642853" cy="26912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07147" y="5203068"/>
              <a:ext cx="737284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52602" y="4627397"/>
              <a:ext cx="737284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08790" y="4294686"/>
              <a:ext cx="760477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372236" y="3582260"/>
              <a:ext cx="587817" cy="665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3200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3200" dirty="0">
                <a:latin typeface="+mj-lt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4361766" y="3877593"/>
              <a:ext cx="737284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6387847" y="3576933"/>
            <a:ext cx="708848" cy="975190"/>
            <a:chOff x="10007877" y="3122062"/>
            <a:chExt cx="708848" cy="975190"/>
          </a:xfrm>
        </p:grpSpPr>
        <p:sp>
          <p:nvSpPr>
            <p:cNvPr id="50" name="Прямоугольник 49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0007877" y="3122062"/>
              <a:ext cx="7088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32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3200" baseline="30000" dirty="0">
                  <a:solidFill>
                    <a:srgbClr val="000000"/>
                  </a:solidFill>
                  <a:latin typeface="+mj-lt"/>
                </a:rPr>
                <a:t>²</a:t>
              </a:r>
              <a:endParaRPr lang="ru-RU" sz="3200" dirty="0">
                <a:latin typeface="+mj-lt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 bwMode="auto">
          <a:xfrm>
            <a:off x="7102667" y="3861626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7537541" y="3866183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998576" y="3866183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457623" y="3861625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8916670" y="3861624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 rot="5400000" flipH="1" flipV="1">
            <a:off x="7057381" y="4106630"/>
            <a:ext cx="313727" cy="19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 bwMode="auto">
          <a:xfrm rot="5400000" flipH="1" flipV="1">
            <a:off x="7561953" y="4099381"/>
            <a:ext cx="313727" cy="19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 bwMode="auto">
          <a:xfrm rot="5400000" flipH="1" flipV="1">
            <a:off x="8006250" y="4074372"/>
            <a:ext cx="313727" cy="19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8442894" y="4103182"/>
            <a:ext cx="313727" cy="19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auto">
          <a:xfrm rot="5400000" flipH="1" flipV="1">
            <a:off x="8867235" y="4100171"/>
            <a:ext cx="313727" cy="19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 bwMode="auto">
          <a:xfrm rot="5400000">
            <a:off x="6165990" y="4725003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auto">
          <a:xfrm rot="5400000">
            <a:off x="6740328" y="4320433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 bwMode="auto">
          <a:xfrm rot="5400000">
            <a:off x="7271955" y="4106736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 bwMode="auto">
          <a:xfrm>
            <a:off x="7880278" y="3918497"/>
            <a:ext cx="11522" cy="3933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 bwMode="auto">
          <a:xfrm rot="5400000">
            <a:off x="8163474" y="4088135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 bwMode="auto">
          <a:xfrm rot="5400000">
            <a:off x="8613464" y="4074372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 bwMode="auto">
          <a:xfrm rot="5400000">
            <a:off x="9047284" y="4048615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8410031" y="3210611"/>
            <a:ext cx="1142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3d</a:t>
            </a:r>
            <a:r>
              <a:rPr lang="ru-RU" sz="4000" baseline="30000" dirty="0">
                <a:solidFill>
                  <a:srgbClr val="000000"/>
                </a:solidFill>
              </a:rPr>
              <a:t>10</a:t>
            </a:r>
            <a:endParaRPr lang="ru-RU" sz="4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58941" y="5354171"/>
            <a:ext cx="794733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1-2-3-pog‘onalar to‘lgan,1s,2s,2p,3s,3p,4s </a:t>
            </a:r>
            <a:r>
              <a:rPr lang="en-US" sz="2800" dirty="0" err="1"/>
              <a:t>va</a:t>
            </a:r>
            <a:r>
              <a:rPr lang="en-US" sz="2800" dirty="0"/>
              <a:t> 3d </a:t>
            </a:r>
            <a:r>
              <a:rPr lang="en-US" sz="2800" dirty="0" err="1"/>
              <a:t>pog‘onachalar</a:t>
            </a:r>
            <a:r>
              <a:rPr lang="en-US" sz="2800" dirty="0"/>
              <a:t> </a:t>
            </a:r>
            <a:r>
              <a:rPr lang="en-US" sz="2800" dirty="0" err="1" smtClean="0"/>
              <a:t>to‘lgan</a:t>
            </a:r>
            <a:r>
              <a:rPr lang="en-US" sz="2800" dirty="0" smtClean="0"/>
              <a:t>. </a:t>
            </a:r>
            <a:r>
              <a:rPr lang="en-US" sz="2800" dirty="0"/>
              <a:t>3 ta </a:t>
            </a:r>
            <a:r>
              <a:rPr lang="en-US" sz="2800" dirty="0" err="1"/>
              <a:t>pog‘ona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7 ta </a:t>
            </a:r>
            <a:r>
              <a:rPr lang="en-US" sz="2800" dirty="0" err="1"/>
              <a:t>pog‘onachalar</a:t>
            </a:r>
            <a:r>
              <a:rPr lang="en-US" sz="2800" dirty="0"/>
              <a:t> </a:t>
            </a:r>
            <a:r>
              <a:rPr lang="en-US" sz="2800" dirty="0" err="1"/>
              <a:t>to‘lgan</a:t>
            </a:r>
            <a:r>
              <a:rPr lang="en-US" sz="2800" dirty="0"/>
              <a:t>. </a:t>
            </a:r>
            <a:r>
              <a:rPr lang="en-US" sz="2800" dirty="0" err="1"/>
              <a:t>Javob</a:t>
            </a:r>
            <a:r>
              <a:rPr lang="en-US" sz="2800" dirty="0"/>
              <a:t> :A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6101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34630" y="1238579"/>
            <a:ext cx="3129992" cy="15469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 kvant </a:t>
            </a: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soni-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uz-Cyrl-UZ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125" y="1512253"/>
            <a:ext cx="3088527" cy="1545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kvant soni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endParaRPr lang="uz-Cyrl-UZ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endCxn id="7" idx="3"/>
          </p:cNvCxnSpPr>
          <p:nvPr/>
        </p:nvCxnSpPr>
        <p:spPr>
          <a:xfrm flipH="1">
            <a:off x="3238652" y="1669877"/>
            <a:ext cx="1353434" cy="615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1"/>
          </p:cNvCxnSpPr>
          <p:nvPr/>
        </p:nvCxnSpPr>
        <p:spPr>
          <a:xfrm>
            <a:off x="7271612" y="1397828"/>
            <a:ext cx="1663018" cy="6142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5383" y="2649534"/>
            <a:ext cx="2032529" cy="2104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11268" y="2728346"/>
            <a:ext cx="2007142" cy="2177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92086" y="873457"/>
            <a:ext cx="2989110" cy="1776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 sonlari</a:t>
            </a:r>
            <a:endParaRPr lang="uz-Cyrl-UZ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50124" y="4377378"/>
                <a:ext cx="3461143" cy="199257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</a:rPr>
                  <a:t>Magnit </a:t>
                </a:r>
                <a:r>
                  <a:rPr lang="en-US" sz="4000" b="1" dirty="0" err="1" smtClean="0">
                    <a:solidFill>
                      <a:srgbClr val="002060"/>
                    </a:solidFill>
                  </a:rPr>
                  <a:t>kvant</a:t>
                </a:r>
                <a:r>
                  <a:rPr lang="en-US" sz="4000" b="1" dirty="0" smtClean="0">
                    <a:solidFill>
                      <a:srgbClr val="002060"/>
                    </a:solidFill>
                  </a:rPr>
                  <a:t> son-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" y="4377378"/>
                <a:ext cx="3461143" cy="1992573"/>
              </a:xfrm>
              <a:prstGeom prst="roundRect">
                <a:avLst/>
              </a:prstGeom>
              <a:blipFill>
                <a:blip r:embed="rId2"/>
                <a:stretch>
                  <a:fillRect t="-3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257912" y="4517409"/>
                <a:ext cx="3555470" cy="208810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</a:rPr>
                  <a:t>Spin </a:t>
                </a:r>
                <a:r>
                  <a:rPr lang="en-US" sz="3600" b="1" dirty="0" err="1" smtClean="0">
                    <a:solidFill>
                      <a:srgbClr val="002060"/>
                    </a:solidFill>
                  </a:rPr>
                  <a:t>kvant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 son-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912" y="4517409"/>
                <a:ext cx="3555470" cy="20881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3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Bosh </a:t>
            </a:r>
            <a:r>
              <a:rPr lang="en-US" sz="6000" b="1" dirty="0" err="1" smtClean="0">
                <a:solidFill>
                  <a:schemeClr val="bg1"/>
                </a:solidFill>
              </a:rPr>
              <a:t>kvant</a:t>
            </a:r>
            <a:r>
              <a:rPr lang="en-US" sz="6000" b="1" dirty="0" smtClean="0">
                <a:solidFill>
                  <a:schemeClr val="bg1"/>
                </a:solidFill>
              </a:rPr>
              <a:t> son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539750" algn="just">
              <a:buNone/>
            </a:pPr>
            <a:endParaRPr lang="en-US" sz="4400" b="1" dirty="0" smtClean="0"/>
          </a:p>
          <a:p>
            <a:pPr marL="0" indent="539750" algn="just">
              <a:buNone/>
            </a:pPr>
            <a:r>
              <a:rPr lang="uz-Cyrl-UZ" sz="4400" b="1" dirty="0" smtClean="0"/>
              <a:t>Bosh </a:t>
            </a:r>
            <a:r>
              <a:rPr lang="uz-Cyrl-UZ" sz="4400" b="1" dirty="0" smtClean="0"/>
              <a:t>kvant </a:t>
            </a:r>
            <a:r>
              <a:rPr lang="uz-Cyrl-UZ" sz="4400" b="1" dirty="0" smtClean="0"/>
              <a:t>son</a:t>
            </a:r>
            <a:r>
              <a:rPr lang="en-US" sz="4400" b="1" dirty="0" smtClean="0"/>
              <a:t> </a:t>
            </a:r>
            <a:r>
              <a:rPr lang="uz-Cyrl-UZ" sz="4400" b="1" dirty="0" smtClean="0"/>
              <a:t>n- </a:t>
            </a:r>
            <a:r>
              <a:rPr lang="uz-Cyrl-UZ" sz="4400" dirty="0" smtClean="0"/>
              <a:t>elektronning energiyasini, uning yadrodan uzoqlik darajasini ,ya’ni elektron harakat qilib turgan qavatni xarakterlaydi.</a:t>
            </a:r>
          </a:p>
          <a:p>
            <a:pPr marL="0" indent="539750" algn="just">
              <a:buNone/>
            </a:pPr>
            <a:r>
              <a:rPr lang="uz-Cyrl-UZ" sz="4400" dirty="0" smtClean="0"/>
              <a:t>  </a:t>
            </a:r>
            <a:r>
              <a:rPr lang="uz-Cyrl-UZ" sz="4400" b="1" dirty="0" smtClean="0"/>
              <a:t>n=1,2,3,4</a:t>
            </a:r>
            <a:r>
              <a:rPr lang="uz-Cyrl-UZ" sz="4400" dirty="0" smtClean="0"/>
              <a:t>….. bo‘lishi mumkin.</a:t>
            </a:r>
            <a:endParaRPr lang="uz-Cyrl-UZ" sz="4400" dirty="0"/>
          </a:p>
        </p:txBody>
      </p:sp>
    </p:spTree>
    <p:extLst>
      <p:ext uri="{BB962C8B-B14F-4D97-AF65-F5344CB8AC3E}">
        <p14:creationId xmlns:p14="http://schemas.microsoft.com/office/powerpoint/2010/main" val="957089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sz="6000" b="1" dirty="0" smtClean="0">
                <a:solidFill>
                  <a:schemeClr val="bg1"/>
                </a:solidFill>
              </a:rPr>
              <a:t>Orbital (</a:t>
            </a:r>
            <a:r>
              <a:rPr lang="en-US" sz="6000" b="1" dirty="0" err="1" smtClean="0">
                <a:solidFill>
                  <a:schemeClr val="bg1"/>
                </a:solidFill>
              </a:rPr>
              <a:t>yonaki</a:t>
            </a:r>
            <a:r>
              <a:rPr lang="en-US" sz="6000" b="1" dirty="0" smtClean="0">
                <a:solidFill>
                  <a:schemeClr val="bg1"/>
                </a:solidFill>
              </a:rPr>
              <a:t>) </a:t>
            </a:r>
            <a:r>
              <a:rPr lang="en-US" sz="6000" b="1" dirty="0" err="1" smtClean="0">
                <a:solidFill>
                  <a:schemeClr val="bg1"/>
                </a:solidFill>
              </a:rPr>
              <a:t>kvant</a:t>
            </a:r>
            <a:r>
              <a:rPr lang="en-US" sz="6000" b="1" dirty="0" smtClean="0">
                <a:solidFill>
                  <a:schemeClr val="bg1"/>
                </a:solidFill>
              </a:rPr>
              <a:t> son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719138" algn="just">
              <a:buNone/>
            </a:pPr>
            <a:endParaRPr lang="en-US" sz="4400" b="1" dirty="0" smtClean="0"/>
          </a:p>
          <a:p>
            <a:pPr marL="0" indent="719138" algn="just">
              <a:buNone/>
            </a:pPr>
            <a:r>
              <a:rPr lang="uz-Cyrl-UZ" sz="4400" b="1" dirty="0" smtClean="0"/>
              <a:t>Orbital </a:t>
            </a:r>
            <a:r>
              <a:rPr lang="uz-Cyrl-UZ" sz="4400" b="1" dirty="0" smtClean="0"/>
              <a:t>(yonaki) kvant son  L-</a:t>
            </a:r>
            <a:r>
              <a:rPr lang="uz-Cyrl-UZ" sz="4400" dirty="0" smtClean="0"/>
              <a:t>   atom orbitallarning shaklini ko</a:t>
            </a:r>
            <a:r>
              <a:rPr lang="en-US" sz="4400" dirty="0" smtClean="0"/>
              <a:t>‘</a:t>
            </a:r>
            <a:r>
              <a:rPr lang="uz-Cyrl-UZ" sz="4400" dirty="0" smtClean="0"/>
              <a:t>rsatadi.</a:t>
            </a:r>
          </a:p>
          <a:p>
            <a:pPr marL="0" indent="719138" algn="just">
              <a:buNone/>
            </a:pPr>
            <a:r>
              <a:rPr lang="uz-Cyrl-UZ" sz="4400" b="1" dirty="0" smtClean="0">
                <a:solidFill>
                  <a:srgbClr val="002060"/>
                </a:solidFill>
              </a:rPr>
              <a:t>L=0,1,2,… </a:t>
            </a:r>
            <a:r>
              <a:rPr lang="uz-Cyrl-UZ" sz="4400" dirty="0" smtClean="0"/>
              <a:t>bo</a:t>
            </a:r>
            <a:r>
              <a:rPr lang="en-US" sz="4400" dirty="0" smtClean="0"/>
              <a:t>‘</a:t>
            </a:r>
            <a:r>
              <a:rPr lang="uz-Cyrl-UZ" sz="4400" dirty="0" smtClean="0"/>
              <a:t>lgan barcha butun sonlarga ega bo</a:t>
            </a:r>
            <a:r>
              <a:rPr lang="en-US" sz="4400" dirty="0" smtClean="0"/>
              <a:t>‘</a:t>
            </a:r>
            <a:r>
              <a:rPr lang="uz-Cyrl-UZ" sz="4400" dirty="0" smtClean="0"/>
              <a:t>ladi.</a:t>
            </a:r>
            <a:endParaRPr lang="uz-Cyrl-UZ" sz="4400" dirty="0"/>
          </a:p>
        </p:txBody>
      </p:sp>
    </p:spTree>
    <p:extLst>
      <p:ext uri="{BB962C8B-B14F-4D97-AF65-F5344CB8AC3E}">
        <p14:creationId xmlns:p14="http://schemas.microsoft.com/office/powerpoint/2010/main" val="331475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3" y="485775"/>
            <a:ext cx="11744325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uz-Cyrl-UZ" sz="6000" b="1" dirty="0" smtClean="0">
                <a:solidFill>
                  <a:schemeClr val="bg1"/>
                </a:solidFill>
              </a:rPr>
              <a:t>Magnit kvant son</a:t>
            </a:r>
            <a:endParaRPr lang="uz-Cyrl-UZ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Magnit 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kvant son – elektron harakat 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qdori 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vektorining harakat miqdori biror yo‘nalishga nisbatan proyeksiyasini ifodalaydi, u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qi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lishi 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mumkin bo‘lgan qiymatlar soni 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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1 ga teng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Cyrl-UZ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4400" b="1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uz-Cyrl-UZ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</a:t>
            </a:r>
            <a:r>
              <a:rPr lang="uz-Cyrl-UZ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Cyrl-UZ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uz-Cyrl-UZ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0; </a:t>
            </a:r>
            <a:r>
              <a:rPr lang="uz-Cyrl-UZ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Cyrl-UZ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Cyrl-UZ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490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5400" b="1" dirty="0" smtClean="0">
                <a:solidFill>
                  <a:schemeClr val="bg1"/>
                </a:solidFill>
              </a:rPr>
              <a:t>Spin </a:t>
            </a:r>
            <a:r>
              <a:rPr lang="en-US" sz="5400" b="1" dirty="0" err="1" smtClean="0">
                <a:solidFill>
                  <a:schemeClr val="bg1"/>
                </a:solidFill>
              </a:rPr>
              <a:t>kvant</a:t>
            </a:r>
            <a:r>
              <a:rPr lang="en-US" sz="5400" b="1" dirty="0" smtClean="0">
                <a:solidFill>
                  <a:schemeClr val="bg1"/>
                </a:solidFill>
              </a:rPr>
              <a:t> son</a:t>
            </a:r>
            <a:endParaRPr lang="ru-RU" sz="5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1477" y="1825625"/>
                <a:ext cx="11372849" cy="4351338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Spin </a:t>
                </a:r>
                <a:r>
                  <a:rPr lang="en-US" sz="4400" dirty="0" err="1" smtClean="0"/>
                  <a:t>kvant</a:t>
                </a:r>
                <a:r>
                  <a:rPr lang="en-US" sz="4400" dirty="0" smtClean="0"/>
                  <a:t> 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4400" dirty="0" smtClean="0"/>
                  <a:t>- </a:t>
                </a:r>
                <a:r>
                  <a:rPr lang="en-US" sz="4400" dirty="0" err="1" smtClean="0"/>
                  <a:t>faqat</a:t>
                </a:r>
                <a:r>
                  <a:rPr lang="en-US" sz="4400" dirty="0" smtClean="0"/>
                  <a:t>   </a:t>
                </a:r>
                <a:r>
                  <a:rPr lang="en-US" sz="5400" b="1" dirty="0" smtClean="0">
                    <a:solidFill>
                      <a:srgbClr val="002060"/>
                    </a:solidFill>
                  </a:rPr>
                  <a:t>+</a:t>
                </a:r>
                <a:r>
                  <a:rPr lang="en-US" sz="58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800" b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4800" b="1" dirty="0" err="1" smtClean="0">
                    <a:solidFill>
                      <a:srgbClr val="002060"/>
                    </a:solidFill>
                  </a:rPr>
                  <a:t>yoki</a:t>
                </a:r>
                <a:r>
                  <a:rPr lang="en-US" sz="5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rgbClr val="002060"/>
                    </a:solidFill>
                  </a:rPr>
                  <a:t>-</a:t>
                </a:r>
                <a:r>
                  <a:rPr lang="en-US" sz="58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qiymatni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qabul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qila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oladi</a:t>
                </a:r>
                <a:r>
                  <a:rPr lang="en-US" sz="4400" dirty="0" smtClean="0"/>
                  <a:t>.  Bu </a:t>
                </a:r>
                <a:r>
                  <a:rPr lang="en-US" sz="4400" dirty="0" err="1" smtClean="0"/>
                  <a:t>qiymatlar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elektronning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shaxsiy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magnit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momentining</a:t>
                </a:r>
                <a:r>
                  <a:rPr lang="en-US" sz="4400" dirty="0" smtClean="0"/>
                  <a:t>  </a:t>
                </a:r>
                <a:r>
                  <a:rPr lang="en-US" sz="4400" dirty="0" err="1" smtClean="0"/>
                  <a:t>bir-biriga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qarama-qarshi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ikki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yo‘nalishiga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muvofiq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keladi</a:t>
                </a:r>
                <a:r>
                  <a:rPr lang="en-US" sz="4400" dirty="0" smtClean="0"/>
                  <a:t>.</a:t>
                </a:r>
                <a:endParaRPr lang="ru-RU" sz="4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7" y="1825625"/>
                <a:ext cx="11372849" cy="4351338"/>
              </a:xfrm>
              <a:blipFill>
                <a:blip r:embed="rId2"/>
                <a:stretch>
                  <a:fillRect l="-2141" b="-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523</Words>
  <Application>Microsoft Office PowerPoint</Application>
  <PresentationFormat>Широкоэкранный</PresentationFormat>
  <Paragraphs>147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Source Sans Pro</vt:lpstr>
      <vt:lpstr>Symbol</vt:lpstr>
      <vt:lpstr>Tahoma</vt:lpstr>
      <vt:lpstr>Times New Roman</vt:lpstr>
      <vt:lpstr>Тема Office</vt:lpstr>
      <vt:lpstr>                          Kimyo</vt:lpstr>
      <vt:lpstr>                  Topshiriqni tekshirish</vt:lpstr>
      <vt:lpstr>                  Topshiriqni tekshirish</vt:lpstr>
      <vt:lpstr>Kvant sonlari</vt:lpstr>
      <vt:lpstr>                    Bosh kvant son</vt:lpstr>
      <vt:lpstr>          Orbital (yonaki) kvant son</vt:lpstr>
      <vt:lpstr>Презентация PowerPoint</vt:lpstr>
      <vt:lpstr>                      Magnit kvant son</vt:lpstr>
      <vt:lpstr>                 Spin kvant son</vt:lpstr>
      <vt:lpstr>Презентация PowerPoint</vt:lpstr>
      <vt:lpstr>     Yodingizda bo'lsin: Kvant sonlari faqat oxirgi elektronni tasvirlaydi</vt:lpstr>
      <vt:lpstr>                       Pauli prinsipi:</vt:lpstr>
      <vt:lpstr>                   Xund qoidasi</vt:lpstr>
      <vt:lpstr>                Azot misolida</vt:lpstr>
      <vt:lpstr>     Klechkovskiy  qoidasi</vt:lpstr>
      <vt:lpstr>       Elektronlarning to‘lib borishi</vt:lpstr>
      <vt:lpstr>     Ionlarning elektron formulasi</vt:lpstr>
      <vt:lpstr>        Ionlarning elektron formulasi</vt:lpstr>
      <vt:lpstr>                        Mustahkamlash</vt:lpstr>
      <vt:lpstr>                          Misollar  </vt:lpstr>
      <vt:lpstr>              Mustaqil topshiriq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Пользователь</dc:creator>
  <cp:lastModifiedBy>Пользователь</cp:lastModifiedBy>
  <cp:revision>87</cp:revision>
  <dcterms:created xsi:type="dcterms:W3CDTF">2020-06-03T17:47:30Z</dcterms:created>
  <dcterms:modified xsi:type="dcterms:W3CDTF">2020-08-18T09:42:01Z</dcterms:modified>
</cp:coreProperties>
</file>