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68" r:id="rId6"/>
    <p:sldId id="267" r:id="rId7"/>
    <p:sldId id="259" r:id="rId8"/>
    <p:sldId id="263" r:id="rId9"/>
    <p:sldId id="269" r:id="rId10"/>
    <p:sldId id="264" r:id="rId11"/>
    <p:sldId id="270" r:id="rId12"/>
    <p:sldId id="271" r:id="rId13"/>
    <p:sldId id="272" r:id="rId14"/>
    <p:sldId id="273" r:id="rId15"/>
    <p:sldId id="278" r:id="rId16"/>
    <p:sldId id="283" r:id="rId17"/>
    <p:sldId id="289" r:id="rId18"/>
    <p:sldId id="288" r:id="rId19"/>
    <p:sldId id="280" r:id="rId20"/>
    <p:sldId id="281" r:id="rId21"/>
    <p:sldId id="282" r:id="rId22"/>
    <p:sldId id="284" r:id="rId23"/>
    <p:sldId id="277" r:id="rId24"/>
    <p:sldId id="265" r:id="rId25"/>
    <p:sldId id="285" r:id="rId26"/>
    <p:sldId id="290" r:id="rId27"/>
    <p:sldId id="286" r:id="rId28"/>
    <p:sldId id="291" r:id="rId29"/>
    <p:sldId id="294" r:id="rId30"/>
    <p:sldId id="287" r:id="rId31"/>
    <p:sldId id="29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EF3E-4E63-4966-A9CA-E41500DBE566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556E-616D-48F0-9E19-6C1DC6B53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EF3E-4E63-4966-A9CA-E41500DBE566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556E-616D-48F0-9E19-6C1DC6B53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3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EF3E-4E63-4966-A9CA-E41500DBE566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556E-616D-48F0-9E19-6C1DC6B53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0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EF3E-4E63-4966-A9CA-E41500DBE566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556E-616D-48F0-9E19-6C1DC6B53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3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EF3E-4E63-4966-A9CA-E41500DBE566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556E-616D-48F0-9E19-6C1DC6B53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5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EF3E-4E63-4966-A9CA-E41500DBE566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556E-616D-48F0-9E19-6C1DC6B53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7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EF3E-4E63-4966-A9CA-E41500DBE566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556E-616D-48F0-9E19-6C1DC6B53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7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EF3E-4E63-4966-A9CA-E41500DBE566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556E-616D-48F0-9E19-6C1DC6B53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9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EF3E-4E63-4966-A9CA-E41500DBE566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556E-616D-48F0-9E19-6C1DC6B53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4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EF3E-4E63-4966-A9CA-E41500DBE566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556E-616D-48F0-9E19-6C1DC6B53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6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EF3E-4E63-4966-A9CA-E41500DBE566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556E-616D-48F0-9E19-6C1DC6B53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EF3E-4E63-4966-A9CA-E41500DBE566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9556E-616D-48F0-9E19-6C1DC6B53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0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2" y="54182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   </a:t>
            </a:r>
            <a:r>
              <a:rPr lang="en-US" sz="7200" b="1" dirty="0" err="1">
                <a:solidFill>
                  <a:schemeClr val="bg1"/>
                </a:solidFill>
              </a:rPr>
              <a:t>K</a:t>
            </a:r>
            <a:r>
              <a:rPr lang="en-US" sz="7200" b="1" dirty="0" err="1" smtClean="0">
                <a:solidFill>
                  <a:schemeClr val="bg1"/>
                </a:solidFill>
              </a:rPr>
              <a:t>imyo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7" y="1825625"/>
            <a:ext cx="11436823" cy="435133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5200" b="1" dirty="0" err="1" smtClean="0">
                <a:solidFill>
                  <a:schemeClr val="accent1">
                    <a:lumMod val="50000"/>
                  </a:schemeClr>
                </a:solidFill>
              </a:rPr>
              <a:t>Mavzu</a:t>
            </a:r>
            <a:r>
              <a:rPr lang="en-US" sz="52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4800" dirty="0" smtClean="0"/>
              <a:t> 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Atom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</a:rPr>
              <a:t>tuzilishi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. Atom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</a:rPr>
              <a:t>tarkibidagi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</a:rPr>
              <a:t>elektronlarni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</a:rPr>
              <a:t>pog‘ona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</a:rPr>
              <a:t>va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</a:rPr>
              <a:t>pog‘onachalarga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</a:rPr>
              <a:t>joylashishi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(s, p, d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</a:rPr>
              <a:t>elementlar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</a:rPr>
              <a:t>misolida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</a:rPr>
              <a:t>Elektron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</a:rPr>
              <a:t>ko‘chish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</a:rPr>
              <a:t>hodisasi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4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8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12992" y="142875"/>
            <a:ext cx="1717058" cy="11715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11-sinf</a:t>
            </a:r>
            <a:endParaRPr lang="ru-RU" sz="3600" b="1" dirty="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653266" y="261037"/>
            <a:ext cx="296596" cy="395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801564" y="422733"/>
            <a:ext cx="474376" cy="528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504967" y="716963"/>
            <a:ext cx="296856" cy="314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418008" y="422733"/>
            <a:ext cx="470516" cy="641496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975483" y="716964"/>
            <a:ext cx="176181" cy="157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054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258" y="0"/>
            <a:ext cx="12227257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    </a:t>
            </a:r>
            <a:r>
              <a:rPr lang="uz-Cyrl-UZ" sz="6000" b="1" dirty="0" smtClean="0">
                <a:solidFill>
                  <a:schemeClr val="bg1"/>
                </a:solidFill>
              </a:rPr>
              <a:t>s,p,d,f </a:t>
            </a:r>
            <a:r>
              <a:rPr lang="uz-Cyrl-UZ" sz="6000" b="1" dirty="0">
                <a:solidFill>
                  <a:schemeClr val="bg1"/>
                </a:solidFill>
              </a:rPr>
              <a:t>elektron orbitallar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9519" r="71093" b="45040"/>
          <a:stretch/>
        </p:blipFill>
        <p:spPr>
          <a:xfrm>
            <a:off x="1403374" y="1535616"/>
            <a:ext cx="3455228" cy="2430544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/>
          <a:srcRect l="31965" t="22656" r="29927" b="50371"/>
          <a:stretch/>
        </p:blipFill>
        <p:spPr>
          <a:xfrm>
            <a:off x="5841241" y="1535617"/>
            <a:ext cx="3821374" cy="242350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/>
          <a:srcRect l="70544" t="19519" b="39080"/>
          <a:stretch/>
        </p:blipFill>
        <p:spPr>
          <a:xfrm>
            <a:off x="1370426" y="4176213"/>
            <a:ext cx="3521123" cy="2442951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 cstate="print"/>
          <a:srcRect l="33141" t="55588" r="32985" b="2383"/>
          <a:stretch/>
        </p:blipFill>
        <p:spPr>
          <a:xfrm>
            <a:off x="5841241" y="4176214"/>
            <a:ext cx="3821374" cy="24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372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sz="6600" b="1" dirty="0" smtClean="0">
                <a:solidFill>
                  <a:schemeClr val="bg1"/>
                </a:solidFill>
              </a:rPr>
              <a:t>P-orbital</a:t>
            </a:r>
            <a:r>
              <a:rPr lang="ru-RU" sz="6600" b="1" dirty="0">
                <a:solidFill>
                  <a:schemeClr val="bg1"/>
                </a:solidFill>
              </a:rPr>
              <a:t/>
            </a:r>
            <a:br>
              <a:rPr lang="ru-RU" sz="6600" b="1" dirty="0">
                <a:solidFill>
                  <a:schemeClr val="bg1"/>
                </a:solidFill>
              </a:rPr>
            </a:b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161" t="3189" r="4682" b="48547"/>
          <a:stretch/>
        </p:blipFill>
        <p:spPr>
          <a:xfrm>
            <a:off x="341061" y="1774209"/>
            <a:ext cx="11477900" cy="50837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47916" y="2183641"/>
            <a:ext cx="2552132" cy="750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P-orbital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9151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 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6600" b="1" dirty="0" smtClean="0">
                <a:solidFill>
                  <a:schemeClr val="bg1"/>
                </a:solidFill>
              </a:rPr>
              <a:t>d-orbital</a:t>
            </a:r>
            <a:r>
              <a:rPr lang="ru-RU" sz="6600" b="1" dirty="0">
                <a:solidFill>
                  <a:schemeClr val="bg1"/>
                </a:solidFill>
              </a:rPr>
              <a:t/>
            </a:r>
            <a:br>
              <a:rPr lang="ru-RU" sz="6600" b="1" dirty="0">
                <a:solidFill>
                  <a:schemeClr val="bg1"/>
                </a:solidFill>
              </a:rPr>
            </a:b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031" t="51197" r="2405" b="2697"/>
          <a:stretch/>
        </p:blipFill>
        <p:spPr>
          <a:xfrm>
            <a:off x="491319" y="1665028"/>
            <a:ext cx="11068335" cy="48449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4383" y="1937983"/>
            <a:ext cx="2483892" cy="655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d-orbital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341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1945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sz="6600" b="1" dirty="0" smtClean="0">
                <a:solidFill>
                  <a:schemeClr val="bg1"/>
                </a:solidFill>
              </a:rPr>
              <a:t>f-orbital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contrast="40000"/>
          </a:blip>
          <a:srcRect l="7239" t="11051" r="7895" b="2017"/>
          <a:stretch/>
        </p:blipFill>
        <p:spPr>
          <a:xfrm>
            <a:off x="122830" y="1241946"/>
            <a:ext cx="11873552" cy="55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83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pog‘ona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va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pog‘onachalar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638" y="1800221"/>
            <a:ext cx="11187112" cy="4614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100" dirty="0" err="1"/>
              <a:t>Atomda</a:t>
            </a:r>
            <a:r>
              <a:rPr lang="en-US" sz="4100" dirty="0"/>
              <a:t> </a:t>
            </a:r>
            <a:r>
              <a:rPr lang="en-US" sz="4100" dirty="0" err="1"/>
              <a:t>elektronlarning</a:t>
            </a:r>
            <a:r>
              <a:rPr lang="en-US" sz="4100" dirty="0"/>
              <a:t> </a:t>
            </a:r>
            <a:r>
              <a:rPr lang="en-US" sz="4100" dirty="0" err="1"/>
              <a:t>energetik</a:t>
            </a:r>
            <a:r>
              <a:rPr lang="en-US" sz="4100" dirty="0"/>
              <a:t> </a:t>
            </a:r>
            <a:r>
              <a:rPr lang="en-US" sz="4100" dirty="0" err="1"/>
              <a:t>pog‘ona</a:t>
            </a:r>
            <a:r>
              <a:rPr lang="en-US" sz="4100" dirty="0"/>
              <a:t> </a:t>
            </a:r>
            <a:r>
              <a:rPr lang="en-US" sz="4100" dirty="0" err="1"/>
              <a:t>va</a:t>
            </a:r>
            <a:r>
              <a:rPr lang="en-US" sz="4100" dirty="0"/>
              <a:t> </a:t>
            </a:r>
            <a:r>
              <a:rPr lang="en-US" sz="4100" dirty="0" err="1" smtClean="0"/>
              <a:t>pog‘onachalar</a:t>
            </a:r>
            <a:r>
              <a:rPr lang="en-US" sz="4100" dirty="0"/>
              <a:t> </a:t>
            </a:r>
            <a:r>
              <a:rPr lang="en-US" sz="4100" dirty="0" err="1" smtClean="0"/>
              <a:t>bo‘yicha</a:t>
            </a:r>
            <a:r>
              <a:rPr lang="en-US" sz="4100" dirty="0" smtClean="0"/>
              <a:t> </a:t>
            </a:r>
            <a:r>
              <a:rPr lang="en-US" sz="4100" dirty="0" err="1"/>
              <a:t>taqsimlanishi</a:t>
            </a:r>
            <a:r>
              <a:rPr lang="en-US" sz="4100" dirty="0"/>
              <a:t> </a:t>
            </a:r>
            <a:r>
              <a:rPr lang="en-US" sz="4100" i="1" dirty="0" err="1"/>
              <a:t>elektron</a:t>
            </a:r>
            <a:r>
              <a:rPr lang="en-US" sz="4100" i="1" dirty="0"/>
              <a:t> </a:t>
            </a:r>
            <a:r>
              <a:rPr lang="en-US" sz="4100" i="1" dirty="0" err="1"/>
              <a:t>formulalar</a:t>
            </a:r>
            <a:r>
              <a:rPr lang="en-US" sz="4100" dirty="0"/>
              <a:t> (</a:t>
            </a:r>
            <a:r>
              <a:rPr lang="en-US" sz="4100" dirty="0" err="1"/>
              <a:t>konfiguratsiyalar</a:t>
            </a:r>
            <a:r>
              <a:rPr lang="en-US" sz="4100" dirty="0" smtClean="0"/>
              <a:t>) </a:t>
            </a:r>
            <a:r>
              <a:rPr lang="en-US" sz="4100" dirty="0" err="1" smtClean="0"/>
              <a:t>ko‘rinishida</a:t>
            </a:r>
            <a:r>
              <a:rPr lang="en-US" sz="4100" dirty="0" smtClean="0"/>
              <a:t> </a:t>
            </a:r>
            <a:r>
              <a:rPr lang="en-US" sz="4100" dirty="0" err="1"/>
              <a:t>tasvirlanadi</a:t>
            </a:r>
            <a:r>
              <a:rPr lang="en-US" sz="4100" dirty="0"/>
              <a:t>. </a:t>
            </a:r>
            <a:endParaRPr lang="en-US" sz="4100" dirty="0" smtClean="0"/>
          </a:p>
          <a:p>
            <a:r>
              <a:rPr lang="en-US" sz="4100" dirty="0" err="1" smtClean="0"/>
              <a:t>Atomdagi</a:t>
            </a:r>
            <a:r>
              <a:rPr lang="en-US" sz="4100" dirty="0" smtClean="0"/>
              <a:t> </a:t>
            </a:r>
            <a:r>
              <a:rPr lang="en-US" sz="4100" dirty="0" err="1"/>
              <a:t>har</a:t>
            </a:r>
            <a:r>
              <a:rPr lang="en-US" sz="4100" dirty="0"/>
              <a:t> </a:t>
            </a:r>
            <a:r>
              <a:rPr lang="en-US" sz="4100" dirty="0" err="1"/>
              <a:t>qaysi</a:t>
            </a:r>
            <a:r>
              <a:rPr lang="en-US" sz="4100" dirty="0"/>
              <a:t> </a:t>
            </a:r>
            <a:r>
              <a:rPr lang="en-US" sz="4100" dirty="0" err="1"/>
              <a:t>elektron</a:t>
            </a:r>
            <a:r>
              <a:rPr lang="en-US" sz="4100" dirty="0"/>
              <a:t> </a:t>
            </a:r>
            <a:r>
              <a:rPr lang="en-US" sz="4100" dirty="0" err="1"/>
              <a:t>eng</a:t>
            </a:r>
            <a:r>
              <a:rPr lang="en-US" sz="4100" dirty="0"/>
              <a:t> </a:t>
            </a:r>
            <a:r>
              <a:rPr lang="en-US" sz="4100" dirty="0" err="1"/>
              <a:t>kam</a:t>
            </a:r>
            <a:r>
              <a:rPr lang="en-US" sz="4100" dirty="0"/>
              <a:t> </a:t>
            </a:r>
            <a:r>
              <a:rPr lang="en-US" sz="4100" dirty="0" err="1" smtClean="0"/>
              <a:t>energiyali</a:t>
            </a:r>
            <a:r>
              <a:rPr lang="en-US" sz="4100" dirty="0" smtClean="0"/>
              <a:t> </a:t>
            </a:r>
            <a:r>
              <a:rPr lang="en-US" sz="4100" dirty="0" err="1" smtClean="0"/>
              <a:t>erkin</a:t>
            </a:r>
            <a:r>
              <a:rPr lang="en-US" sz="4100" dirty="0" smtClean="0"/>
              <a:t> </a:t>
            </a:r>
            <a:r>
              <a:rPr lang="en-US" sz="4100" dirty="0" err="1"/>
              <a:t>orbitalni</a:t>
            </a:r>
            <a:r>
              <a:rPr lang="en-US" sz="4100" dirty="0"/>
              <a:t> </a:t>
            </a:r>
            <a:r>
              <a:rPr lang="en-US" sz="4100" dirty="0" err="1"/>
              <a:t>egallaydi</a:t>
            </a:r>
            <a:r>
              <a:rPr lang="en-US" sz="4100" dirty="0"/>
              <a:t> (</a:t>
            </a:r>
            <a:r>
              <a:rPr lang="en-US" sz="4100" dirty="0" err="1"/>
              <a:t>eng</a:t>
            </a:r>
            <a:r>
              <a:rPr lang="en-US" sz="4100" dirty="0"/>
              <a:t> </a:t>
            </a:r>
            <a:r>
              <a:rPr lang="en-US" sz="4100" dirty="0" err="1" smtClean="0"/>
              <a:t>kam</a:t>
            </a:r>
            <a:r>
              <a:rPr lang="en-US" sz="4100" dirty="0" smtClean="0"/>
              <a:t>   </a:t>
            </a:r>
            <a:r>
              <a:rPr lang="en-US" sz="4100" dirty="0" err="1" smtClean="0"/>
              <a:t>energiya</a:t>
            </a:r>
            <a:r>
              <a:rPr lang="en-US" sz="4100" dirty="0" smtClean="0"/>
              <a:t> </a:t>
            </a:r>
            <a:r>
              <a:rPr lang="en-US" sz="4100" dirty="0" err="1"/>
              <a:t>prinsipi</a:t>
            </a:r>
            <a:r>
              <a:rPr lang="en-US" sz="4100" dirty="0"/>
              <a:t>). </a:t>
            </a: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25123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11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</a:t>
            </a:r>
            <a:r>
              <a:rPr lang="en-US" sz="6000" b="1" dirty="0" err="1" smtClean="0">
                <a:solidFill>
                  <a:schemeClr val="bg1"/>
                </a:solidFill>
              </a:rPr>
              <a:t>Elektronlarning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to‘lib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borishi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171" y="1670790"/>
            <a:ext cx="11737074" cy="4730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smtClean="0"/>
              <a:t>    </a:t>
            </a:r>
            <a:r>
              <a:rPr lang="en-US" sz="4400" dirty="0" err="1" smtClean="0"/>
              <a:t>Elementning</a:t>
            </a:r>
            <a:r>
              <a:rPr lang="en-US" sz="4400" dirty="0" smtClean="0"/>
              <a:t> </a:t>
            </a:r>
            <a:r>
              <a:rPr lang="en-US" sz="4400" dirty="0" err="1"/>
              <a:t>tartib</a:t>
            </a:r>
            <a:r>
              <a:rPr lang="en-US" sz="4400" dirty="0"/>
              <a:t> </a:t>
            </a:r>
            <a:r>
              <a:rPr lang="en-US" sz="4400" dirty="0" err="1"/>
              <a:t>raqami</a:t>
            </a:r>
            <a:r>
              <a:rPr lang="en-US" sz="4400" dirty="0"/>
              <a:t> </a:t>
            </a:r>
            <a:r>
              <a:rPr lang="en-US" sz="4400" dirty="0" err="1"/>
              <a:t>ortishi</a:t>
            </a:r>
            <a:r>
              <a:rPr lang="en-US" sz="4400" dirty="0"/>
              <a:t> </a:t>
            </a:r>
            <a:r>
              <a:rPr lang="en-US" sz="4400" dirty="0" err="1"/>
              <a:t>bilan</a:t>
            </a:r>
            <a:r>
              <a:rPr lang="en-US" sz="4400" dirty="0"/>
              <a:t> </a:t>
            </a:r>
            <a:r>
              <a:rPr lang="en-US" sz="4400" dirty="0" err="1"/>
              <a:t>elektronlar</a:t>
            </a:r>
            <a:r>
              <a:rPr lang="en-US" sz="4400" dirty="0"/>
              <a:t>  orbital </a:t>
            </a:r>
            <a:r>
              <a:rPr lang="en-US" sz="4400" dirty="0" err="1"/>
              <a:t>va</a:t>
            </a:r>
            <a:r>
              <a:rPr lang="en-US" sz="4400" dirty="0"/>
              <a:t> </a:t>
            </a:r>
            <a:r>
              <a:rPr lang="en-US" sz="4400" dirty="0" err="1"/>
              <a:t>pog‘onalarni</a:t>
            </a:r>
            <a:r>
              <a:rPr lang="en-US" sz="4400" dirty="0"/>
              <a:t> </a:t>
            </a:r>
            <a:r>
              <a:rPr lang="en-US" sz="4400" dirty="0" err="1"/>
              <a:t>ularning</a:t>
            </a:r>
            <a:r>
              <a:rPr lang="en-US" sz="4400" dirty="0"/>
              <a:t> </a:t>
            </a:r>
            <a:r>
              <a:rPr lang="en-US" sz="4400" dirty="0" err="1"/>
              <a:t>energiyasi</a:t>
            </a:r>
            <a:r>
              <a:rPr lang="en-US" sz="4400" dirty="0"/>
              <a:t> </a:t>
            </a:r>
            <a:r>
              <a:rPr lang="en-US" sz="4400" dirty="0" err="1"/>
              <a:t>ortishi</a:t>
            </a:r>
            <a:r>
              <a:rPr lang="en-US" sz="4400" dirty="0"/>
              <a:t> </a:t>
            </a:r>
            <a:r>
              <a:rPr lang="en-US" sz="4400" dirty="0" err="1"/>
              <a:t>tartibida</a:t>
            </a:r>
            <a:r>
              <a:rPr lang="en-US" sz="4400" dirty="0"/>
              <a:t> </a:t>
            </a:r>
            <a:r>
              <a:rPr lang="en-US" sz="4400" dirty="0" err="1"/>
              <a:t>to‘ldiradi</a:t>
            </a:r>
            <a:r>
              <a:rPr lang="en-US" sz="4400" dirty="0" smtClean="0"/>
              <a:t>: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</a:rPr>
              <a:t>pog‘onalar</a:t>
            </a:r>
            <a:r>
              <a:rPr lang="en-US" sz="4000" dirty="0" smtClean="0">
                <a:solidFill>
                  <a:srgbClr val="002060"/>
                </a:solidFill>
              </a:rPr>
              <a:t> 1 </a:t>
            </a:r>
            <a:r>
              <a:rPr lang="en-US" sz="4000" dirty="0" err="1" smtClean="0">
                <a:solidFill>
                  <a:srgbClr val="002060"/>
                </a:solidFill>
              </a:rPr>
              <a:t>dan</a:t>
            </a:r>
            <a:r>
              <a:rPr lang="en-US" sz="4000" dirty="0" smtClean="0">
                <a:solidFill>
                  <a:srgbClr val="002060"/>
                </a:solidFill>
              </a:rPr>
              <a:t> 7 </a:t>
            </a:r>
            <a:r>
              <a:rPr lang="en-US" sz="4000" dirty="0" err="1" smtClean="0">
                <a:solidFill>
                  <a:srgbClr val="002060"/>
                </a:solidFill>
              </a:rPr>
              <a:t>ga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tomon</a:t>
            </a:r>
            <a:r>
              <a:rPr lang="en-US" sz="4000" dirty="0" smtClean="0"/>
              <a:t>, </a:t>
            </a:r>
            <a:r>
              <a:rPr lang="ru-RU" sz="4000" dirty="0" smtClean="0"/>
              <a:t>     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pog‘onachalar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esa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   </a:t>
            </a:r>
            <a:r>
              <a:rPr lang="en-US" sz="6000" dirty="0" smtClean="0"/>
              <a:t>s </a:t>
            </a:r>
            <a:r>
              <a:rPr lang="en-US" sz="6000" dirty="0"/>
              <a:t>— p —d—f </a:t>
            </a:r>
            <a:r>
              <a:rPr lang="ru-RU" sz="6000" dirty="0" smtClean="0"/>
              <a:t>  </a:t>
            </a:r>
          </a:p>
          <a:p>
            <a:pPr marL="0" indent="0">
              <a:buNone/>
            </a:pPr>
            <a:r>
              <a:rPr lang="ru-RU" sz="6000" dirty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tartibida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to‘lib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boradi</a:t>
            </a:r>
            <a:r>
              <a:rPr lang="en-US" sz="4000" dirty="0">
                <a:solidFill>
                  <a:srgbClr val="002060"/>
                </a:solidFill>
              </a:rPr>
              <a:t>.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20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260"/>
            <a:ext cx="12192000" cy="1181967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elektron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formulalar</a:t>
            </a:r>
            <a:r>
              <a:rPr lang="en-US" sz="6000" b="1" dirty="0" smtClean="0">
                <a:solidFill>
                  <a:schemeClr val="bg1"/>
                </a:solidFill>
              </a:rPr>
              <a:t>(I-</a:t>
            </a:r>
            <a:r>
              <a:rPr lang="en-US" sz="6000" b="1" dirty="0" err="1" smtClean="0">
                <a:solidFill>
                  <a:schemeClr val="bg1"/>
                </a:solidFill>
              </a:rPr>
              <a:t>davr</a:t>
            </a:r>
            <a:r>
              <a:rPr lang="en-US" sz="6000" b="1" dirty="0" smtClean="0">
                <a:solidFill>
                  <a:schemeClr val="bg1"/>
                </a:solidFill>
              </a:rPr>
              <a:t>)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528" y="1417089"/>
            <a:ext cx="10515600" cy="525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aseline="-25000" dirty="0" smtClean="0">
                <a:solidFill>
                  <a:srgbClr val="002060"/>
                </a:solidFill>
              </a:rPr>
              <a:t>    </a:t>
            </a:r>
            <a:r>
              <a:rPr lang="uz-Cyrl-UZ" sz="4800" baseline="-25000" dirty="0" smtClean="0">
                <a:solidFill>
                  <a:srgbClr val="002060"/>
                </a:solidFill>
              </a:rPr>
              <a:t>1</a:t>
            </a:r>
            <a:r>
              <a:rPr lang="uz-Cyrl-UZ" sz="4800" dirty="0" smtClean="0">
                <a:solidFill>
                  <a:srgbClr val="002060"/>
                </a:solidFill>
              </a:rPr>
              <a:t>H   </a:t>
            </a:r>
            <a:r>
              <a:rPr lang="en-US" sz="7200" dirty="0" smtClean="0">
                <a:solidFill>
                  <a:srgbClr val="002060"/>
                </a:solidFill>
              </a:rPr>
              <a:t>)</a:t>
            </a:r>
            <a:r>
              <a:rPr lang="uz-Cyrl-UZ" sz="4800" dirty="0" smtClean="0">
                <a:solidFill>
                  <a:srgbClr val="002060"/>
                </a:solidFill>
              </a:rPr>
              <a:t>     </a:t>
            </a:r>
            <a:r>
              <a:rPr lang="uz-Cyrl-UZ" sz="6000" dirty="0" smtClean="0">
                <a:solidFill>
                  <a:srgbClr val="002060"/>
                </a:solidFill>
              </a:rPr>
              <a:t>1s</a:t>
            </a:r>
            <a:r>
              <a:rPr lang="uz-Cyrl-UZ" sz="6000" baseline="30000" dirty="0" smtClean="0">
                <a:solidFill>
                  <a:srgbClr val="002060"/>
                </a:solidFill>
              </a:rPr>
              <a:t>1</a:t>
            </a:r>
            <a:endParaRPr lang="uz-Cyrl-UZ" sz="6000" baseline="300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1</a:t>
            </a:r>
          </a:p>
          <a:p>
            <a:pPr>
              <a:buNone/>
            </a:pPr>
            <a:endParaRPr lang="en-US" sz="5400" baseline="-25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5400" baseline="-25000" dirty="0" smtClean="0">
                <a:solidFill>
                  <a:srgbClr val="002060"/>
                </a:solidFill>
              </a:rPr>
              <a:t>2</a:t>
            </a:r>
            <a:r>
              <a:rPr lang="en-US" sz="5400" dirty="0" smtClean="0">
                <a:solidFill>
                  <a:srgbClr val="002060"/>
                </a:solidFill>
              </a:rPr>
              <a:t>He  </a:t>
            </a:r>
            <a:r>
              <a:rPr lang="en-US" sz="7200" dirty="0" smtClean="0">
                <a:solidFill>
                  <a:srgbClr val="002060"/>
                </a:solidFill>
              </a:rPr>
              <a:t>)</a:t>
            </a:r>
            <a:r>
              <a:rPr lang="ru-RU" sz="7200" dirty="0" smtClean="0">
                <a:solidFill>
                  <a:srgbClr val="002060"/>
                </a:solidFill>
              </a:rPr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>    </a:t>
            </a:r>
            <a:r>
              <a:rPr lang="en-US" sz="5400" dirty="0" smtClean="0">
                <a:solidFill>
                  <a:srgbClr val="002060"/>
                </a:solidFill>
              </a:rPr>
              <a:t>1s</a:t>
            </a:r>
            <a:r>
              <a:rPr lang="en-US" sz="5400" baseline="30000" dirty="0" smtClean="0">
                <a:solidFill>
                  <a:srgbClr val="002060"/>
                </a:solidFill>
              </a:rPr>
              <a:t>2</a:t>
            </a:r>
            <a:endParaRPr lang="en-US" sz="5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002060"/>
                </a:solidFill>
              </a:rPr>
              <a:t>2   </a:t>
            </a:r>
            <a:r>
              <a:rPr lang="en-US" dirty="0" smtClean="0"/>
              <a:t>        </a:t>
            </a:r>
          </a:p>
          <a:p>
            <a:pPr marL="0" indent="0">
              <a:buNone/>
            </a:pP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881349" y="1720789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095828" y="4197720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rot="5400000" flipH="1" flipV="1">
            <a:off x="4919974" y="1981665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 rot="5400000" flipH="1" flipV="1">
            <a:off x="5043509" y="4458596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 bwMode="auto">
          <a:xfrm rot="5400000">
            <a:off x="5242464" y="4419157"/>
            <a:ext cx="365621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" y="0"/>
            <a:ext cx="12186313" cy="1016000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sz="6000" b="1" dirty="0" smtClean="0">
                <a:solidFill>
                  <a:schemeClr val="bg1"/>
                </a:solidFill>
              </a:rPr>
              <a:t>II-</a:t>
            </a:r>
            <a:r>
              <a:rPr lang="en-US" sz="6000" b="1" dirty="0" err="1" smtClean="0">
                <a:solidFill>
                  <a:schemeClr val="bg1"/>
                </a:solidFill>
              </a:rPr>
              <a:t>davr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elementlari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3773" y="1310185"/>
                <a:ext cx="10918209" cy="186974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𝐿𝑖</m:t>
                        </m:r>
                      </m:sup>
                    </m:sSup>
                  </m:oMath>
                </a14:m>
                <a:r>
                  <a:rPr lang="en-US" sz="5400" dirty="0"/>
                  <a:t>   </a:t>
                </a:r>
                <a:r>
                  <a:rPr lang="en-US" sz="5400" dirty="0">
                    <a:solidFill>
                      <a:srgbClr val="002060"/>
                    </a:solidFill>
                  </a:rPr>
                  <a:t>) ) 1s</a:t>
                </a:r>
                <a:r>
                  <a:rPr lang="en-US" sz="5400" baseline="30000" dirty="0">
                    <a:solidFill>
                      <a:srgbClr val="002060"/>
                    </a:solidFill>
                  </a:rPr>
                  <a:t>2 </a:t>
                </a:r>
                <a:r>
                  <a:rPr lang="en-US" sz="5400" dirty="0">
                    <a:solidFill>
                      <a:srgbClr val="002060"/>
                    </a:solidFill>
                  </a:rPr>
                  <a:t>2</a:t>
                </a:r>
                <a:r>
                  <a:rPr lang="uz-Cyrl-UZ" sz="5400" dirty="0" smtClean="0">
                    <a:solidFill>
                      <a:srgbClr val="002060"/>
                    </a:solidFill>
                  </a:rPr>
                  <a:t>s</a:t>
                </a:r>
                <a:r>
                  <a:rPr lang="uz-Cyrl-UZ" sz="5400" baseline="30000" dirty="0" smtClean="0">
                    <a:solidFill>
                      <a:srgbClr val="002060"/>
                    </a:solidFill>
                  </a:rPr>
                  <a:t>1</a:t>
                </a:r>
                <a:r>
                  <a:rPr lang="en-US" sz="5400" baseline="30000" dirty="0" smtClean="0">
                    <a:solidFill>
                      <a:srgbClr val="002060"/>
                    </a:solidFill>
                  </a:rPr>
                  <a:t>          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                 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1310185"/>
                <a:ext cx="10918209" cy="1869743"/>
              </a:xfrm>
              <a:blipFill rotWithShape="0">
                <a:blip r:embed="rId2"/>
                <a:stretch>
                  <a:fillRect t="-120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 bwMode="auto">
          <a:xfrm>
            <a:off x="6089555" y="2592387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534055" y="2135188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978555" y="1690688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423055" y="1690688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867555" y="1690688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6167368" y="1375612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2</a:t>
            </a:r>
            <a:r>
              <a:rPr lang="uz-Cyrl-UZ" sz="4000" dirty="0">
                <a:solidFill>
                  <a:srgbClr val="002060"/>
                </a:solidFill>
              </a:rPr>
              <a:t>s</a:t>
            </a:r>
            <a:r>
              <a:rPr lang="uz-Cyrl-UZ" sz="4000" baseline="30000" dirty="0">
                <a:solidFill>
                  <a:srgbClr val="002060"/>
                </a:solidFill>
              </a:rPr>
              <a:t>1</a:t>
            </a:r>
            <a:r>
              <a:rPr lang="en-US" sz="4000" baseline="30000" dirty="0">
                <a:solidFill>
                  <a:srgbClr val="002060"/>
                </a:solidFill>
              </a:rPr>
              <a:t>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22877" y="1955339"/>
            <a:ext cx="917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1s</a:t>
            </a:r>
            <a:r>
              <a:rPr lang="en-US" sz="4000" baseline="30000" dirty="0">
                <a:solidFill>
                  <a:srgbClr val="002060"/>
                </a:solidFill>
              </a:rPr>
              <a:t>2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67046" y="1067610"/>
            <a:ext cx="946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2p</a:t>
            </a:r>
            <a:r>
              <a:rPr lang="en-US" sz="4000" baseline="30000" dirty="0">
                <a:solidFill>
                  <a:srgbClr val="002060"/>
                </a:solidFill>
              </a:rPr>
              <a:t>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8408" y="213518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33294" y="213518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1</a:t>
            </a:r>
            <a:endParaRPr lang="ru-RU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6388" y="4004930"/>
                <a:ext cx="6560642" cy="1844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𝑁𝑒</m:t>
                        </m:r>
                      </m:sup>
                    </m:sSup>
                  </m:oMath>
                </a14:m>
                <a:r>
                  <a:rPr lang="en-US" sz="5400" dirty="0"/>
                  <a:t>   </a:t>
                </a:r>
                <a:r>
                  <a:rPr lang="en-US" sz="5400" dirty="0">
                    <a:solidFill>
                      <a:srgbClr val="002060"/>
                    </a:solidFill>
                  </a:rPr>
                  <a:t>) ) 1s</a:t>
                </a:r>
                <a:r>
                  <a:rPr lang="en-US" sz="5400" baseline="30000" dirty="0">
                    <a:solidFill>
                      <a:srgbClr val="002060"/>
                    </a:solidFill>
                  </a:rPr>
                  <a:t>2 </a:t>
                </a:r>
                <a:r>
                  <a:rPr lang="en-US" sz="5400" dirty="0">
                    <a:solidFill>
                      <a:srgbClr val="002060"/>
                    </a:solidFill>
                  </a:rPr>
                  <a:t>2</a:t>
                </a:r>
                <a:r>
                  <a:rPr lang="uz-Cyrl-UZ" sz="5400" dirty="0" smtClean="0">
                    <a:solidFill>
                      <a:srgbClr val="002060"/>
                    </a:solidFill>
                  </a:rPr>
                  <a:t>s</a:t>
                </a:r>
                <a:r>
                  <a:rPr lang="en-US" sz="5400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5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5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2p</a:t>
                </a:r>
                <a:r>
                  <a:rPr lang="en-US" sz="5400" baseline="30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uz-Latn-UZ" sz="5400" baseline="30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5400" dirty="0">
                    <a:solidFill>
                      <a:srgbClr val="002060"/>
                    </a:solidFill>
                  </a:rPr>
                  <a:t> </a:t>
                </a:r>
                <a:r>
                  <a:rPr lang="en-US" sz="5400" dirty="0" smtClean="0">
                    <a:solidFill>
                      <a:srgbClr val="002060"/>
                    </a:solidFill>
                  </a:rPr>
                  <a:t>        </a:t>
                </a:r>
                <a:r>
                  <a:rPr lang="en-US" sz="5400" baseline="30000" dirty="0" smtClean="0">
                    <a:solidFill>
                      <a:srgbClr val="002060"/>
                    </a:solidFill>
                  </a:rPr>
                  <a:t>   2  8 </a:t>
                </a:r>
                <a:endParaRPr lang="ru-RU" sz="5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8" y="4004930"/>
                <a:ext cx="6560642" cy="1844544"/>
              </a:xfrm>
              <a:prstGeom prst="rect">
                <a:avLst/>
              </a:prstGeom>
              <a:blipFill rotWithShape="0">
                <a:blip r:embed="rId3"/>
                <a:stretch>
                  <a:fillRect t="-4950" r="-1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 bwMode="auto">
          <a:xfrm>
            <a:off x="6978555" y="5774590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423055" y="5373973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867555" y="4929473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8312055" y="4927156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8723885" y="4924839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0" name="Прямоугольник 19"/>
          <p:cNvSpPr/>
          <p:nvPr/>
        </p:nvSpPr>
        <p:spPr>
          <a:xfrm>
            <a:off x="8534305" y="5774590"/>
            <a:ext cx="2186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sz="36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sz="36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uz-Latn-UZ" sz="36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82106" y="5159489"/>
            <a:ext cx="917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4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66034" y="4489425"/>
            <a:ext cx="917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156873" y="4242950"/>
            <a:ext cx="946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498136" y="3015408"/>
            <a:ext cx="2186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</a:t>
            </a:r>
            <a:r>
              <a:rPr lang="en-US" sz="36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r>
              <a:rPr lang="en-US" sz="36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uz-Latn-UZ" sz="36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 rot="5400000" flipH="1" flipV="1">
            <a:off x="6039384" y="2778165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 rot="5400000" flipH="1" flipV="1">
            <a:off x="6513840" y="2325390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 bwMode="auto">
          <a:xfrm rot="5400000" flipH="1" flipV="1">
            <a:off x="6918521" y="5979712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 rot="5400000" flipH="1" flipV="1">
            <a:off x="7346089" y="5559681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 rot="5400000" flipH="1" flipV="1">
            <a:off x="7794772" y="5150910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 rot="5400000" flipH="1" flipV="1">
            <a:off x="8280586" y="5133745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rot="5400000" flipH="1" flipV="1">
            <a:off x="8683772" y="5109155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 rot="5400000">
            <a:off x="6172836" y="2813825"/>
            <a:ext cx="365622" cy="16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 rot="5400000">
            <a:off x="7061781" y="5974490"/>
            <a:ext cx="365622" cy="16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 bwMode="auto">
          <a:xfrm rot="5400000">
            <a:off x="7525365" y="5559681"/>
            <a:ext cx="365622" cy="16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 bwMode="auto">
          <a:xfrm rot="5400000">
            <a:off x="7950003" y="5190350"/>
            <a:ext cx="365622" cy="16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 bwMode="auto">
          <a:xfrm rot="5400000">
            <a:off x="8399402" y="5133746"/>
            <a:ext cx="365622" cy="16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 bwMode="auto">
          <a:xfrm rot="5400000">
            <a:off x="8875898" y="5133746"/>
            <a:ext cx="365622" cy="16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3334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sz="6000" b="1" dirty="0" smtClean="0">
                <a:solidFill>
                  <a:schemeClr val="bg1"/>
                </a:solidFill>
              </a:rPr>
              <a:t>III –</a:t>
            </a:r>
            <a:r>
              <a:rPr lang="en-US" sz="6000" b="1" dirty="0" err="1" smtClean="0">
                <a:solidFill>
                  <a:schemeClr val="bg1"/>
                </a:solidFill>
              </a:rPr>
              <a:t>davr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elementlari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5" name="Группа 114"/>
          <p:cNvGrpSpPr>
            <a:grpSpLocks/>
          </p:cNvGrpSpPr>
          <p:nvPr/>
        </p:nvGrpSpPr>
        <p:grpSpPr bwMode="auto">
          <a:xfrm>
            <a:off x="1069537" y="1639585"/>
            <a:ext cx="4068856" cy="2708136"/>
            <a:chOff x="323850" y="3429000"/>
            <a:chExt cx="2959100" cy="2708136"/>
          </a:xfrm>
        </p:grpSpPr>
        <p:sp>
          <p:nvSpPr>
            <p:cNvPr id="8" name="TextBox 7"/>
            <p:cNvSpPr txBox="1"/>
            <p:nvPr/>
          </p:nvSpPr>
          <p:spPr>
            <a:xfrm>
              <a:off x="920750" y="3725863"/>
              <a:ext cx="1758815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600" b="1" dirty="0" smtClean="0">
                  <a:solidFill>
                    <a:srgbClr val="7030A0"/>
                  </a:solidFill>
                </a:rPr>
                <a:t>Na</a:t>
              </a:r>
              <a:endParaRPr lang="ru-RU" sz="9600" b="1" dirty="0">
                <a:solidFill>
                  <a:srgbClr val="7030A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850" y="4906963"/>
              <a:ext cx="739627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n-lt"/>
                </a:rPr>
                <a:t>+</a:t>
              </a:r>
              <a:r>
                <a:rPr lang="ru-RU" sz="4000" dirty="0" smtClean="0">
                  <a:solidFill>
                    <a:srgbClr val="000000"/>
                  </a:solidFill>
                  <a:latin typeface="+mn-lt"/>
                </a:rPr>
                <a:t>1</a:t>
              </a:r>
              <a:r>
                <a:rPr lang="en-US" sz="40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ru-RU" sz="4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2342" y="3637358"/>
              <a:ext cx="54932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ru-RU" sz="4000" dirty="0" smtClean="0">
                  <a:solidFill>
                    <a:srgbClr val="000000"/>
                  </a:solidFill>
                  <a:latin typeface="+mn-lt"/>
                </a:rPr>
                <a:t>3</a:t>
              </a:r>
              <a:endParaRPr lang="ru-RU" sz="4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" name="Дуга 10"/>
            <p:cNvSpPr/>
            <p:nvPr/>
          </p:nvSpPr>
          <p:spPr>
            <a:xfrm>
              <a:off x="838200" y="3429000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9450" y="5429250"/>
              <a:ext cx="34181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13" name="Дуга 12"/>
            <p:cNvSpPr/>
            <p:nvPr/>
          </p:nvSpPr>
          <p:spPr>
            <a:xfrm>
              <a:off x="1282700" y="3429000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4" name="Дуга 13"/>
            <p:cNvSpPr/>
            <p:nvPr/>
          </p:nvSpPr>
          <p:spPr>
            <a:xfrm>
              <a:off x="1727200" y="3429000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93950" y="5429250"/>
              <a:ext cx="320826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dirty="0">
                  <a:solidFill>
                    <a:srgbClr val="000000"/>
                  </a:solidFill>
                  <a:latin typeface="+mn-lt"/>
                </a:rPr>
                <a:t>8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09162" y="5367695"/>
              <a:ext cx="34181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+mn-lt"/>
                </a:rPr>
                <a:t>1</a:t>
              </a:r>
              <a:endParaRPr lang="ru-RU" sz="40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7" name="Группа 150"/>
          <p:cNvGrpSpPr>
            <a:grpSpLocks/>
          </p:cNvGrpSpPr>
          <p:nvPr/>
        </p:nvGrpSpPr>
        <p:grpSpPr bwMode="auto">
          <a:xfrm>
            <a:off x="5791468" y="1306000"/>
            <a:ext cx="5805396" cy="3104206"/>
            <a:chOff x="1691283" y="3549220"/>
            <a:chExt cx="5671487" cy="303236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905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93900" y="5829039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71750" y="5384574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16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4607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91283" y="5258709"/>
              <a:ext cx="824045" cy="6313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36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36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3600" dirty="0">
                <a:latin typeface="+mj-lt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269757" y="4717876"/>
              <a:ext cx="896082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82824" y="4315277"/>
              <a:ext cx="924270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4000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2519377" y="5605219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2695589" y="5605219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 flipH="1" flipV="1">
              <a:off x="1943114" y="6051271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2119327" y="6051271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29718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3547613" y="5890081"/>
              <a:ext cx="3815157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uz-Latn-UZ" sz="4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905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572000" y="4584538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016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4610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455192" y="3549220"/>
              <a:ext cx="924270" cy="10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uz-Latn-UZ" sz="4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ru-RU" sz="2457" dirty="0">
                <a:latin typeface="+mj-lt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rot="5400000" flipH="1" flipV="1">
              <a:off x="4519627" y="4805183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Прямоугольник 39"/>
            <p:cNvSpPr/>
            <p:nvPr/>
          </p:nvSpPr>
          <p:spPr>
            <a:xfrm>
              <a:off x="4251544" y="3875083"/>
              <a:ext cx="896082" cy="10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uz-Latn-UZ" sz="4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ru-RU" sz="2457" dirty="0">
                <a:latin typeface="+mj-lt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rot="5400000">
              <a:off x="3149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rot="5400000" flipH="1" flipV="1">
              <a:off x="34163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5400000">
              <a:off x="3592527" y="5251235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rot="5400000" flipH="1" flipV="1">
              <a:off x="3862402" y="5251235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5400000">
              <a:off x="4038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09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394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r>
              <a:rPr lang="en-US" sz="6000" b="1" dirty="0" smtClean="0">
                <a:solidFill>
                  <a:schemeClr val="bg1"/>
                </a:solidFill>
              </a:rPr>
              <a:t>IV </a:t>
            </a:r>
            <a:r>
              <a:rPr lang="en-US" sz="6000" b="1" dirty="0" err="1" smtClean="0">
                <a:solidFill>
                  <a:schemeClr val="bg1"/>
                </a:solidFill>
              </a:rPr>
              <a:t>davr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elementlari</a:t>
            </a:r>
            <a:r>
              <a:rPr lang="en-US" sz="6000" b="1" dirty="0" smtClean="0">
                <a:solidFill>
                  <a:schemeClr val="bg1"/>
                </a:solidFill>
              </a:rPr>
              <a:t>  </a:t>
            </a:r>
            <a:r>
              <a:rPr lang="en-US" sz="6000" dirty="0" smtClean="0">
                <a:solidFill>
                  <a:schemeClr val="bg1"/>
                </a:solidFill>
              </a:rPr>
              <a:t>(</a:t>
            </a:r>
            <a:r>
              <a:rPr lang="en-US" sz="6000" b="1" dirty="0" err="1" smtClean="0">
                <a:solidFill>
                  <a:schemeClr val="bg1"/>
                </a:solidFill>
              </a:rPr>
              <a:t>Kaliy</a:t>
            </a:r>
            <a:r>
              <a:rPr lang="en-US" sz="6000" b="1" dirty="0" smtClean="0">
                <a:solidFill>
                  <a:schemeClr val="bg1"/>
                </a:solidFill>
              </a:rPr>
              <a:t> )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31117" y="1536168"/>
            <a:ext cx="4036445" cy="2620893"/>
            <a:chOff x="746125" y="3763908"/>
            <a:chExt cx="3372527" cy="2620893"/>
          </a:xfrm>
        </p:grpSpPr>
        <p:grpSp>
          <p:nvGrpSpPr>
            <p:cNvPr id="5" name="Группа 114"/>
            <p:cNvGrpSpPr>
              <a:grpSpLocks/>
            </p:cNvGrpSpPr>
            <p:nvPr/>
          </p:nvGrpSpPr>
          <p:grpSpPr bwMode="auto">
            <a:xfrm>
              <a:off x="746125" y="3763908"/>
              <a:ext cx="2959100" cy="2620893"/>
              <a:chOff x="323850" y="3429000"/>
              <a:chExt cx="2959100" cy="262089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20750" y="3725863"/>
                <a:ext cx="857927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z-Latn-UZ" sz="9600" b="1" dirty="0">
                    <a:solidFill>
                      <a:srgbClr val="7030A0"/>
                    </a:solidFill>
                  </a:rPr>
                  <a:t>K</a:t>
                </a:r>
                <a:endParaRPr lang="ru-RU" sz="96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3850" y="4906963"/>
                <a:ext cx="72968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dirty="0">
                    <a:solidFill>
                      <a:srgbClr val="000000"/>
                    </a:solidFill>
                    <a:latin typeface="+mn-lt"/>
                  </a:rPr>
                  <a:t>+</a:t>
                </a:r>
                <a:r>
                  <a:rPr lang="ru-RU" sz="2800" dirty="0" smtClean="0">
                    <a:solidFill>
                      <a:srgbClr val="000000"/>
                    </a:solidFill>
                    <a:latin typeface="+mn-lt"/>
                  </a:rPr>
                  <a:t>1</a:t>
                </a:r>
                <a:r>
                  <a:rPr lang="uz-Latn-UZ" sz="2800" dirty="0" smtClean="0">
                    <a:solidFill>
                      <a:srgbClr val="000000"/>
                    </a:solidFill>
                    <a:latin typeface="+mn-lt"/>
                  </a:rPr>
                  <a:t>9</a:t>
                </a:r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2288" y="3794125"/>
                <a:ext cx="55015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dirty="0" smtClean="0">
                    <a:solidFill>
                      <a:srgbClr val="000000"/>
                    </a:solidFill>
                    <a:latin typeface="+mn-lt"/>
                  </a:rPr>
                  <a:t>3</a:t>
                </a:r>
                <a:r>
                  <a:rPr lang="uz-Latn-UZ" sz="2800" dirty="0" smtClean="0">
                    <a:solidFill>
                      <a:srgbClr val="000000"/>
                    </a:solidFill>
                    <a:latin typeface="+mn-lt"/>
                  </a:rPr>
                  <a:t>9</a:t>
                </a:r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838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11951" y="5295523"/>
                <a:ext cx="470000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>
                    <a:solidFill>
                      <a:srgbClr val="000000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12827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1727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99650" y="5342007"/>
                <a:ext cx="470000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>
                    <a:solidFill>
                      <a:srgbClr val="000000"/>
                    </a:solidFill>
                    <a:latin typeface="+mn-lt"/>
                  </a:rPr>
                  <a:t>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55900" y="5342007"/>
                <a:ext cx="470000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z-Latn-UZ" sz="4000" dirty="0" smtClean="0">
                    <a:solidFill>
                      <a:srgbClr val="000000"/>
                    </a:solidFill>
                    <a:latin typeface="+mn-lt"/>
                  </a:rPr>
                  <a:t>8</a:t>
                </a:r>
                <a:endParaRPr lang="ru-RU" sz="40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6" name="Дуга 5"/>
            <p:cNvSpPr/>
            <p:nvPr/>
          </p:nvSpPr>
          <p:spPr bwMode="auto">
            <a:xfrm>
              <a:off x="2562902" y="3763908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FFC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597663" y="5676915"/>
              <a:ext cx="47000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z-Latn-UZ" sz="4000" dirty="0">
                  <a:solidFill>
                    <a:srgbClr val="000000"/>
                  </a:solidFill>
                </a:rPr>
                <a:t>1</a:t>
              </a:r>
              <a:endParaRPr lang="ru-RU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Группа 150"/>
          <p:cNvGrpSpPr>
            <a:grpSpLocks/>
          </p:cNvGrpSpPr>
          <p:nvPr/>
        </p:nvGrpSpPr>
        <p:grpSpPr bwMode="auto">
          <a:xfrm>
            <a:off x="4851983" y="1251490"/>
            <a:ext cx="6383721" cy="3531498"/>
            <a:chOff x="1653443" y="3515240"/>
            <a:chExt cx="6236473" cy="344976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05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993900" y="5829039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71750" y="5384574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016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607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53443" y="5155788"/>
              <a:ext cx="896082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362276" y="4610486"/>
              <a:ext cx="896082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7825" y="4292519"/>
              <a:ext cx="924270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4000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rot="5400000" flipH="1" flipV="1">
              <a:off x="2519377" y="5605219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2695589" y="5605219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1943114" y="6051271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5400000">
              <a:off x="2119327" y="6051271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5400000" flipH="1" flipV="1">
              <a:off x="29718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3238500" y="6273504"/>
              <a:ext cx="4651416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r>
                <a:rPr lang="uz-Latn-UZ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uz-Latn-UZ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4s¹</a:t>
              </a:r>
              <a:endParaRPr lang="uz-Latn-UZ" sz="4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905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572000" y="4584538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016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610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278648" y="3515240"/>
              <a:ext cx="849101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+mj-lt"/>
                </a:rPr>
                <a:t>3p</a:t>
              </a:r>
              <a:r>
                <a:rPr lang="en-US" sz="4000" baseline="30000" dirty="0">
                  <a:solidFill>
                    <a:srgbClr val="000000"/>
                  </a:solidFill>
                  <a:latin typeface="+mj-lt"/>
                </a:rPr>
                <a:t>⁶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 rot="5400000" flipH="1" flipV="1">
              <a:off x="4519627" y="4805183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rot="5400000">
              <a:off x="4695839" y="4805183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rot="5400000" flipH="1" flipV="1">
              <a:off x="5862653" y="4451197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4212496" y="3883214"/>
              <a:ext cx="896082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3s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 rot="5400000">
              <a:off x="3149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rot="5400000" flipH="1" flipV="1">
              <a:off x="34163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5400000">
              <a:off x="3592527" y="5251235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5400000" flipH="1" flipV="1">
              <a:off x="3862402" y="5251235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rot="5400000">
              <a:off x="4038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rot="5400000" flipH="1" flipV="1">
              <a:off x="54181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rot="5400000">
              <a:off x="5547571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rot="5400000" flipH="1" flipV="1">
              <a:off x="49736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rot="5400000">
              <a:off x="5149864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9572866" y="980430"/>
            <a:ext cx="840295" cy="1055077"/>
            <a:chOff x="10093819" y="3042175"/>
            <a:chExt cx="840295" cy="1055077"/>
          </a:xfrm>
        </p:grpSpPr>
        <p:sp>
          <p:nvSpPr>
            <p:cNvPr id="53" name="Прямоугольник 52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54" name="Прямоугольник 53"/>
            <p:cNvSpPr/>
            <p:nvPr/>
          </p:nvSpPr>
          <p:spPr bwMode="auto">
            <a:xfrm>
              <a:off x="10093819" y="3042175"/>
              <a:ext cx="8402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z-Latn-UZ" sz="4000" dirty="0">
                  <a:solidFill>
                    <a:srgbClr val="000000"/>
                  </a:solidFill>
                  <a:latin typeface="+mj-lt"/>
                </a:rPr>
                <a:t>4</a:t>
              </a:r>
              <a:r>
                <a:rPr lang="en-US" sz="4000" dirty="0" smtClean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¹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55" name="Прямая со стрелкой 54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56" name="Прямая со стрелкой 55"/>
          <p:cNvCxnSpPr/>
          <p:nvPr/>
        </p:nvCxnSpPr>
        <p:spPr bwMode="auto">
          <a:xfrm rot="5400000">
            <a:off x="9344957" y="2217505"/>
            <a:ext cx="365621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993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          </a:t>
            </a:r>
            <a:r>
              <a:rPr lang="en-US" sz="6000" b="1" dirty="0" smtClean="0">
                <a:solidFill>
                  <a:schemeClr val="bg1"/>
                </a:solidFill>
              </a:rPr>
              <a:t>Atom </a:t>
            </a:r>
            <a:r>
              <a:rPr lang="en-US" sz="6000" b="1" dirty="0" err="1" smtClean="0">
                <a:solidFill>
                  <a:schemeClr val="bg1"/>
                </a:solidFill>
              </a:rPr>
              <a:t>haqida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6" y="1343026"/>
            <a:ext cx="11990694" cy="4772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r>
              <a:rPr lang="en-US" sz="3600" b="1" dirty="0" smtClean="0"/>
              <a:t>XX </a:t>
            </a:r>
            <a:r>
              <a:rPr lang="en-US" sz="3600" b="1" dirty="0" err="1"/>
              <a:t>asr</a:t>
            </a:r>
            <a:r>
              <a:rPr lang="en-US" sz="3600" b="1" dirty="0"/>
              <a:t> </a:t>
            </a:r>
            <a:r>
              <a:rPr lang="en-US" sz="3600" b="1" dirty="0" err="1"/>
              <a:t>boshlarigacha</a:t>
            </a:r>
            <a:r>
              <a:rPr lang="en-US" sz="3600" b="1" dirty="0"/>
              <a:t> atom </a:t>
            </a:r>
            <a:r>
              <a:rPr lang="en-US" sz="3600" b="1" dirty="0" err="1"/>
              <a:t>moddaning</a:t>
            </a:r>
            <a:r>
              <a:rPr lang="en-US" sz="3600" b="1" dirty="0"/>
              <a:t> </a:t>
            </a:r>
            <a:r>
              <a:rPr lang="en-US" sz="3600" b="1" dirty="0" err="1"/>
              <a:t>oxirgi</a:t>
            </a:r>
            <a:r>
              <a:rPr lang="en-US" sz="3600" b="1" dirty="0"/>
              <a:t> </a:t>
            </a:r>
            <a:r>
              <a:rPr lang="en-US" sz="3600" b="1" dirty="0" err="1" smtClean="0"/>
              <a:t>bo‘linish</a:t>
            </a:r>
            <a:r>
              <a:rPr lang="en-US" sz="3600" b="1" dirty="0" smtClean="0"/>
              <a:t> </a:t>
            </a:r>
            <a:r>
              <a:rPr lang="en-US" sz="3600" b="1" dirty="0" err="1"/>
              <a:t>darajasi</a:t>
            </a:r>
            <a:r>
              <a:rPr lang="en-US" sz="3600" b="1" dirty="0"/>
              <a:t> deb </a:t>
            </a:r>
            <a:r>
              <a:rPr lang="en-US" sz="3600" b="1" dirty="0" err="1"/>
              <a:t>kelindi</a:t>
            </a:r>
            <a:r>
              <a:rPr lang="en-US" sz="3600" b="1" dirty="0"/>
              <a:t>. </a:t>
            </a:r>
            <a:r>
              <a:rPr lang="en-US" sz="3600" b="1" dirty="0" err="1"/>
              <a:t>Bunday</a:t>
            </a:r>
            <a:r>
              <a:rPr lang="en-US" sz="3600" b="1" dirty="0"/>
              <a:t> </a:t>
            </a:r>
            <a:r>
              <a:rPr lang="en-US" sz="3600" b="1" dirty="0" err="1"/>
              <a:t>tasavvurlarning</a:t>
            </a:r>
            <a:r>
              <a:rPr lang="en-US" sz="3600" b="1" dirty="0"/>
              <a:t> </a:t>
            </a:r>
            <a:r>
              <a:rPr lang="en-US" sz="3600" b="1" dirty="0" err="1"/>
              <a:t>bir</a:t>
            </a:r>
            <a:r>
              <a:rPr lang="en-US" sz="3600" b="1" dirty="0"/>
              <a:t> </a:t>
            </a:r>
            <a:r>
              <a:rPr lang="en-US" sz="3600" b="1" dirty="0" err="1"/>
              <a:t>tomonlama</a:t>
            </a:r>
            <a:r>
              <a:rPr lang="en-US" sz="3600" b="1" dirty="0"/>
              <a:t> </a:t>
            </a:r>
            <a:r>
              <a:rPr lang="en-US" sz="3600" b="1" dirty="0" err="1"/>
              <a:t>va</a:t>
            </a:r>
            <a:r>
              <a:rPr lang="en-US" sz="3600" b="1" dirty="0"/>
              <a:t> </a:t>
            </a:r>
            <a:r>
              <a:rPr lang="en-US" sz="3600" b="1" dirty="0" err="1"/>
              <a:t>cheklanmaganligini</a:t>
            </a:r>
            <a:r>
              <a:rPr lang="en-US" sz="3600" b="1" dirty="0"/>
              <a:t> </a:t>
            </a:r>
            <a:r>
              <a:rPr lang="en-US" sz="3600" b="1" dirty="0" err="1"/>
              <a:t>ayrim</a:t>
            </a:r>
            <a:r>
              <a:rPr lang="en-US" sz="3600" b="1" dirty="0"/>
              <a:t> </a:t>
            </a:r>
            <a:r>
              <a:rPr lang="en-US" sz="3600" b="1" dirty="0" err="1"/>
              <a:t>olimlar</a:t>
            </a:r>
            <a:r>
              <a:rPr lang="en-US" sz="3600" b="1" dirty="0"/>
              <a:t> </a:t>
            </a:r>
            <a:r>
              <a:rPr lang="en-US" sz="3600" b="1" dirty="0" err="1"/>
              <a:t>tushunar</a:t>
            </a:r>
            <a:r>
              <a:rPr lang="en-US" sz="3600" b="1" dirty="0"/>
              <a:t> </a:t>
            </a:r>
            <a:r>
              <a:rPr lang="en-US" sz="3600" b="1" dirty="0" err="1"/>
              <a:t>edi</a:t>
            </a:r>
            <a:r>
              <a:rPr lang="en-US" sz="3600" b="1" dirty="0"/>
              <a:t>. </a:t>
            </a:r>
            <a:r>
              <a:rPr lang="en-US" sz="3600" b="1" dirty="0" err="1" smtClean="0"/>
              <a:t>Masalan</a:t>
            </a:r>
            <a:r>
              <a:rPr lang="en-US" sz="3600" b="1" dirty="0" smtClean="0"/>
              <a:t>, </a:t>
            </a:r>
            <a:r>
              <a:rPr lang="en-US" sz="3600" b="1" dirty="0"/>
              <a:t>XIX </a:t>
            </a:r>
            <a:r>
              <a:rPr lang="en-US" sz="3600" b="1" dirty="0" err="1"/>
              <a:t>asrning</a:t>
            </a:r>
            <a:r>
              <a:rPr lang="en-US" sz="3600" b="1" dirty="0"/>
              <a:t> </a:t>
            </a:r>
            <a:r>
              <a:rPr lang="en-US" sz="3600" b="1" dirty="0" err="1"/>
              <a:t>boshida</a:t>
            </a:r>
            <a:r>
              <a:rPr lang="en-US" sz="3600" b="1" dirty="0"/>
              <a:t> </a:t>
            </a:r>
            <a:r>
              <a:rPr lang="en-US" sz="3600" b="1" dirty="0" err="1"/>
              <a:t>Moskva</a:t>
            </a:r>
            <a:r>
              <a:rPr lang="en-US" sz="3600" b="1" dirty="0"/>
              <a:t> </a:t>
            </a:r>
            <a:r>
              <a:rPr lang="en-US" sz="3600" b="1" dirty="0" err="1"/>
              <a:t>Davlat</a:t>
            </a:r>
            <a:r>
              <a:rPr lang="en-US" sz="3600" b="1" dirty="0"/>
              <a:t> </a:t>
            </a:r>
            <a:r>
              <a:rPr lang="en-US" sz="3600" b="1" dirty="0" err="1"/>
              <a:t>universitetining</a:t>
            </a:r>
            <a:r>
              <a:rPr lang="en-US" sz="3600" b="1" dirty="0"/>
              <a:t> </a:t>
            </a:r>
            <a:r>
              <a:rPr lang="en-US" sz="3600" b="1" dirty="0" err="1"/>
              <a:t>professori</a:t>
            </a:r>
            <a:r>
              <a:rPr lang="en-US" sz="3600" b="1" dirty="0"/>
              <a:t> </a:t>
            </a:r>
            <a:r>
              <a:rPr lang="en-US" sz="3600" b="1" dirty="0" err="1"/>
              <a:t>G.M.Pavlov</a:t>
            </a:r>
            <a:r>
              <a:rPr lang="en-US" sz="3600" b="1" dirty="0"/>
              <a:t> </a:t>
            </a:r>
            <a:r>
              <a:rPr lang="en-US" sz="3600" b="1" dirty="0" err="1"/>
              <a:t>atomning</a:t>
            </a:r>
            <a:r>
              <a:rPr lang="en-US" sz="3600" b="1" dirty="0"/>
              <a:t> </a:t>
            </a:r>
            <a:r>
              <a:rPr lang="en-US" sz="3600" b="1" dirty="0" err="1"/>
              <a:t>tuzilishi</a:t>
            </a:r>
            <a:r>
              <a:rPr lang="en-US" sz="3600" b="1" dirty="0"/>
              <a:t> </a:t>
            </a:r>
            <a:r>
              <a:rPr lang="en-US" sz="3600" b="1" dirty="0" err="1"/>
              <a:t>murakkab</a:t>
            </a:r>
            <a:r>
              <a:rPr lang="en-US" sz="3600" b="1" dirty="0"/>
              <a:t>, </a:t>
            </a:r>
            <a:r>
              <a:rPr lang="en-US" sz="3600" b="1" dirty="0" err="1"/>
              <a:t>uning</a:t>
            </a:r>
            <a:r>
              <a:rPr lang="en-US" sz="3600" b="1" dirty="0"/>
              <a:t> </a:t>
            </a:r>
            <a:r>
              <a:rPr lang="en-US" sz="3600" b="1" dirty="0" err="1"/>
              <a:t>tuzilishida</a:t>
            </a:r>
            <a:r>
              <a:rPr lang="en-US" sz="3600" b="1" dirty="0"/>
              <a:t> </a:t>
            </a:r>
            <a:r>
              <a:rPr lang="en-US" sz="3600" b="1" dirty="0" err="1"/>
              <a:t>manfiy</a:t>
            </a:r>
            <a:r>
              <a:rPr lang="en-US" sz="3600" b="1" dirty="0"/>
              <a:t> </a:t>
            </a:r>
            <a:r>
              <a:rPr lang="en-US" sz="3600" b="1" dirty="0" err="1"/>
              <a:t>va</a:t>
            </a:r>
            <a:r>
              <a:rPr lang="en-US" sz="3600" b="1" dirty="0"/>
              <a:t> </a:t>
            </a:r>
            <a:r>
              <a:rPr lang="en-US" sz="3600" b="1" dirty="0" err="1"/>
              <a:t>musbat</a:t>
            </a:r>
            <a:r>
              <a:rPr lang="en-US" sz="3600" b="1" dirty="0"/>
              <a:t> </a:t>
            </a:r>
            <a:r>
              <a:rPr lang="en-US" sz="3600" b="1" dirty="0" err="1"/>
              <a:t>elektr</a:t>
            </a:r>
            <a:r>
              <a:rPr lang="en-US" sz="3600" b="1" dirty="0"/>
              <a:t> </a:t>
            </a:r>
            <a:r>
              <a:rPr lang="en-US" sz="3600" b="1" dirty="0" err="1"/>
              <a:t>zaryadi</a:t>
            </a:r>
            <a:r>
              <a:rPr lang="en-US" sz="3600" b="1" dirty="0"/>
              <a:t> </a:t>
            </a:r>
            <a:r>
              <a:rPr lang="en-US" sz="3600" b="1" dirty="0" err="1"/>
              <a:t>ishtirok</a:t>
            </a:r>
            <a:r>
              <a:rPr lang="en-US" sz="3600" b="1" dirty="0"/>
              <a:t> </a:t>
            </a:r>
            <a:r>
              <a:rPr lang="en-US" sz="3600" b="1" dirty="0" err="1"/>
              <a:t>etadi</a:t>
            </a:r>
            <a:r>
              <a:rPr lang="en-US" sz="3600" b="1" dirty="0"/>
              <a:t>, </a:t>
            </a:r>
            <a:r>
              <a:rPr lang="en-US" sz="3600" b="1" dirty="0" err="1"/>
              <a:t>degan</a:t>
            </a:r>
            <a:r>
              <a:rPr lang="en-US" sz="3600" b="1" dirty="0"/>
              <a:t> </a:t>
            </a:r>
            <a:r>
              <a:rPr lang="en-US" sz="3600" b="1" dirty="0" err="1"/>
              <a:t>fikrni</a:t>
            </a:r>
            <a:r>
              <a:rPr lang="en-US" sz="3600" b="1" dirty="0"/>
              <a:t> </a:t>
            </a:r>
            <a:r>
              <a:rPr lang="en-US" sz="3600" b="1" dirty="0" err="1"/>
              <a:t>ilgari</a:t>
            </a:r>
            <a:r>
              <a:rPr lang="en-US" sz="3600" b="1" dirty="0"/>
              <a:t> </a:t>
            </a:r>
            <a:r>
              <a:rPr lang="en-US" sz="3600" b="1" dirty="0" err="1"/>
              <a:t>surdi</a:t>
            </a:r>
            <a:r>
              <a:rPr lang="en-US" sz="3600" b="1" dirty="0"/>
              <a:t>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2392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9009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6000" b="1" dirty="0" err="1">
                <a:solidFill>
                  <a:schemeClr val="bg1"/>
                </a:solidFill>
              </a:rPr>
              <a:t>K</a:t>
            </a:r>
            <a:r>
              <a:rPr lang="en-US" sz="6000" b="1" dirty="0" err="1" smtClean="0">
                <a:solidFill>
                  <a:schemeClr val="bg1"/>
                </a:solidFill>
              </a:rPr>
              <a:t>alsiy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elementi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09432" y="2890126"/>
            <a:ext cx="4706027" cy="2671290"/>
            <a:chOff x="746125" y="3763908"/>
            <a:chExt cx="3372527" cy="2671290"/>
          </a:xfrm>
        </p:grpSpPr>
        <p:grpSp>
          <p:nvGrpSpPr>
            <p:cNvPr id="6" name="Группа 114"/>
            <p:cNvGrpSpPr>
              <a:grpSpLocks/>
            </p:cNvGrpSpPr>
            <p:nvPr/>
          </p:nvGrpSpPr>
          <p:grpSpPr bwMode="auto">
            <a:xfrm>
              <a:off x="746125" y="3763908"/>
              <a:ext cx="2959100" cy="2671290"/>
              <a:chOff x="323850" y="3429000"/>
              <a:chExt cx="2959100" cy="267129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55379" y="3805532"/>
                <a:ext cx="2100255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z-Latn-UZ" sz="9600" b="1" dirty="0" smtClean="0">
                    <a:solidFill>
                      <a:srgbClr val="FF0000"/>
                    </a:solidFill>
                  </a:rPr>
                  <a:t>Ca</a:t>
                </a:r>
                <a:r>
                  <a:rPr lang="en-US" sz="9600" b="1" dirty="0" smtClean="0">
                    <a:solidFill>
                      <a:srgbClr val="FF0000"/>
                    </a:solidFill>
                  </a:rPr>
                  <a:t> </a:t>
                </a:r>
                <a:endParaRPr lang="ru-RU" sz="9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3850" y="4906963"/>
                <a:ext cx="72968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dirty="0" smtClean="0">
                    <a:solidFill>
                      <a:srgbClr val="000000"/>
                    </a:solidFill>
                    <a:latin typeface="+mn-lt"/>
                  </a:rPr>
                  <a:t>+</a:t>
                </a:r>
                <a:r>
                  <a:rPr lang="uz-Latn-UZ" sz="2800" dirty="0" smtClean="0">
                    <a:solidFill>
                      <a:srgbClr val="000000"/>
                    </a:solidFill>
                  </a:rPr>
                  <a:t>20</a:t>
                </a:r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288" y="3794125"/>
                <a:ext cx="55015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z-Latn-UZ" sz="2800" dirty="0" smtClean="0">
                    <a:solidFill>
                      <a:srgbClr val="000000"/>
                    </a:solidFill>
                  </a:rPr>
                  <a:t>40</a:t>
                </a:r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2" name="Дуга 11"/>
              <p:cNvSpPr/>
              <p:nvPr/>
            </p:nvSpPr>
            <p:spPr>
              <a:xfrm>
                <a:off x="838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67068" y="5384055"/>
                <a:ext cx="37344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>
                    <a:solidFill>
                      <a:srgbClr val="000000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12827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5" name="Дуга 14"/>
              <p:cNvSpPr/>
              <p:nvPr/>
            </p:nvSpPr>
            <p:spPr>
              <a:xfrm>
                <a:off x="1727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7030A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51154" y="5392404"/>
                <a:ext cx="37344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>
                    <a:solidFill>
                      <a:srgbClr val="000000"/>
                    </a:solidFill>
                    <a:latin typeface="+mn-lt"/>
                  </a:rPr>
                  <a:t>8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85500" y="5364596"/>
                <a:ext cx="373449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z-Latn-UZ" sz="4000" dirty="0" smtClean="0">
                    <a:solidFill>
                      <a:srgbClr val="000000"/>
                    </a:solidFill>
                    <a:latin typeface="+mn-lt"/>
                  </a:rPr>
                  <a:t>8</a:t>
                </a:r>
                <a:endParaRPr lang="ru-RU" sz="40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7" name="Дуга 6"/>
            <p:cNvSpPr/>
            <p:nvPr/>
          </p:nvSpPr>
          <p:spPr bwMode="auto">
            <a:xfrm>
              <a:off x="2562902" y="3763908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643856" y="5696471"/>
              <a:ext cx="373449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z-Latn-UZ" sz="4000" dirty="0" smtClean="0">
                  <a:solidFill>
                    <a:srgbClr val="000000"/>
                  </a:solidFill>
                </a:rPr>
                <a:t>2</a:t>
              </a:r>
              <a:endParaRPr lang="ru-RU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Группа 150"/>
          <p:cNvGrpSpPr>
            <a:grpSpLocks/>
          </p:cNvGrpSpPr>
          <p:nvPr/>
        </p:nvGrpSpPr>
        <p:grpSpPr bwMode="auto">
          <a:xfrm>
            <a:off x="5195434" y="2488787"/>
            <a:ext cx="6455995" cy="3291498"/>
            <a:chOff x="1743986" y="3571626"/>
            <a:chExt cx="6307079" cy="321532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905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993900" y="5829039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571750" y="5384574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16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4607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743986" y="5245356"/>
              <a:ext cx="896082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295326" y="4826394"/>
              <a:ext cx="824045" cy="6313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36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3600" dirty="0">
                <a:latin typeface="+mj-lt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69601" y="4370754"/>
              <a:ext cx="924270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4000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rot="5400000" flipH="1" flipV="1">
              <a:off x="2519377" y="5605219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>
              <a:off x="2695589" y="5605219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 flipH="1" flipV="1">
              <a:off x="1943114" y="6051271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2119327" y="6051271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5400000" flipH="1" flipV="1">
              <a:off x="29718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3399649" y="6095444"/>
              <a:ext cx="4651416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r>
                <a:rPr lang="uz-Latn-UZ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uz-Latn-UZ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4s²</a:t>
              </a:r>
              <a:endParaRPr lang="uz-Latn-UZ" sz="4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905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572000" y="4584538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16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4610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94405" y="3571626"/>
              <a:ext cx="849101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+mj-lt"/>
                </a:rPr>
                <a:t>3p</a:t>
              </a:r>
              <a:r>
                <a:rPr lang="en-US" sz="4000" baseline="30000" dirty="0">
                  <a:solidFill>
                    <a:srgbClr val="000000"/>
                  </a:solidFill>
                  <a:latin typeface="+mj-lt"/>
                </a:rPr>
                <a:t>⁶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 rot="5400000" flipH="1" flipV="1">
              <a:off x="4519627" y="4805183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5400000">
              <a:off x="4695839" y="4805183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rot="5400000" flipH="1" flipV="1">
              <a:off x="5862653" y="4451197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4199279" y="3968731"/>
              <a:ext cx="896082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3s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 rot="5400000">
              <a:off x="3149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5400000" flipH="1" flipV="1">
              <a:off x="34163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rot="5400000">
              <a:off x="3592527" y="5251235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5400000" flipH="1" flipV="1">
              <a:off x="3862402" y="5251235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5400000">
              <a:off x="4038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rot="5400000" flipH="1" flipV="1">
              <a:off x="54181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rot="5400000">
              <a:off x="5547571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rot="5400000" flipH="1" flipV="1">
              <a:off x="49736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rot="5400000">
              <a:off x="5149864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9828330" y="1993448"/>
            <a:ext cx="840295" cy="1168254"/>
            <a:chOff x="10104652" y="2928998"/>
            <a:chExt cx="840295" cy="1168254"/>
          </a:xfrm>
        </p:grpSpPr>
        <p:sp>
          <p:nvSpPr>
            <p:cNvPr id="52" name="Прямоугольник 51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53" name="Прямоугольник 52"/>
            <p:cNvSpPr/>
            <p:nvPr/>
          </p:nvSpPr>
          <p:spPr bwMode="auto">
            <a:xfrm>
              <a:off x="10104652" y="2928998"/>
              <a:ext cx="8402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z-Latn-UZ" sz="4000" dirty="0">
                  <a:solidFill>
                    <a:srgbClr val="000000"/>
                  </a:solidFill>
                  <a:latin typeface="+mj-lt"/>
                </a:rPr>
                <a:t>4</a:t>
              </a:r>
              <a:r>
                <a:rPr lang="en-US" sz="4000" dirty="0" smtClean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²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55" name="Прямая со стрелкой 54"/>
          <p:cNvCxnSpPr/>
          <p:nvPr/>
        </p:nvCxnSpPr>
        <p:spPr bwMode="auto">
          <a:xfrm rot="5400000">
            <a:off x="9608996" y="3368638"/>
            <a:ext cx="365621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 bwMode="auto">
          <a:xfrm rot="5400000">
            <a:off x="10066480" y="2932578"/>
            <a:ext cx="365621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827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0" y="21100"/>
            <a:ext cx="12169590" cy="1069918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Skandiy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elementi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5020" y="1919733"/>
            <a:ext cx="4795563" cy="2708136"/>
            <a:chOff x="746125" y="3763908"/>
            <a:chExt cx="3372527" cy="2708136"/>
          </a:xfrm>
        </p:grpSpPr>
        <p:grpSp>
          <p:nvGrpSpPr>
            <p:cNvPr id="5" name="Группа 114"/>
            <p:cNvGrpSpPr>
              <a:grpSpLocks/>
            </p:cNvGrpSpPr>
            <p:nvPr/>
          </p:nvGrpSpPr>
          <p:grpSpPr bwMode="auto">
            <a:xfrm>
              <a:off x="746125" y="3763908"/>
              <a:ext cx="2959100" cy="2708136"/>
              <a:chOff x="323850" y="3429000"/>
              <a:chExt cx="2959100" cy="270813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20750" y="3725863"/>
                <a:ext cx="1281120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z-Latn-UZ" sz="9600" b="1" dirty="0" smtClean="0">
                    <a:solidFill>
                      <a:srgbClr val="0070C0"/>
                    </a:solidFill>
                  </a:rPr>
                  <a:t>Sc</a:t>
                </a:r>
                <a:endParaRPr lang="ru-RU" sz="9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3850" y="4906963"/>
                <a:ext cx="834118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 smtClean="0">
                    <a:solidFill>
                      <a:srgbClr val="000000"/>
                    </a:solidFill>
                  </a:rPr>
                  <a:t>+</a:t>
                </a:r>
                <a:r>
                  <a:rPr lang="uz-Latn-UZ" sz="4000" dirty="0" smtClean="0">
                    <a:solidFill>
                      <a:srgbClr val="000000"/>
                    </a:solidFill>
                  </a:rPr>
                  <a:t>21</a:t>
                </a:r>
                <a:endParaRPr lang="ru-RU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2288" y="3794125"/>
                <a:ext cx="597138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z-Latn-UZ" sz="4000" dirty="0" smtClean="0">
                    <a:solidFill>
                      <a:srgbClr val="000000"/>
                    </a:solidFill>
                  </a:rPr>
                  <a:t>41</a:t>
                </a:r>
                <a:endParaRPr lang="ru-RU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838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49450" y="5429250"/>
                <a:ext cx="371563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>
                    <a:solidFill>
                      <a:srgbClr val="000000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12827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1727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7030A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93950" y="5429250"/>
                <a:ext cx="371563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>
                    <a:solidFill>
                      <a:srgbClr val="000000"/>
                    </a:solidFill>
                    <a:latin typeface="+mn-lt"/>
                  </a:rPr>
                  <a:t>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38450" y="5429250"/>
                <a:ext cx="371563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z-Latn-UZ" sz="4000" dirty="0">
                    <a:solidFill>
                      <a:srgbClr val="000000"/>
                    </a:solidFill>
                  </a:rPr>
                  <a:t>9</a:t>
                </a:r>
                <a:endParaRPr lang="ru-RU" sz="4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Дуга 5"/>
            <p:cNvSpPr/>
            <p:nvPr/>
          </p:nvSpPr>
          <p:spPr bwMode="auto">
            <a:xfrm>
              <a:off x="2562902" y="3763908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677709" y="5764157"/>
              <a:ext cx="371563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z-Latn-UZ" sz="4000" dirty="0" smtClean="0">
                  <a:solidFill>
                    <a:srgbClr val="000000"/>
                  </a:solidFill>
                </a:rPr>
                <a:t>2</a:t>
              </a:r>
              <a:endParaRPr lang="ru-RU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Группа 150"/>
          <p:cNvGrpSpPr>
            <a:grpSpLocks/>
          </p:cNvGrpSpPr>
          <p:nvPr/>
        </p:nvGrpSpPr>
        <p:grpSpPr bwMode="auto">
          <a:xfrm>
            <a:off x="3816518" y="3257660"/>
            <a:ext cx="7825484" cy="3148701"/>
            <a:chOff x="1767121" y="3543427"/>
            <a:chExt cx="7145091" cy="307582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905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93900" y="5829039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71750" y="5384574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16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4607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67121" y="5253340"/>
              <a:ext cx="837489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19249" y="4718743"/>
              <a:ext cx="837489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66198" y="4359723"/>
              <a:ext cx="863834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4000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2519377" y="5605219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2695589" y="5605219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 flipH="1" flipV="1">
              <a:off x="1943114" y="6051271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2119327" y="6051271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29718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3535725" y="5927752"/>
              <a:ext cx="5376487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r>
                <a:rPr lang="uz-Latn-UZ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uz-Latn-UZ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4s²3d¹</a:t>
              </a:r>
              <a:endParaRPr lang="uz-Latn-UZ" sz="4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905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572000" y="4584538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016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4610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303507" y="3543427"/>
              <a:ext cx="793580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  <a:latin typeface="+mj-lt"/>
                </a:rPr>
                <a:t>3p</a:t>
              </a:r>
              <a:r>
                <a:rPr lang="en-US" sz="4000" baseline="30000" dirty="0">
                  <a:solidFill>
                    <a:srgbClr val="000000"/>
                  </a:solidFill>
                  <a:latin typeface="+mj-lt"/>
                </a:rPr>
                <a:t>⁶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rot="5400000" flipH="1" flipV="1">
              <a:off x="4519627" y="4805183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rot="5400000">
              <a:off x="4695839" y="4805183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5400000" flipH="1" flipV="1">
              <a:off x="5862653" y="4451197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Прямоугольник 39"/>
            <p:cNvSpPr/>
            <p:nvPr/>
          </p:nvSpPr>
          <p:spPr>
            <a:xfrm>
              <a:off x="4249943" y="3871605"/>
              <a:ext cx="837489" cy="691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3s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rot="5400000">
              <a:off x="3149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rot="5400000" flipH="1" flipV="1">
              <a:off x="34163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5400000">
              <a:off x="3592527" y="5251235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rot="5400000" flipH="1" flipV="1">
              <a:off x="3862402" y="5251235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5400000">
              <a:off x="4038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5400000" flipH="1" flipV="1">
              <a:off x="54181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rot="5400000">
              <a:off x="5547571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rot="5400000" flipH="1" flipV="1">
              <a:off x="49736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rot="5400000">
              <a:off x="5149864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8718608" y="2835603"/>
            <a:ext cx="840295" cy="1140132"/>
            <a:chOff x="9921122" y="2957120"/>
            <a:chExt cx="840295" cy="1140132"/>
          </a:xfrm>
        </p:grpSpPr>
        <p:sp>
          <p:nvSpPr>
            <p:cNvPr id="51" name="Прямоугольник 50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52" name="Прямоугольник 51"/>
            <p:cNvSpPr/>
            <p:nvPr/>
          </p:nvSpPr>
          <p:spPr bwMode="auto">
            <a:xfrm>
              <a:off x="9921122" y="2957120"/>
              <a:ext cx="8402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z-Latn-UZ" sz="4000" dirty="0">
                  <a:solidFill>
                    <a:srgbClr val="000000"/>
                  </a:solidFill>
                  <a:latin typeface="+mj-lt"/>
                </a:rPr>
                <a:t>4</a:t>
              </a:r>
              <a:r>
                <a:rPr lang="en-US" sz="4000" dirty="0" smtClean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²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53" name="Прямая со стрелкой 52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/>
          <p:cNvSpPr/>
          <p:nvPr/>
        </p:nvSpPr>
        <p:spPr bwMode="auto">
          <a:xfrm>
            <a:off x="9553656" y="3077830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10008651" y="3077830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10453151" y="3087774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10893083" y="3084745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11352646" y="3077830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cxnSp>
        <p:nvCxnSpPr>
          <p:cNvPr id="59" name="Прямая со стрелкой 58"/>
          <p:cNvCxnSpPr/>
          <p:nvPr/>
        </p:nvCxnSpPr>
        <p:spPr bwMode="auto">
          <a:xfrm rot="5400000" flipH="1" flipV="1">
            <a:off x="9648804" y="3292852"/>
            <a:ext cx="365622" cy="162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 bwMode="auto">
          <a:xfrm rot="5400000">
            <a:off x="8514958" y="4167315"/>
            <a:ext cx="365621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 bwMode="auto">
          <a:xfrm rot="5400000">
            <a:off x="9113811" y="3774817"/>
            <a:ext cx="365621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9906347" y="2375057"/>
            <a:ext cx="926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3d¹</a:t>
            </a:r>
            <a:endParaRPr lang="uz-Latn-UZ" sz="4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454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Qisqa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elektron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formulalar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33970" y="3146700"/>
            <a:ext cx="6026387" cy="2745885"/>
            <a:chOff x="524367" y="3558652"/>
            <a:chExt cx="4124035" cy="274588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24367" y="3586162"/>
              <a:ext cx="3372527" cy="2718375"/>
              <a:chOff x="746125" y="3763908"/>
              <a:chExt cx="3372527" cy="2718375"/>
            </a:xfrm>
          </p:grpSpPr>
          <p:grpSp>
            <p:nvGrpSpPr>
              <p:cNvPr id="10" name="Группа 114"/>
              <p:cNvGrpSpPr>
                <a:grpSpLocks/>
              </p:cNvGrpSpPr>
              <p:nvPr/>
            </p:nvGrpSpPr>
            <p:grpSpPr bwMode="auto">
              <a:xfrm>
                <a:off x="746125" y="3763908"/>
                <a:ext cx="2959100" cy="2708136"/>
                <a:chOff x="323850" y="3429000"/>
                <a:chExt cx="2959100" cy="2708136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920750" y="3725863"/>
                  <a:ext cx="1233030" cy="14465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uz-Latn-UZ" sz="8800" b="1" dirty="0" smtClean="0">
                      <a:solidFill>
                        <a:srgbClr val="0070C0"/>
                      </a:solidFill>
                    </a:rPr>
                    <a:t>Cs</a:t>
                  </a:r>
                  <a:endParaRPr lang="ru-RU" sz="88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23850" y="4906963"/>
                  <a:ext cx="722034" cy="7078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4000" dirty="0" smtClean="0">
                      <a:solidFill>
                        <a:srgbClr val="000000"/>
                      </a:solidFill>
                    </a:rPr>
                    <a:t>+</a:t>
                  </a:r>
                  <a:r>
                    <a:rPr lang="uz-Latn-UZ" sz="4000" dirty="0" smtClean="0">
                      <a:solidFill>
                        <a:srgbClr val="000000"/>
                      </a:solidFill>
                    </a:rPr>
                    <a:t>55</a:t>
                  </a:r>
                  <a:endParaRPr lang="ru-RU" sz="4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Дуга 14"/>
                <p:cNvSpPr/>
                <p:nvPr/>
              </p:nvSpPr>
              <p:spPr>
                <a:xfrm>
                  <a:off x="838200" y="3429000"/>
                  <a:ext cx="1555750" cy="2266950"/>
                </a:xfrm>
                <a:prstGeom prst="arc">
                  <a:avLst>
                    <a:gd name="adj1" fmla="val 17738496"/>
                    <a:gd name="adj2" fmla="val 3506563"/>
                  </a:avLst>
                </a:prstGeom>
                <a:noFill/>
                <a:ln w="57150" cap="flat" cmpd="sng" algn="ctr">
                  <a:solidFill>
                    <a:srgbClr val="00B05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rgbClr val="000000"/>
                    </a:solidFill>
                    <a:latin typeface="Tahoma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949450" y="5429250"/>
                  <a:ext cx="321635" cy="7078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4000" dirty="0">
                      <a:solidFill>
                        <a:srgbClr val="000000"/>
                      </a:solidFill>
                      <a:latin typeface="+mn-lt"/>
                    </a:rPr>
                    <a:t>2</a:t>
                  </a:r>
                </a:p>
              </p:txBody>
            </p:sp>
            <p:sp>
              <p:nvSpPr>
                <p:cNvPr id="17" name="Дуга 16"/>
                <p:cNvSpPr/>
                <p:nvPr/>
              </p:nvSpPr>
              <p:spPr>
                <a:xfrm>
                  <a:off x="1282700" y="3429000"/>
                  <a:ext cx="1555750" cy="2266950"/>
                </a:xfrm>
                <a:prstGeom prst="arc">
                  <a:avLst>
                    <a:gd name="adj1" fmla="val 17738496"/>
                    <a:gd name="adj2" fmla="val 3506563"/>
                  </a:avLst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rgbClr val="000000"/>
                    </a:solidFill>
                    <a:latin typeface="Tahoma"/>
                  </a:endParaRPr>
                </a:p>
              </p:txBody>
            </p:sp>
            <p:sp>
              <p:nvSpPr>
                <p:cNvPr id="18" name="Дуга 17"/>
                <p:cNvSpPr/>
                <p:nvPr/>
              </p:nvSpPr>
              <p:spPr>
                <a:xfrm>
                  <a:off x="1727200" y="3429000"/>
                  <a:ext cx="1555750" cy="2266950"/>
                </a:xfrm>
                <a:prstGeom prst="arc">
                  <a:avLst>
                    <a:gd name="adj1" fmla="val 17738496"/>
                    <a:gd name="adj2" fmla="val 3506563"/>
                  </a:avLst>
                </a:prstGeom>
                <a:noFill/>
                <a:ln w="57150" cap="flat" cmpd="sng" algn="ctr">
                  <a:solidFill>
                    <a:srgbClr val="7030A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rgbClr val="000000"/>
                    </a:solidFill>
                    <a:latin typeface="Tahoma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329437" y="5429249"/>
                  <a:ext cx="321635" cy="70788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ru-RU" sz="4000" dirty="0">
                      <a:solidFill>
                        <a:srgbClr val="000000"/>
                      </a:solidFill>
                      <a:latin typeface="+mn-lt"/>
                    </a:rPr>
                    <a:t>8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652386" y="5408375"/>
                  <a:ext cx="516897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uz-Latn-UZ" sz="4000" dirty="0" smtClean="0">
                      <a:solidFill>
                        <a:srgbClr val="000000"/>
                      </a:solidFill>
                    </a:rPr>
                    <a:t>18</a:t>
                  </a:r>
                  <a:endParaRPr lang="ru-RU" sz="4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" name="Дуга 10"/>
              <p:cNvSpPr/>
              <p:nvPr/>
            </p:nvSpPr>
            <p:spPr bwMode="auto">
              <a:xfrm>
                <a:off x="2562902" y="3763908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B0F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 bwMode="auto">
              <a:xfrm>
                <a:off x="3582559" y="5774397"/>
                <a:ext cx="516898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z-Latn-UZ" sz="4000" dirty="0" smtClean="0">
                    <a:solidFill>
                      <a:srgbClr val="000000"/>
                    </a:solidFill>
                  </a:rPr>
                  <a:t>18</a:t>
                </a:r>
                <a:endParaRPr lang="ru-RU" sz="4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Дуга 5"/>
            <p:cNvSpPr/>
            <p:nvPr/>
          </p:nvSpPr>
          <p:spPr bwMode="auto">
            <a:xfrm>
              <a:off x="2735376" y="3558652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FFC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893550" y="5586411"/>
              <a:ext cx="32163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z-Latn-UZ" sz="4000" dirty="0" smtClean="0">
                  <a:solidFill>
                    <a:srgbClr val="000000"/>
                  </a:solidFill>
                </a:rPr>
                <a:t>8</a:t>
              </a:r>
              <a:endParaRPr lang="ru-RU" sz="4000" dirty="0">
                <a:solidFill>
                  <a:srgbClr val="000000"/>
                </a:solidFill>
              </a:endParaRPr>
            </a:p>
          </p:txBody>
        </p:sp>
        <p:sp>
          <p:nvSpPr>
            <p:cNvPr id="8" name="Дуга 7"/>
            <p:cNvSpPr/>
            <p:nvPr/>
          </p:nvSpPr>
          <p:spPr bwMode="auto">
            <a:xfrm>
              <a:off x="3092652" y="3558652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287393" y="5572151"/>
              <a:ext cx="32163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z-Latn-UZ" sz="4000" dirty="0">
                  <a:solidFill>
                    <a:srgbClr val="000000"/>
                  </a:solidFill>
                </a:rPr>
                <a:t>1</a:t>
              </a:r>
              <a:endParaRPr lang="ru-RU" sz="4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115435" y="3650158"/>
            <a:ext cx="32447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z-Latn-UZ" sz="6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[Xe] 6s¹</a:t>
            </a:r>
            <a:endParaRPr lang="ru-RU" sz="66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8937" y="1415362"/>
            <a:ext cx="1096410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4000" dirty="0"/>
              <a:t>Kimyoviy elementlarning elektron formulalarini qisqartirib yozish ham mumkin. Masalan: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697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Elektron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ko‘chish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825625"/>
            <a:ext cx="11301413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200" dirty="0" err="1" smtClean="0"/>
              <a:t>Elektron</a:t>
            </a:r>
            <a:r>
              <a:rPr lang="en-US" sz="4200" dirty="0" smtClean="0"/>
              <a:t> </a:t>
            </a:r>
            <a:r>
              <a:rPr lang="en-US" sz="4200" dirty="0" err="1" smtClean="0"/>
              <a:t>ko‘chish</a:t>
            </a:r>
            <a:r>
              <a:rPr lang="en-US" sz="4200" dirty="0" smtClean="0"/>
              <a:t>  </a:t>
            </a:r>
            <a:r>
              <a:rPr lang="en-US" sz="4200" dirty="0" err="1" smtClean="0"/>
              <a:t>hodisasi</a:t>
            </a:r>
            <a:r>
              <a:rPr lang="en-US" sz="4200" dirty="0" smtClean="0"/>
              <a:t> </a:t>
            </a:r>
            <a:r>
              <a:rPr lang="en-US" sz="4200" dirty="0" err="1" smtClean="0"/>
              <a:t>bu</a:t>
            </a:r>
            <a:r>
              <a:rPr lang="en-US" sz="4200" dirty="0" smtClean="0"/>
              <a:t>, </a:t>
            </a:r>
            <a:r>
              <a:rPr lang="en-US" sz="4200" dirty="0" err="1" smtClean="0"/>
              <a:t>bir</a:t>
            </a:r>
            <a:r>
              <a:rPr lang="en-US" sz="4200" dirty="0" smtClean="0"/>
              <a:t> </a:t>
            </a:r>
            <a:r>
              <a:rPr lang="en-US" sz="4200" dirty="0" err="1" smtClean="0"/>
              <a:t>pog‘onadan</a:t>
            </a:r>
            <a:r>
              <a:rPr lang="en-US" sz="4200" dirty="0" smtClean="0"/>
              <a:t> </a:t>
            </a:r>
            <a:r>
              <a:rPr lang="en-US" sz="4200" dirty="0" err="1" smtClean="0"/>
              <a:t>ikkinchi</a:t>
            </a:r>
            <a:r>
              <a:rPr lang="en-US" sz="4200" dirty="0" smtClean="0"/>
              <a:t> </a:t>
            </a:r>
            <a:r>
              <a:rPr lang="en-US" sz="4200" dirty="0" err="1" smtClean="0"/>
              <a:t>pog‘onaga</a:t>
            </a:r>
            <a:r>
              <a:rPr lang="en-US" sz="4200" dirty="0" smtClean="0"/>
              <a:t> </a:t>
            </a:r>
            <a:r>
              <a:rPr lang="en-US" sz="4200" dirty="0" err="1" smtClean="0"/>
              <a:t>elektronning</a:t>
            </a:r>
            <a:r>
              <a:rPr lang="en-US" sz="4200" dirty="0" smtClean="0"/>
              <a:t> </a:t>
            </a:r>
            <a:r>
              <a:rPr lang="en-US" sz="4200" dirty="0" err="1" smtClean="0"/>
              <a:t>sakrab</a:t>
            </a:r>
            <a:r>
              <a:rPr lang="en-US" sz="4200" dirty="0" smtClean="0"/>
              <a:t> </a:t>
            </a:r>
            <a:r>
              <a:rPr lang="en-US" sz="4200" dirty="0" err="1" smtClean="0"/>
              <a:t>o‘tishidir</a:t>
            </a:r>
            <a:r>
              <a:rPr lang="en-US" sz="4200" dirty="0" smtClean="0"/>
              <a:t>. </a:t>
            </a:r>
            <a:r>
              <a:rPr lang="en-US" sz="4200" dirty="0" err="1" smtClean="0"/>
              <a:t>Quyidagi</a:t>
            </a:r>
            <a:r>
              <a:rPr lang="en-US" sz="4200" dirty="0" smtClean="0"/>
              <a:t> 10 ta </a:t>
            </a:r>
            <a:r>
              <a:rPr lang="en-US" sz="4200" dirty="0" err="1" smtClean="0"/>
              <a:t>elementda</a:t>
            </a:r>
            <a:r>
              <a:rPr lang="en-US" sz="4200" dirty="0" smtClean="0"/>
              <a:t> </a:t>
            </a:r>
            <a:r>
              <a:rPr lang="en-US" sz="4200" dirty="0" err="1" smtClean="0"/>
              <a:t>elektron</a:t>
            </a:r>
            <a:r>
              <a:rPr lang="en-US" sz="4200" dirty="0" smtClean="0"/>
              <a:t> </a:t>
            </a:r>
            <a:r>
              <a:rPr lang="en-US" sz="4200" dirty="0" err="1" smtClean="0"/>
              <a:t>ko‘chish</a:t>
            </a:r>
            <a:r>
              <a:rPr lang="en-US" sz="4200" dirty="0" smtClean="0"/>
              <a:t> </a:t>
            </a:r>
            <a:r>
              <a:rPr lang="en-US" sz="4200" dirty="0" err="1" smtClean="0"/>
              <a:t>hodisasi</a:t>
            </a:r>
            <a:r>
              <a:rPr lang="en-US" sz="4200" dirty="0" smtClean="0"/>
              <a:t> </a:t>
            </a:r>
            <a:r>
              <a:rPr lang="en-US" sz="4200" dirty="0" err="1" smtClean="0"/>
              <a:t>kuzatiladi</a:t>
            </a:r>
            <a:r>
              <a:rPr lang="en-US" sz="4200" dirty="0" smtClean="0"/>
              <a:t>:  </a:t>
            </a:r>
          </a:p>
          <a:p>
            <a:pPr marL="0" indent="0" algn="just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  </a:t>
            </a:r>
            <a:r>
              <a:rPr lang="en-US" sz="4800" b="1" dirty="0" smtClean="0">
                <a:solidFill>
                  <a:srgbClr val="002060"/>
                </a:solidFill>
              </a:rPr>
              <a:t>Cr, Cu, </a:t>
            </a:r>
            <a:r>
              <a:rPr lang="en-US" sz="4800" b="1" dirty="0" err="1" smtClean="0">
                <a:solidFill>
                  <a:srgbClr val="002060"/>
                </a:solidFill>
              </a:rPr>
              <a:t>Nb</a:t>
            </a:r>
            <a:r>
              <a:rPr lang="en-US" sz="4800" b="1" dirty="0" smtClean="0">
                <a:solidFill>
                  <a:srgbClr val="002060"/>
                </a:solidFill>
              </a:rPr>
              <a:t>, Mo, Ru, Rh, </a:t>
            </a:r>
            <a:r>
              <a:rPr lang="en-US" sz="4800" b="1" dirty="0" err="1" smtClean="0">
                <a:solidFill>
                  <a:srgbClr val="002060"/>
                </a:solidFill>
              </a:rPr>
              <a:t>Pd</a:t>
            </a:r>
            <a:r>
              <a:rPr lang="en-US" sz="4800" b="1" dirty="0" smtClean="0">
                <a:solidFill>
                  <a:srgbClr val="002060"/>
                </a:solidFill>
              </a:rPr>
              <a:t>, Ag, Pt, Au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87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4" y="0"/>
            <a:ext cx="12172666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Elektron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pog‘onalar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100" dirty="0" err="1" smtClean="0"/>
                  <a:t>Elektron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pog‘onalar</a:t>
                </a:r>
                <a:r>
                  <a:rPr lang="en-US" sz="4100" dirty="0" smtClean="0"/>
                  <a:t> </a:t>
                </a:r>
                <a:r>
                  <a:rPr lang="en-US" sz="4100" dirty="0"/>
                  <a:t>d </a:t>
                </a:r>
                <a:r>
                  <a:rPr lang="en-US" sz="4100" dirty="0" err="1"/>
                  <a:t>va</a:t>
                </a:r>
                <a:r>
                  <a:rPr lang="en-US" sz="4100" dirty="0"/>
                  <a:t> f </a:t>
                </a:r>
                <a:r>
                  <a:rPr lang="en-US" sz="4100" dirty="0" err="1" smtClean="0"/>
                  <a:t>orbitallar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uchun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to‘lmagan</a:t>
                </a:r>
                <a:r>
                  <a:rPr lang="en-US" sz="4100" dirty="0"/>
                  <a:t>, </a:t>
                </a:r>
                <a:r>
                  <a:rPr lang="en-US" sz="4100" dirty="0" err="1"/>
                  <a:t>yarim</a:t>
                </a:r>
                <a:r>
                  <a:rPr lang="en-US" sz="4100" dirty="0"/>
                  <a:t> </a:t>
                </a:r>
                <a:r>
                  <a:rPr lang="en-US" sz="4100" dirty="0" err="1" smtClean="0"/>
                  <a:t>to‘lgan</a:t>
                </a:r>
                <a:r>
                  <a:rPr lang="en-US" sz="4100" dirty="0" smtClean="0"/>
                  <a:t> </a:t>
                </a:r>
                <a:r>
                  <a:rPr lang="en-US" sz="4100" dirty="0" err="1"/>
                  <a:t>va</a:t>
                </a:r>
                <a:r>
                  <a:rPr lang="en-US" sz="4100" dirty="0"/>
                  <a:t> </a:t>
                </a:r>
                <a:r>
                  <a:rPr lang="en-US" sz="4100" dirty="0" err="1" smtClean="0"/>
                  <a:t>to‘lgan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holatlarda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turg‘un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bo‘ladi</a:t>
                </a:r>
                <a:r>
                  <a:rPr lang="en-US" sz="41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sz="4100" dirty="0"/>
                  <a:t> </a:t>
                </a:r>
                <a:r>
                  <a:rPr lang="en-US" sz="41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1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1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100" dirty="0" smtClean="0"/>
                  <a:t> - </a:t>
                </a:r>
                <a:r>
                  <a:rPr lang="en-US" sz="4100" dirty="0" err="1" smtClean="0"/>
                  <a:t>to‘lmagan</a:t>
                </a:r>
                <a:r>
                  <a:rPr lang="en-US" sz="4100" dirty="0" smtClean="0"/>
                  <a:t>,</a:t>
                </a:r>
                <a:r>
                  <a:rPr lang="en-US" sz="41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1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1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100" dirty="0" smtClean="0"/>
                  <a:t> -</a:t>
                </a:r>
                <a:r>
                  <a:rPr lang="en-US" sz="4100" dirty="0" err="1" smtClean="0"/>
                  <a:t>yarim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to‘lgan</a:t>
                </a:r>
                <a:r>
                  <a:rPr lang="en-US" sz="41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1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1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4100" dirty="0" smtClean="0"/>
                  <a:t> -</a:t>
                </a:r>
                <a:r>
                  <a:rPr lang="en-US" sz="4100" dirty="0" err="1" smtClean="0"/>
                  <a:t>to‘lgan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holatlar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hisoblanadi</a:t>
                </a:r>
                <a:r>
                  <a:rPr lang="en-US" sz="4100" dirty="0" smtClean="0"/>
                  <a:t>. </a:t>
                </a:r>
                <a:r>
                  <a:rPr lang="en-US" sz="4100" dirty="0" err="1" smtClean="0"/>
                  <a:t>Bundan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boshqa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holatlarda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elektron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pog‘onalar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turg‘un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bo‘la</a:t>
                </a:r>
                <a:r>
                  <a:rPr lang="en-US" sz="4100" dirty="0" smtClean="0"/>
                  <a:t> </a:t>
                </a:r>
                <a:r>
                  <a:rPr lang="en-US" sz="4100" dirty="0" err="1" smtClean="0"/>
                  <a:t>olmaydi</a:t>
                </a:r>
                <a:r>
                  <a:rPr lang="en-US" sz="4100" dirty="0" smtClean="0"/>
                  <a:t>.</a:t>
                </a:r>
                <a:endParaRPr lang="ru-RU" sz="41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85" t="-3771" r="-2027" b="-1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086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3017"/>
            <a:ext cx="12202249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Elektron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ko‘chish</a:t>
            </a:r>
            <a:endParaRPr lang="ru-RU" sz="6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88140" y="2712705"/>
            <a:ext cx="4265997" cy="2473594"/>
            <a:chOff x="746125" y="3763908"/>
            <a:chExt cx="3372527" cy="2473594"/>
          </a:xfrm>
        </p:grpSpPr>
        <p:grpSp>
          <p:nvGrpSpPr>
            <p:cNvPr id="5" name="Группа 114"/>
            <p:cNvGrpSpPr>
              <a:grpSpLocks/>
            </p:cNvGrpSpPr>
            <p:nvPr/>
          </p:nvGrpSpPr>
          <p:grpSpPr bwMode="auto">
            <a:xfrm>
              <a:off x="746125" y="3763908"/>
              <a:ext cx="2959100" cy="2473594"/>
              <a:chOff x="323850" y="3429000"/>
              <a:chExt cx="2959100" cy="247359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20750" y="3725863"/>
                <a:ext cx="1228238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9600" b="1" dirty="0" smtClean="0">
                    <a:solidFill>
                      <a:srgbClr val="0070C0"/>
                    </a:solidFill>
                  </a:rPr>
                  <a:t>Cr</a:t>
                </a:r>
                <a:endParaRPr lang="ru-RU" sz="9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3850" y="4906963"/>
                <a:ext cx="62882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dirty="0" smtClean="0">
                    <a:solidFill>
                      <a:srgbClr val="000000"/>
                    </a:solidFill>
                    <a:latin typeface="+mn-lt"/>
                  </a:rPr>
                  <a:t>+</a:t>
                </a:r>
                <a:r>
                  <a:rPr lang="uz-Latn-UZ" sz="28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4</a:t>
                </a:r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2288" y="3794125"/>
                <a:ext cx="46280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52</a:t>
                </a:r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838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49450" y="5429250"/>
                <a:ext cx="354013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dirty="0">
                    <a:solidFill>
                      <a:srgbClr val="000000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12827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1727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7030A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93950" y="5429250"/>
                <a:ext cx="354013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dirty="0">
                    <a:solidFill>
                      <a:srgbClr val="000000"/>
                    </a:solidFill>
                    <a:latin typeface="+mn-lt"/>
                  </a:rPr>
                  <a:t>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72866" y="5440929"/>
                <a:ext cx="41718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>
                    <a:solidFill>
                      <a:srgbClr val="000000"/>
                    </a:solidFill>
                    <a:latin typeface="+mn-lt"/>
                  </a:rPr>
                  <a:t>12</a:t>
                </a:r>
                <a:endParaRPr lang="ru-RU" sz="24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6" name="Дуга 5"/>
            <p:cNvSpPr/>
            <p:nvPr/>
          </p:nvSpPr>
          <p:spPr bwMode="auto">
            <a:xfrm>
              <a:off x="2562902" y="3763908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677709" y="5764157"/>
              <a:ext cx="34015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z-Latn-UZ" sz="2400" dirty="0" smtClean="0">
                  <a:solidFill>
                    <a:srgbClr val="000000"/>
                  </a:solidFill>
                </a:rPr>
                <a:t>2</a:t>
              </a:r>
              <a:endParaRPr lang="ru-RU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7" name="Группа 150"/>
          <p:cNvGrpSpPr>
            <a:grpSpLocks/>
          </p:cNvGrpSpPr>
          <p:nvPr/>
        </p:nvGrpSpPr>
        <p:grpSpPr bwMode="auto">
          <a:xfrm>
            <a:off x="4469344" y="3504444"/>
            <a:ext cx="7732905" cy="3047084"/>
            <a:chOff x="1905000" y="3784501"/>
            <a:chExt cx="7554537" cy="297656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905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93900" y="5829039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71750" y="5384574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16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4607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905000" y="5429020"/>
              <a:ext cx="574196" cy="470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57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2457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2457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2457" dirty="0">
                <a:latin typeface="+mj-lt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82850" y="4984556"/>
              <a:ext cx="574196" cy="470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57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2457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2457" dirty="0"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416300" y="4584538"/>
              <a:ext cx="615874" cy="470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57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2457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ru-RU" sz="2457" dirty="0">
                <a:latin typeface="+mj-lt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2519377" y="5605219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2695589" y="5605219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 flipH="1" flipV="1">
              <a:off x="1943114" y="6051271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2119327" y="6051271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29718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4083050" y="5829039"/>
              <a:ext cx="5376487" cy="932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r>
                <a:rPr lang="uz-Latn-UZ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uz-Latn-UZ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4s²</a:t>
              </a:r>
              <a:r>
                <a:rPr lang="uz-Latn-UZ" sz="4000" dirty="0">
                  <a:solidFill>
                    <a:srgbClr val="000000"/>
                  </a:solidFill>
                </a:rPr>
                <a:t>3d⁴</a:t>
              </a:r>
              <a:endParaRPr lang="ru-RU" sz="4000" dirty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uz-Latn-UZ" sz="24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905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572000" y="4584538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016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4610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416550" y="3784501"/>
              <a:ext cx="571914" cy="4595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57" dirty="0" smtClean="0">
                  <a:solidFill>
                    <a:srgbClr val="000000"/>
                  </a:solidFill>
                  <a:latin typeface="+mj-lt"/>
                </a:rPr>
                <a:t>3p</a:t>
              </a:r>
              <a:r>
                <a:rPr lang="en-US" sz="2457" baseline="30000" dirty="0">
                  <a:solidFill>
                    <a:srgbClr val="000000"/>
                  </a:solidFill>
                  <a:latin typeface="+mj-lt"/>
                </a:rPr>
                <a:t>⁶</a:t>
              </a:r>
              <a:endParaRPr lang="ru-RU" sz="2457" dirty="0">
                <a:latin typeface="+mj-lt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rot="5400000" flipH="1" flipV="1">
              <a:off x="4519627" y="4805183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rot="5400000">
              <a:off x="4695839" y="4805183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5400000" flipH="1" flipV="1">
              <a:off x="5862653" y="4451197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Прямоугольник 39"/>
            <p:cNvSpPr/>
            <p:nvPr/>
          </p:nvSpPr>
          <p:spPr>
            <a:xfrm>
              <a:off x="4438650" y="4140073"/>
              <a:ext cx="574196" cy="470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57" dirty="0">
                  <a:solidFill>
                    <a:srgbClr val="000000"/>
                  </a:solidFill>
                  <a:latin typeface="+mj-lt"/>
                </a:rPr>
                <a:t>3s</a:t>
              </a:r>
              <a:r>
                <a:rPr lang="ru-RU" sz="2457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2457" dirty="0">
                <a:latin typeface="+mj-lt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rot="5400000">
              <a:off x="3149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rot="5400000" flipH="1" flipV="1">
              <a:off x="34163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5400000">
              <a:off x="3592527" y="5251235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rot="5400000" flipH="1" flipV="1">
              <a:off x="3862402" y="5251235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5400000">
              <a:off x="4038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5400000" flipH="1" flipV="1">
              <a:off x="54181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rot="5400000">
              <a:off x="5547571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rot="5400000" flipH="1" flipV="1">
              <a:off x="49736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rot="5400000">
              <a:off x="5149864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9029789" y="3095788"/>
            <a:ext cx="538930" cy="879947"/>
            <a:chOff x="10232303" y="3217305"/>
            <a:chExt cx="538930" cy="879947"/>
          </a:xfrm>
        </p:grpSpPr>
        <p:sp>
          <p:nvSpPr>
            <p:cNvPr id="51" name="Прямоугольник 50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52" name="Прямоугольник 51"/>
            <p:cNvSpPr/>
            <p:nvPr/>
          </p:nvSpPr>
          <p:spPr bwMode="auto">
            <a:xfrm>
              <a:off x="10232303" y="3217305"/>
              <a:ext cx="538930" cy="470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z-Latn-UZ" sz="2457" dirty="0">
                  <a:solidFill>
                    <a:srgbClr val="000000"/>
                  </a:solidFill>
                  <a:latin typeface="+mj-lt"/>
                </a:rPr>
                <a:t>4</a:t>
              </a:r>
              <a:r>
                <a:rPr lang="en-US" sz="2457" dirty="0" smtClean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2457" baseline="30000" dirty="0">
                  <a:solidFill>
                    <a:srgbClr val="000000"/>
                  </a:solidFill>
                  <a:latin typeface="+mj-lt"/>
                </a:rPr>
                <a:t>²</a:t>
              </a:r>
              <a:endParaRPr lang="ru-RU" sz="2457" dirty="0">
                <a:latin typeface="+mj-lt"/>
              </a:endParaRPr>
            </a:p>
          </p:txBody>
        </p:sp>
        <p:cxnSp>
          <p:nvCxnSpPr>
            <p:cNvPr id="53" name="Прямая со стрелкой 52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/>
          <p:cNvSpPr/>
          <p:nvPr/>
        </p:nvSpPr>
        <p:spPr bwMode="auto">
          <a:xfrm>
            <a:off x="9553656" y="3077830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9999147" y="3077830"/>
            <a:ext cx="488823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10499570" y="3071635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10946864" y="3071635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11391364" y="3071635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60" name="Прямоугольник 59"/>
          <p:cNvSpPr/>
          <p:nvPr/>
        </p:nvSpPr>
        <p:spPr>
          <a:xfrm>
            <a:off x="10073461" y="2520305"/>
            <a:ext cx="705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z-Latn-UZ" sz="2800" dirty="0">
                <a:solidFill>
                  <a:srgbClr val="000000"/>
                </a:solidFill>
              </a:rPr>
              <a:t>3d⁴</a:t>
            </a:r>
            <a:endParaRPr lang="ru-RU" sz="2800" dirty="0">
              <a:solidFill>
                <a:srgbClr val="000000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 bwMode="auto">
          <a:xfrm rot="5400000" flipH="1" flipV="1">
            <a:off x="9538335" y="3335807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 bwMode="auto">
          <a:xfrm flipV="1">
            <a:off x="10176183" y="3163960"/>
            <a:ext cx="16838" cy="36204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 bwMode="auto">
          <a:xfrm rot="5400000" flipH="1" flipV="1">
            <a:off x="10481383" y="3277620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 bwMode="auto">
          <a:xfrm rot="5400000" flipH="1" flipV="1">
            <a:off x="10997170" y="3293072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 bwMode="auto">
          <a:xfrm rot="5400000">
            <a:off x="8695922" y="4206624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 bwMode="auto">
          <a:xfrm rot="5400000">
            <a:off x="9191695" y="3738858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Выгнутая вверх стрелка 68"/>
          <p:cNvSpPr/>
          <p:nvPr/>
        </p:nvSpPr>
        <p:spPr>
          <a:xfrm>
            <a:off x="9029789" y="2142825"/>
            <a:ext cx="2796756" cy="795286"/>
          </a:xfrm>
          <a:prstGeom prst="curvedDownArrow">
            <a:avLst>
              <a:gd name="adj1" fmla="val 25000"/>
              <a:gd name="adj2" fmla="val 50000"/>
              <a:gd name="adj3" fmla="val 41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7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997" y="-19419"/>
            <a:ext cx="12205648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Elektron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ko‘chish</a:t>
            </a:r>
            <a:endParaRPr lang="ru-RU" sz="6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88140" y="2712705"/>
            <a:ext cx="4265997" cy="2473595"/>
            <a:chOff x="746125" y="3763908"/>
            <a:chExt cx="3372527" cy="2473595"/>
          </a:xfrm>
        </p:grpSpPr>
        <p:grpSp>
          <p:nvGrpSpPr>
            <p:cNvPr id="5" name="Группа 114"/>
            <p:cNvGrpSpPr>
              <a:grpSpLocks/>
            </p:cNvGrpSpPr>
            <p:nvPr/>
          </p:nvGrpSpPr>
          <p:grpSpPr bwMode="auto">
            <a:xfrm>
              <a:off x="746125" y="3763908"/>
              <a:ext cx="2959100" cy="2473595"/>
              <a:chOff x="323850" y="3429000"/>
              <a:chExt cx="2959100" cy="24735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20750" y="3725863"/>
                <a:ext cx="1228238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9600" b="1" dirty="0" smtClean="0">
                    <a:solidFill>
                      <a:srgbClr val="0070C0"/>
                    </a:solidFill>
                  </a:rPr>
                  <a:t>Cr</a:t>
                </a:r>
                <a:endParaRPr lang="ru-RU" sz="9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3850" y="4906963"/>
                <a:ext cx="62882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dirty="0" smtClean="0">
                    <a:solidFill>
                      <a:srgbClr val="000000"/>
                    </a:solidFill>
                    <a:latin typeface="+mn-lt"/>
                  </a:rPr>
                  <a:t>+</a:t>
                </a:r>
                <a:r>
                  <a:rPr lang="uz-Latn-UZ" sz="28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4</a:t>
                </a:r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2288" y="3794125"/>
                <a:ext cx="46280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52</a:t>
                </a:r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838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49450" y="5429250"/>
                <a:ext cx="354013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dirty="0">
                    <a:solidFill>
                      <a:srgbClr val="000000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12827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1727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7030A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93950" y="5429250"/>
                <a:ext cx="354013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dirty="0">
                    <a:solidFill>
                      <a:srgbClr val="000000"/>
                    </a:solidFill>
                    <a:latin typeface="+mn-lt"/>
                  </a:rPr>
                  <a:t>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95050" y="5440930"/>
                <a:ext cx="41718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>
                    <a:solidFill>
                      <a:srgbClr val="000000"/>
                    </a:solidFill>
                    <a:latin typeface="+mn-lt"/>
                  </a:rPr>
                  <a:t>13</a:t>
                </a:r>
                <a:endParaRPr lang="ru-RU" sz="24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6" name="Дуга 5"/>
            <p:cNvSpPr/>
            <p:nvPr/>
          </p:nvSpPr>
          <p:spPr bwMode="auto">
            <a:xfrm>
              <a:off x="2562902" y="3763908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677709" y="5764157"/>
              <a:ext cx="28158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ru-RU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7" name="Группа 150"/>
          <p:cNvGrpSpPr>
            <a:grpSpLocks/>
          </p:cNvGrpSpPr>
          <p:nvPr/>
        </p:nvGrpSpPr>
        <p:grpSpPr bwMode="auto">
          <a:xfrm>
            <a:off x="4469344" y="3504444"/>
            <a:ext cx="7752142" cy="3662637"/>
            <a:chOff x="1905000" y="3784501"/>
            <a:chExt cx="7573329" cy="357787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905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93900" y="5829039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71750" y="5384574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16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4607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905000" y="5429020"/>
              <a:ext cx="574196" cy="470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57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2457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2457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2457" dirty="0">
                <a:latin typeface="+mj-lt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82850" y="4984556"/>
              <a:ext cx="574196" cy="470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57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2457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2457" dirty="0"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416300" y="4584538"/>
              <a:ext cx="615874" cy="470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57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2457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ru-RU" sz="2457" dirty="0">
                <a:latin typeface="+mj-lt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2519377" y="5605219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2695589" y="5605219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 flipH="1" flipV="1">
              <a:off x="1943114" y="6051271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2119327" y="6051271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29718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4083050" y="5829039"/>
              <a:ext cx="5395279" cy="1533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3s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r>
                <a:rPr lang="uz-Latn-UZ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uz-Latn-UZ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4s¹</a:t>
              </a:r>
              <a:r>
                <a:rPr lang="en-US" sz="4000" dirty="0">
                  <a:solidFill>
                    <a:srgbClr val="000000"/>
                  </a:solidFill>
                </a:rPr>
                <a:t>3d</a:t>
              </a:r>
              <a:r>
                <a:rPr lang="en-US" sz="4000" baseline="30000" dirty="0">
                  <a:solidFill>
                    <a:srgbClr val="000000"/>
                  </a:solidFill>
                </a:rPr>
                <a:t>5</a:t>
              </a:r>
              <a:endParaRPr lang="ru-RU" sz="4000" dirty="0"/>
            </a:p>
            <a:p>
              <a:pPr>
                <a:defRPr/>
              </a:pPr>
              <a:endParaRPr lang="uz-Latn-UZ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endParaRPr lang="ru-RU" sz="2400" dirty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uz-Latn-UZ" sz="24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905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572000" y="4584538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016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4610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416550" y="3784501"/>
              <a:ext cx="571914" cy="4595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57" dirty="0" smtClean="0">
                  <a:solidFill>
                    <a:srgbClr val="000000"/>
                  </a:solidFill>
                  <a:latin typeface="+mj-lt"/>
                </a:rPr>
                <a:t>3p</a:t>
              </a:r>
              <a:r>
                <a:rPr lang="en-US" sz="2457" baseline="30000" dirty="0">
                  <a:solidFill>
                    <a:srgbClr val="000000"/>
                  </a:solidFill>
                  <a:latin typeface="+mj-lt"/>
                </a:rPr>
                <a:t>⁶</a:t>
              </a:r>
              <a:endParaRPr lang="ru-RU" sz="2457" dirty="0">
                <a:latin typeface="+mj-lt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rot="5400000" flipH="1" flipV="1">
              <a:off x="4519627" y="4805183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rot="5400000">
              <a:off x="4695839" y="4805183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5400000" flipH="1" flipV="1">
              <a:off x="5862653" y="4451197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Прямоугольник 39"/>
            <p:cNvSpPr/>
            <p:nvPr/>
          </p:nvSpPr>
          <p:spPr>
            <a:xfrm>
              <a:off x="4438650" y="4140073"/>
              <a:ext cx="574196" cy="470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57" dirty="0">
                  <a:solidFill>
                    <a:srgbClr val="000000"/>
                  </a:solidFill>
                  <a:latin typeface="+mj-lt"/>
                </a:rPr>
                <a:t>3s</a:t>
              </a:r>
              <a:r>
                <a:rPr lang="ru-RU" sz="2457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2457" dirty="0">
                <a:latin typeface="+mj-lt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rot="5400000">
              <a:off x="3149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rot="5400000" flipH="1" flipV="1">
              <a:off x="34163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5400000">
              <a:off x="3592527" y="5251235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rot="5400000" flipH="1" flipV="1">
              <a:off x="3862402" y="5251235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5400000">
              <a:off x="4038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5400000" flipH="1" flipV="1">
              <a:off x="54181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rot="5400000">
              <a:off x="5547571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rot="5400000" flipH="1" flipV="1">
              <a:off x="49736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rot="5400000">
              <a:off x="5149864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9029789" y="3520740"/>
            <a:ext cx="454995" cy="454995"/>
            <a:chOff x="10232303" y="3642257"/>
            <a:chExt cx="454995" cy="454995"/>
          </a:xfrm>
        </p:grpSpPr>
        <p:sp>
          <p:nvSpPr>
            <p:cNvPr id="51" name="Прямоугольник 50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cxnSp>
          <p:nvCxnSpPr>
            <p:cNvPr id="53" name="Прямая со стрелкой 52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/>
          <p:cNvSpPr/>
          <p:nvPr/>
        </p:nvSpPr>
        <p:spPr bwMode="auto">
          <a:xfrm>
            <a:off x="9553656" y="3077830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9999147" y="3077830"/>
            <a:ext cx="488823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10499570" y="3071635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10946864" y="3071635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11391364" y="3071635"/>
            <a:ext cx="444500" cy="4445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cxnSp>
        <p:nvCxnSpPr>
          <p:cNvPr id="61" name="Прямая со стрелкой 60"/>
          <p:cNvCxnSpPr/>
          <p:nvPr/>
        </p:nvCxnSpPr>
        <p:spPr bwMode="auto">
          <a:xfrm rot="5400000" flipH="1" flipV="1">
            <a:off x="9538335" y="3335807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 bwMode="auto">
          <a:xfrm flipV="1">
            <a:off x="10176183" y="3163960"/>
            <a:ext cx="16838" cy="36204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 bwMode="auto">
          <a:xfrm rot="5400000" flipH="1" flipV="1">
            <a:off x="10481383" y="3277620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 bwMode="auto">
          <a:xfrm rot="5400000" flipH="1" flipV="1">
            <a:off x="10997170" y="3293072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 bwMode="auto">
          <a:xfrm rot="5400000">
            <a:off x="8695922" y="4206624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820808" y="297208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z-Latn-UZ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4s¹</a:t>
            </a:r>
            <a:endParaRPr lang="uz-Latn-UZ" sz="32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939000" y="2526298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3d</a:t>
            </a:r>
            <a:r>
              <a:rPr lang="en-US" sz="3200" baseline="30000" dirty="0">
                <a:solidFill>
                  <a:srgbClr val="000000"/>
                </a:solidFill>
              </a:rPr>
              <a:t>5</a:t>
            </a:r>
            <a:endParaRPr lang="ru-RU" sz="3200" dirty="0"/>
          </a:p>
        </p:txBody>
      </p:sp>
      <p:cxnSp>
        <p:nvCxnSpPr>
          <p:cNvPr id="70" name="Прямая со стрелкой 69"/>
          <p:cNvCxnSpPr/>
          <p:nvPr/>
        </p:nvCxnSpPr>
        <p:spPr bwMode="auto">
          <a:xfrm rot="5400000" flipH="1" flipV="1">
            <a:off x="11437331" y="3263658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655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481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Elektron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ko‘chish</a:t>
            </a:r>
            <a:endParaRPr lang="ru-RU" sz="6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46946" y="2016669"/>
            <a:ext cx="5194045" cy="2462213"/>
            <a:chOff x="746125" y="3763908"/>
            <a:chExt cx="3372527" cy="2462213"/>
          </a:xfrm>
        </p:grpSpPr>
        <p:grpSp>
          <p:nvGrpSpPr>
            <p:cNvPr id="5" name="Группа 114"/>
            <p:cNvGrpSpPr>
              <a:grpSpLocks/>
            </p:cNvGrpSpPr>
            <p:nvPr/>
          </p:nvGrpSpPr>
          <p:grpSpPr bwMode="auto">
            <a:xfrm>
              <a:off x="746125" y="3763908"/>
              <a:ext cx="2959100" cy="2462213"/>
              <a:chOff x="323850" y="3429000"/>
              <a:chExt cx="2959100" cy="246221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20750" y="3725863"/>
                <a:ext cx="1389182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9600" b="1" dirty="0" err="1" smtClean="0">
                    <a:solidFill>
                      <a:srgbClr val="0070C0"/>
                    </a:solidFill>
                  </a:rPr>
                  <a:t>Pd</a:t>
                </a:r>
                <a:endParaRPr lang="ru-RU" sz="9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3850" y="4906963"/>
                <a:ext cx="516466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dirty="0" smtClean="0">
                    <a:solidFill>
                      <a:srgbClr val="000000"/>
                    </a:solidFill>
                    <a:latin typeface="+mn-lt"/>
                  </a:rPr>
                  <a:t>+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46</a:t>
                </a:r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2288" y="3794125"/>
                <a:ext cx="51022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106</a:t>
                </a:r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838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49450" y="5429250"/>
                <a:ext cx="354013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dirty="0">
                    <a:solidFill>
                      <a:srgbClr val="000000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12827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1727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7030A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93950" y="5429250"/>
                <a:ext cx="354013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dirty="0">
                    <a:solidFill>
                      <a:srgbClr val="000000"/>
                    </a:solidFill>
                    <a:latin typeface="+mn-lt"/>
                  </a:rPr>
                  <a:t>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38450" y="5429250"/>
                <a:ext cx="342645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>
                    <a:solidFill>
                      <a:srgbClr val="000000"/>
                    </a:solidFill>
                    <a:latin typeface="+mn-lt"/>
                  </a:rPr>
                  <a:t>1</a:t>
                </a:r>
                <a:r>
                  <a:rPr lang="ru-RU" sz="2400" dirty="0">
                    <a:solidFill>
                      <a:srgbClr val="000000"/>
                    </a:solidFill>
                  </a:rPr>
                  <a:t>8</a:t>
                </a:r>
                <a:endParaRPr lang="ru-RU" sz="24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6" name="Дуга 5"/>
            <p:cNvSpPr/>
            <p:nvPr/>
          </p:nvSpPr>
          <p:spPr bwMode="auto">
            <a:xfrm>
              <a:off x="2562902" y="3763908"/>
              <a:ext cx="1555750" cy="2266950"/>
            </a:xfrm>
            <a:prstGeom prst="arc">
              <a:avLst>
                <a:gd name="adj1" fmla="val 17612359"/>
                <a:gd name="adj2" fmla="val 3506563"/>
              </a:avLst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677709" y="5764157"/>
              <a:ext cx="34264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solidFill>
                    <a:srgbClr val="000000"/>
                  </a:solidFill>
                </a:rPr>
                <a:t>16</a:t>
              </a:r>
              <a:endParaRPr lang="ru-RU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7" name="Дуга 16"/>
          <p:cNvSpPr/>
          <p:nvPr/>
        </p:nvSpPr>
        <p:spPr bwMode="auto">
          <a:xfrm>
            <a:off x="3936292" y="1964887"/>
            <a:ext cx="2341812" cy="2266950"/>
          </a:xfrm>
          <a:prstGeom prst="arc">
            <a:avLst>
              <a:gd name="adj1" fmla="val 17811237"/>
              <a:gd name="adj2" fmla="val 3506563"/>
            </a:avLst>
          </a:prstGeom>
          <a:noFill/>
          <a:ln w="57150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                        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             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    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16796" y="2343149"/>
            <a:ext cx="22781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0070C0"/>
                </a:solidFill>
                <a:latin typeface="Tahoma"/>
              </a:rPr>
              <a:t>[Kr]</a:t>
            </a:r>
            <a:endParaRPr lang="ru-RU" sz="8000" b="1" dirty="0">
              <a:solidFill>
                <a:srgbClr val="0070C0"/>
              </a:solidFill>
              <a:latin typeface="Tahoma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350497" y="2643404"/>
            <a:ext cx="1040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z-Latn-UZ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s²</a:t>
            </a:r>
            <a:endParaRPr lang="uz-Latn-UZ" sz="4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91167" y="2638744"/>
            <a:ext cx="10983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000000"/>
                </a:solidFill>
              </a:rPr>
              <a:t>4</a:t>
            </a:r>
            <a:r>
              <a:rPr lang="en-US" sz="4800" dirty="0" smtClean="0">
                <a:solidFill>
                  <a:srgbClr val="000000"/>
                </a:solidFill>
              </a:rPr>
              <a:t>d</a:t>
            </a:r>
            <a:r>
              <a:rPr lang="ru-RU" sz="4800" baseline="30000" dirty="0">
                <a:solidFill>
                  <a:srgbClr val="000000"/>
                </a:solidFill>
              </a:rPr>
              <a:t>8</a:t>
            </a:r>
            <a:endParaRPr lang="ru-RU" sz="48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7105455" y="5404131"/>
            <a:ext cx="454995" cy="454995"/>
            <a:chOff x="10232303" y="3642257"/>
            <a:chExt cx="454995" cy="454995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cxnSp>
          <p:nvCxnSpPr>
            <p:cNvPr id="25" name="Прямая со стрелкой 24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7566026" y="4949136"/>
            <a:ext cx="454995" cy="454995"/>
            <a:chOff x="10232303" y="3642257"/>
            <a:chExt cx="454995" cy="454995"/>
          </a:xfrm>
        </p:grpSpPr>
        <p:sp>
          <p:nvSpPr>
            <p:cNvPr id="27" name="Прямоугольник 26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cxnSp>
          <p:nvCxnSpPr>
            <p:cNvPr id="28" name="Прямая со стрелкой 27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8021021" y="4949313"/>
            <a:ext cx="454995" cy="454995"/>
            <a:chOff x="10232303" y="3642257"/>
            <a:chExt cx="454995" cy="454995"/>
          </a:xfrm>
        </p:grpSpPr>
        <p:sp>
          <p:nvSpPr>
            <p:cNvPr id="30" name="Прямоугольник 29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cxnSp>
          <p:nvCxnSpPr>
            <p:cNvPr id="31" name="Прямая со стрелкой 30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8476016" y="4949136"/>
            <a:ext cx="454995" cy="454995"/>
            <a:chOff x="10232303" y="3642257"/>
            <a:chExt cx="454995" cy="454995"/>
          </a:xfrm>
        </p:grpSpPr>
        <p:sp>
          <p:nvSpPr>
            <p:cNvPr id="33" name="Прямоугольник 32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cxnSp>
          <p:nvCxnSpPr>
            <p:cNvPr id="34" name="Прямая со стрелкой 33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8931011" y="4948959"/>
            <a:ext cx="454995" cy="454995"/>
            <a:chOff x="10232303" y="3642257"/>
            <a:chExt cx="454995" cy="454995"/>
          </a:xfrm>
        </p:grpSpPr>
        <p:sp>
          <p:nvSpPr>
            <p:cNvPr id="36" name="Прямоугольник 35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cxnSp>
          <p:nvCxnSpPr>
            <p:cNvPr id="37" name="Прямая со стрелкой 36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9384888" y="4948959"/>
            <a:ext cx="454995" cy="454995"/>
            <a:chOff x="10232303" y="3642257"/>
            <a:chExt cx="454995" cy="454995"/>
          </a:xfrm>
        </p:grpSpPr>
        <p:sp>
          <p:nvSpPr>
            <p:cNvPr id="39" name="Прямоугольник 38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cxnSp>
          <p:nvCxnSpPr>
            <p:cNvPr id="40" name="Прямая со стрелкой 39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/>
          <p:cNvSpPr/>
          <p:nvPr/>
        </p:nvSpPr>
        <p:spPr>
          <a:xfrm>
            <a:off x="6789441" y="4734164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z-Latn-UZ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s²</a:t>
            </a:r>
            <a:endParaRPr lang="uz-Latn-UZ" sz="36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07690" y="4283619"/>
            <a:ext cx="137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000000"/>
                </a:solidFill>
              </a:rPr>
              <a:t>4</a:t>
            </a:r>
            <a:r>
              <a:rPr lang="en-US" sz="4000" dirty="0">
                <a:solidFill>
                  <a:srgbClr val="000000"/>
                </a:solidFill>
              </a:rPr>
              <a:t>d</a:t>
            </a:r>
            <a:r>
              <a:rPr lang="ru-RU" sz="4000" baseline="30000" dirty="0">
                <a:solidFill>
                  <a:srgbClr val="000000"/>
                </a:solidFill>
              </a:rPr>
              <a:t>8</a:t>
            </a:r>
            <a:endParaRPr lang="ru-RU" sz="4000" dirty="0"/>
          </a:p>
        </p:txBody>
      </p:sp>
      <p:cxnSp>
        <p:nvCxnSpPr>
          <p:cNvPr id="43" name="Прямая со стрелкой 42"/>
          <p:cNvCxnSpPr/>
          <p:nvPr/>
        </p:nvCxnSpPr>
        <p:spPr bwMode="auto">
          <a:xfrm rot="5400000">
            <a:off x="7222942" y="5632782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 bwMode="auto">
          <a:xfrm rot="5400000">
            <a:off x="7695186" y="5152500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 bwMode="auto">
          <a:xfrm rot="5400000">
            <a:off x="8130960" y="5161106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 bwMode="auto">
          <a:xfrm rot="5400000">
            <a:off x="8614645" y="5130958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Выгнутая вниз стрелка 46"/>
          <p:cNvSpPr/>
          <p:nvPr/>
        </p:nvSpPr>
        <p:spPr>
          <a:xfrm>
            <a:off x="7484474" y="5759852"/>
            <a:ext cx="1899239" cy="61888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Выгнутая вниз стрелка 47"/>
          <p:cNvSpPr/>
          <p:nvPr/>
        </p:nvSpPr>
        <p:spPr>
          <a:xfrm>
            <a:off x="7255611" y="5896493"/>
            <a:ext cx="2447947" cy="53168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57124" y="401691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87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Elektron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ko‘chish</a:t>
            </a:r>
            <a:endParaRPr lang="ru-RU" sz="6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88140" y="2712705"/>
            <a:ext cx="5194045" cy="2462213"/>
            <a:chOff x="746125" y="3763908"/>
            <a:chExt cx="3372527" cy="2462213"/>
          </a:xfrm>
        </p:grpSpPr>
        <p:grpSp>
          <p:nvGrpSpPr>
            <p:cNvPr id="5" name="Группа 114"/>
            <p:cNvGrpSpPr>
              <a:grpSpLocks/>
            </p:cNvGrpSpPr>
            <p:nvPr/>
          </p:nvGrpSpPr>
          <p:grpSpPr bwMode="auto">
            <a:xfrm>
              <a:off x="746125" y="3763908"/>
              <a:ext cx="2959100" cy="2462213"/>
              <a:chOff x="323850" y="3429000"/>
              <a:chExt cx="2959100" cy="246221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20750" y="3725863"/>
                <a:ext cx="1389182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9600" b="1" dirty="0" err="1" smtClean="0">
                    <a:solidFill>
                      <a:srgbClr val="0070C0"/>
                    </a:solidFill>
                  </a:rPr>
                  <a:t>Pd</a:t>
                </a:r>
                <a:endParaRPr lang="ru-RU" sz="9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3850" y="4906963"/>
                <a:ext cx="516466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dirty="0" smtClean="0">
                    <a:solidFill>
                      <a:srgbClr val="000000"/>
                    </a:solidFill>
                    <a:latin typeface="+mn-lt"/>
                  </a:rPr>
                  <a:t>+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46</a:t>
                </a:r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2288" y="3794125"/>
                <a:ext cx="51022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106</a:t>
                </a:r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838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49450" y="5429250"/>
                <a:ext cx="354013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dirty="0">
                    <a:solidFill>
                      <a:srgbClr val="000000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12827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1727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7030A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93950" y="5429250"/>
                <a:ext cx="354013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dirty="0">
                    <a:solidFill>
                      <a:srgbClr val="000000"/>
                    </a:solidFill>
                    <a:latin typeface="+mn-lt"/>
                  </a:rPr>
                  <a:t>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38450" y="5429250"/>
                <a:ext cx="342645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>
                    <a:solidFill>
                      <a:srgbClr val="000000"/>
                    </a:solidFill>
                    <a:latin typeface="+mn-lt"/>
                  </a:rPr>
                  <a:t>18</a:t>
                </a:r>
                <a:endParaRPr lang="ru-RU" sz="24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6" name="Дуга 5"/>
            <p:cNvSpPr/>
            <p:nvPr/>
          </p:nvSpPr>
          <p:spPr bwMode="auto">
            <a:xfrm>
              <a:off x="2562902" y="3763908"/>
              <a:ext cx="1555750" cy="2266950"/>
            </a:xfrm>
            <a:prstGeom prst="arc">
              <a:avLst>
                <a:gd name="adj1" fmla="val 17612359"/>
                <a:gd name="adj2" fmla="val 3506563"/>
              </a:avLst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677709" y="5764157"/>
              <a:ext cx="34264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solidFill>
                    <a:srgbClr val="000000"/>
                  </a:solidFill>
                </a:rPr>
                <a:t>18</a:t>
              </a:r>
              <a:endParaRPr lang="ru-RU" sz="24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7" name="Дуга 16"/>
          <p:cNvSpPr/>
          <p:nvPr/>
        </p:nvSpPr>
        <p:spPr bwMode="auto">
          <a:xfrm>
            <a:off x="4224815" y="2712705"/>
            <a:ext cx="2320017" cy="2266950"/>
          </a:xfrm>
          <a:prstGeom prst="arc">
            <a:avLst>
              <a:gd name="adj1" fmla="val 17811237"/>
              <a:gd name="adj2" fmla="val 3506563"/>
            </a:avLst>
          </a:prstGeom>
          <a:noFill/>
          <a:ln w="57150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                        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             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    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72308" y="3009568"/>
            <a:ext cx="22781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0070C0"/>
                </a:solidFill>
                <a:latin typeface="Tahoma"/>
              </a:rPr>
              <a:t>[Kr]</a:t>
            </a:r>
            <a:endParaRPr lang="ru-RU" sz="8000" b="1" dirty="0">
              <a:solidFill>
                <a:srgbClr val="0070C0"/>
              </a:solidFill>
              <a:latin typeface="Tahom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260461" y="3404236"/>
            <a:ext cx="13260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000000"/>
                </a:solidFill>
              </a:rPr>
              <a:t>4</a:t>
            </a:r>
            <a:r>
              <a:rPr lang="en-US" sz="4800" dirty="0" smtClean="0">
                <a:solidFill>
                  <a:srgbClr val="000000"/>
                </a:solidFill>
              </a:rPr>
              <a:t>d</a:t>
            </a:r>
            <a:r>
              <a:rPr lang="ru-RU" sz="4800" baseline="30000" dirty="0">
                <a:solidFill>
                  <a:srgbClr val="000000"/>
                </a:solidFill>
              </a:rPr>
              <a:t>10</a:t>
            </a:r>
            <a:endParaRPr lang="ru-RU" sz="4800" dirty="0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072308" y="5416130"/>
            <a:ext cx="472849" cy="4797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560450" y="5000363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grpSp>
        <p:nvGrpSpPr>
          <p:cNvPr id="27" name="Группа 26"/>
          <p:cNvGrpSpPr/>
          <p:nvPr/>
        </p:nvGrpSpPr>
        <p:grpSpPr>
          <a:xfrm>
            <a:off x="8030386" y="4994634"/>
            <a:ext cx="454995" cy="454995"/>
            <a:chOff x="10232303" y="3642257"/>
            <a:chExt cx="454995" cy="454995"/>
          </a:xfrm>
        </p:grpSpPr>
        <p:sp>
          <p:nvSpPr>
            <p:cNvPr id="28" name="Прямоугольник 27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cxnSp>
          <p:nvCxnSpPr>
            <p:cNvPr id="29" name="Прямая со стрелкой 28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8457100" y="4994634"/>
            <a:ext cx="454995" cy="454995"/>
            <a:chOff x="10232303" y="3642257"/>
            <a:chExt cx="454995" cy="454995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cxnSp>
          <p:nvCxnSpPr>
            <p:cNvPr id="32" name="Прямая со стрелкой 31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8927388" y="4994633"/>
            <a:ext cx="454995" cy="454995"/>
            <a:chOff x="10232303" y="3642257"/>
            <a:chExt cx="454995" cy="454995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cxnSp>
          <p:nvCxnSpPr>
            <p:cNvPr id="35" name="Прямая со стрелкой 34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9374110" y="4989264"/>
            <a:ext cx="454995" cy="454995"/>
            <a:chOff x="10232303" y="3642257"/>
            <a:chExt cx="454995" cy="454995"/>
          </a:xfrm>
        </p:grpSpPr>
        <p:sp>
          <p:nvSpPr>
            <p:cNvPr id="37" name="Прямоугольник 36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cxnSp>
          <p:nvCxnSpPr>
            <p:cNvPr id="38" name="Прямая со стрелкой 37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 bwMode="auto">
          <a:xfrm rot="5400000" flipH="1" flipV="1">
            <a:off x="7534326" y="5194112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 bwMode="auto">
          <a:xfrm rot="5400000">
            <a:off x="8616855" y="5227048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 bwMode="auto">
          <a:xfrm rot="5400000">
            <a:off x="9024373" y="5227048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 bwMode="auto">
          <a:xfrm rot="5400000">
            <a:off x="9530423" y="5194113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 bwMode="auto">
          <a:xfrm rot="5400000">
            <a:off x="8151521" y="5260636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 bwMode="auto">
          <a:xfrm rot="5400000">
            <a:off x="7702971" y="5184033"/>
            <a:ext cx="365622" cy="1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797889" y="4831307"/>
            <a:ext cx="909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0000"/>
                </a:solidFill>
              </a:rPr>
              <a:t>5</a:t>
            </a:r>
            <a:r>
              <a:rPr lang="en-US" sz="3600" dirty="0" smtClean="0">
                <a:solidFill>
                  <a:srgbClr val="000000"/>
                </a:solidFill>
              </a:rPr>
              <a:t>s</a:t>
            </a:r>
            <a:r>
              <a:rPr lang="ru-RU" sz="3600" baseline="30000" dirty="0">
                <a:solidFill>
                  <a:srgbClr val="000000"/>
                </a:solidFill>
              </a:rPr>
              <a:t>0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9416909" y="3421266"/>
            <a:ext cx="9909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000000"/>
                </a:solidFill>
              </a:rPr>
              <a:t>5</a:t>
            </a:r>
            <a:r>
              <a:rPr lang="en-US" sz="4400" dirty="0" smtClean="0">
                <a:solidFill>
                  <a:srgbClr val="000000"/>
                </a:solidFill>
              </a:rPr>
              <a:t>s</a:t>
            </a:r>
            <a:r>
              <a:rPr lang="ru-RU" sz="4400" baseline="30000" dirty="0">
                <a:solidFill>
                  <a:srgbClr val="000000"/>
                </a:solidFill>
              </a:rPr>
              <a:t>0</a:t>
            </a:r>
            <a:endParaRPr lang="ru-RU" sz="4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042469" y="4383080"/>
            <a:ext cx="104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0000"/>
                </a:solidFill>
              </a:rPr>
              <a:t>4</a:t>
            </a:r>
            <a:r>
              <a:rPr lang="en-US" sz="3600" dirty="0">
                <a:solidFill>
                  <a:srgbClr val="000000"/>
                </a:solidFill>
              </a:rPr>
              <a:t>d</a:t>
            </a:r>
            <a:r>
              <a:rPr lang="ru-RU" sz="3600" baseline="30000" dirty="0">
                <a:solidFill>
                  <a:srgbClr val="000000"/>
                </a:solidFill>
              </a:rPr>
              <a:t>10</a:t>
            </a:r>
            <a:endParaRPr lang="ru-RU" sz="3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726644" y="470624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99235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Mustahkamlash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Tartib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raqami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  33 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bo‘lgan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elementning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atom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elektron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qobig‘idagi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to‘lgan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pog‘ona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pog‘onachalar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sonini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</a:rPr>
              <a:t>belgilang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en-US" sz="4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100" b="1" dirty="0" smtClean="0">
                <a:solidFill>
                  <a:schemeClr val="accent1">
                    <a:lumMod val="50000"/>
                  </a:schemeClr>
                </a:solidFill>
              </a:rPr>
              <a:t>A)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 3 ta </a:t>
            </a:r>
            <a:r>
              <a:rPr lang="en-US" sz="4100" b="1" dirty="0" err="1">
                <a:solidFill>
                  <a:schemeClr val="accent1">
                    <a:lumMod val="50000"/>
                  </a:schemeClr>
                </a:solidFill>
              </a:rPr>
              <a:t>pog‘ona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100" b="1" dirty="0" err="1">
                <a:solidFill>
                  <a:schemeClr val="accent1">
                    <a:lumMod val="50000"/>
                  </a:schemeClr>
                </a:solidFill>
              </a:rPr>
              <a:t>va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 7 ta </a:t>
            </a:r>
            <a:r>
              <a:rPr lang="en-US" sz="4100" b="1" dirty="0" err="1" smtClean="0">
                <a:solidFill>
                  <a:schemeClr val="accent1">
                    <a:lumMod val="50000"/>
                  </a:schemeClr>
                </a:solidFill>
              </a:rPr>
              <a:t>pog‘onacha</a:t>
            </a:r>
            <a:r>
              <a:rPr lang="en-US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100" b="1" dirty="0" smtClean="0">
                <a:solidFill>
                  <a:schemeClr val="accent1">
                    <a:lumMod val="50000"/>
                  </a:schemeClr>
                </a:solidFill>
              </a:rPr>
              <a:t>B) 4 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ta </a:t>
            </a:r>
            <a:r>
              <a:rPr lang="en-US" sz="4100" b="1" dirty="0" err="1">
                <a:solidFill>
                  <a:schemeClr val="accent1">
                    <a:lumMod val="50000"/>
                  </a:schemeClr>
                </a:solidFill>
              </a:rPr>
              <a:t>pog‘ona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100" b="1" dirty="0" err="1">
                <a:solidFill>
                  <a:schemeClr val="accent1">
                    <a:lumMod val="50000"/>
                  </a:schemeClr>
                </a:solidFill>
              </a:rPr>
              <a:t>va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 7 ta </a:t>
            </a:r>
            <a:r>
              <a:rPr lang="en-US" sz="4100" b="1" dirty="0" err="1" smtClean="0">
                <a:solidFill>
                  <a:schemeClr val="accent1">
                    <a:lumMod val="50000"/>
                  </a:schemeClr>
                </a:solidFill>
              </a:rPr>
              <a:t>pog‘onacha</a:t>
            </a:r>
            <a:endParaRPr lang="ru-RU" sz="4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100" b="1" dirty="0" smtClean="0">
                <a:solidFill>
                  <a:schemeClr val="accent1">
                    <a:lumMod val="50000"/>
                  </a:schemeClr>
                </a:solidFill>
              </a:rPr>
              <a:t>C)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 3 ta </a:t>
            </a:r>
            <a:r>
              <a:rPr lang="en-US" sz="4100" b="1" dirty="0" err="1">
                <a:solidFill>
                  <a:schemeClr val="accent1">
                    <a:lumMod val="50000"/>
                  </a:schemeClr>
                </a:solidFill>
              </a:rPr>
              <a:t>pog‘ona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100" b="1" dirty="0" err="1">
                <a:solidFill>
                  <a:schemeClr val="accent1">
                    <a:lumMod val="50000"/>
                  </a:schemeClr>
                </a:solidFill>
              </a:rPr>
              <a:t>va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100" b="1" dirty="0" smtClean="0">
                <a:solidFill>
                  <a:schemeClr val="accent1">
                    <a:lumMod val="50000"/>
                  </a:schemeClr>
                </a:solidFill>
              </a:rPr>
              <a:t>8 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ta </a:t>
            </a:r>
            <a:r>
              <a:rPr lang="en-US" sz="4100" b="1" dirty="0" err="1" smtClean="0">
                <a:solidFill>
                  <a:schemeClr val="accent1">
                    <a:lumMod val="50000"/>
                  </a:schemeClr>
                </a:solidFill>
              </a:rPr>
              <a:t>pog‘onacha</a:t>
            </a:r>
            <a:r>
              <a:rPr lang="en-US" sz="4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100" b="1" dirty="0" smtClean="0">
                <a:solidFill>
                  <a:schemeClr val="accent1">
                    <a:lumMod val="50000"/>
                  </a:schemeClr>
                </a:solidFill>
              </a:rPr>
              <a:t>D) 4 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ta </a:t>
            </a:r>
            <a:r>
              <a:rPr lang="en-US" sz="4100" b="1" dirty="0" err="1">
                <a:solidFill>
                  <a:schemeClr val="accent1">
                    <a:lumMod val="50000"/>
                  </a:schemeClr>
                </a:solidFill>
              </a:rPr>
              <a:t>pog‘ona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100" b="1" dirty="0" err="1">
                <a:solidFill>
                  <a:schemeClr val="accent1">
                    <a:lumMod val="50000"/>
                  </a:schemeClr>
                </a:solidFill>
              </a:rPr>
              <a:t>va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100" b="1" dirty="0" smtClean="0">
                <a:solidFill>
                  <a:schemeClr val="accent1">
                    <a:lumMod val="50000"/>
                  </a:schemeClr>
                </a:solidFill>
              </a:rPr>
              <a:t>8 </a:t>
            </a: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</a:rPr>
              <a:t>ta </a:t>
            </a:r>
            <a:r>
              <a:rPr lang="en-US" sz="4100" b="1" dirty="0" err="1" smtClean="0">
                <a:solidFill>
                  <a:schemeClr val="accent1">
                    <a:lumMod val="50000"/>
                  </a:schemeClr>
                </a:solidFill>
              </a:rPr>
              <a:t>pog‘onacha</a:t>
            </a:r>
            <a:endParaRPr lang="ru-RU" sz="4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221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5534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 </a:t>
            </a:r>
            <a:r>
              <a:rPr lang="ru-RU" sz="5400" dirty="0" smtClean="0"/>
              <a:t>                  </a:t>
            </a:r>
            <a:r>
              <a:rPr lang="en-US" sz="5400" b="1" dirty="0" err="1" smtClean="0">
                <a:solidFill>
                  <a:schemeClr val="bg1"/>
                </a:solidFill>
              </a:rPr>
              <a:t>A.M.Butlerov</a:t>
            </a:r>
            <a:r>
              <a:rPr lang="ru-RU" sz="5400" b="1" dirty="0" smtClean="0">
                <a:solidFill>
                  <a:schemeClr val="bg1"/>
                </a:solidFill>
              </a:rPr>
              <a:t> (</a:t>
            </a:r>
            <a:r>
              <a:rPr lang="en-US" sz="5400" dirty="0" smtClean="0">
                <a:solidFill>
                  <a:schemeClr val="bg1"/>
                </a:solidFill>
              </a:rPr>
              <a:t>1886 y</a:t>
            </a:r>
            <a:r>
              <a:rPr lang="ru-RU" sz="5400" dirty="0" smtClean="0">
                <a:solidFill>
                  <a:schemeClr val="bg1"/>
                </a:solidFill>
              </a:rPr>
              <a:t>)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061" y="1067890"/>
            <a:ext cx="9222829" cy="55900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“</a:t>
            </a:r>
            <a:r>
              <a:rPr lang="en-US" sz="4400" dirty="0" err="1" smtClean="0"/>
              <a:t>Hozirgi</a:t>
            </a:r>
            <a:r>
              <a:rPr lang="en-US" sz="4400" dirty="0" smtClean="0"/>
              <a:t> </a:t>
            </a:r>
            <a:r>
              <a:rPr lang="en-US" sz="4400" dirty="0" err="1" smtClean="0"/>
              <a:t>vaqtda</a:t>
            </a:r>
            <a:r>
              <a:rPr lang="en-US" sz="4400" dirty="0" smtClean="0"/>
              <a:t> </a:t>
            </a:r>
            <a:r>
              <a:rPr lang="en-US" sz="4400" dirty="0" err="1" smtClean="0"/>
              <a:t>ba’zi</a:t>
            </a:r>
            <a:r>
              <a:rPr lang="en-US" sz="4400" dirty="0" smtClean="0"/>
              <a:t> </a:t>
            </a:r>
            <a:r>
              <a:rPr lang="en-US" sz="4400" dirty="0" err="1" smtClean="0"/>
              <a:t>elementlarning</a:t>
            </a:r>
            <a:r>
              <a:rPr lang="en-US" sz="4400" dirty="0" smtClean="0"/>
              <a:t> "</a:t>
            </a:r>
            <a:r>
              <a:rPr lang="en-US" sz="4400" dirty="0" err="1" smtClean="0"/>
              <a:t>atomlar</a:t>
            </a:r>
            <a:r>
              <a:rPr lang="en-US" sz="4400" dirty="0" smtClean="0"/>
              <a:t>" deb </a:t>
            </a:r>
            <a:r>
              <a:rPr lang="en-US" sz="4400" dirty="0" err="1" smtClean="0"/>
              <a:t>ataladigan</a:t>
            </a:r>
            <a:r>
              <a:rPr lang="en-US" sz="4400" dirty="0" smtClean="0"/>
              <a:t> </a:t>
            </a:r>
            <a:r>
              <a:rPr lang="en-US" sz="4400" dirty="0" err="1" smtClean="0"/>
              <a:t>zarrachalari</a:t>
            </a:r>
            <a:r>
              <a:rPr lang="en-US" sz="4400" dirty="0" smtClean="0"/>
              <a:t>, </a:t>
            </a:r>
            <a:r>
              <a:rPr lang="en-US" sz="4400" dirty="0" err="1" smtClean="0"/>
              <a:t>asl</a:t>
            </a:r>
            <a:r>
              <a:rPr lang="en-US" sz="4400" dirty="0" smtClean="0"/>
              <a:t> </a:t>
            </a:r>
            <a:r>
              <a:rPr lang="en-US" sz="4400" dirty="0" err="1" smtClean="0"/>
              <a:t>mohiyati</a:t>
            </a:r>
            <a:r>
              <a:rPr lang="en-US" sz="4400" dirty="0" smtClean="0"/>
              <a:t> </a:t>
            </a:r>
            <a:r>
              <a:rPr lang="en-US" sz="4400" dirty="0" err="1" smtClean="0"/>
              <a:t>bilan</a:t>
            </a:r>
            <a:r>
              <a:rPr lang="en-US" sz="4400" dirty="0" smtClean="0"/>
              <a:t> </a:t>
            </a:r>
            <a:r>
              <a:rPr lang="en-US" sz="4400" dirty="0" err="1" smtClean="0"/>
              <a:t>aytganda</a:t>
            </a:r>
            <a:r>
              <a:rPr lang="en-US" sz="4400" dirty="0" smtClean="0"/>
              <a:t>, </a:t>
            </a:r>
            <a:r>
              <a:rPr lang="en-US" sz="4400" dirty="0" err="1" smtClean="0"/>
              <a:t>balki</a:t>
            </a:r>
            <a:r>
              <a:rPr lang="en-US" sz="4400" dirty="0" smtClean="0"/>
              <a:t> </a:t>
            </a:r>
            <a:r>
              <a:rPr lang="en-US" sz="4400" dirty="0" err="1" smtClean="0"/>
              <a:t>kimyoviy</a:t>
            </a:r>
            <a:r>
              <a:rPr lang="en-US" sz="4400" dirty="0" smtClean="0"/>
              <a:t> </a:t>
            </a:r>
            <a:r>
              <a:rPr lang="en-US" sz="4400" dirty="0" err="1" smtClean="0"/>
              <a:t>yo‘l</a:t>
            </a:r>
            <a:r>
              <a:rPr lang="en-US" sz="4400" dirty="0" smtClean="0"/>
              <a:t> </a:t>
            </a:r>
            <a:r>
              <a:rPr lang="en-US" sz="4400" dirty="0" err="1" smtClean="0"/>
              <a:t>bilan</a:t>
            </a:r>
            <a:r>
              <a:rPr lang="en-US" sz="4400" dirty="0" smtClean="0"/>
              <a:t> </a:t>
            </a:r>
            <a:r>
              <a:rPr lang="en-US" sz="4400" dirty="0" err="1" smtClean="0"/>
              <a:t>bo‘linish</a:t>
            </a:r>
            <a:r>
              <a:rPr lang="en-US" sz="4400" dirty="0" smtClean="0"/>
              <a:t> </a:t>
            </a:r>
            <a:r>
              <a:rPr lang="en-US" sz="4400" dirty="0" err="1" smtClean="0"/>
              <a:t>xususiyatiga</a:t>
            </a:r>
            <a:r>
              <a:rPr lang="en-US" sz="4400" dirty="0" smtClean="0"/>
              <a:t> </a:t>
            </a:r>
            <a:r>
              <a:rPr lang="en-US" sz="4400" dirty="0" err="1" smtClean="0"/>
              <a:t>egadir</a:t>
            </a:r>
            <a:r>
              <a:rPr lang="en-US" sz="4400" dirty="0" smtClean="0"/>
              <a:t>, </a:t>
            </a:r>
            <a:r>
              <a:rPr lang="en-US" sz="4400" dirty="0" err="1" smtClean="0"/>
              <a:t>ya’ni</a:t>
            </a:r>
            <a:r>
              <a:rPr lang="en-US" sz="4400" dirty="0" smtClean="0"/>
              <a:t> </a:t>
            </a:r>
            <a:r>
              <a:rPr lang="en-US" sz="4400" dirty="0" err="1" smtClean="0"/>
              <a:t>ular</a:t>
            </a:r>
            <a:r>
              <a:rPr lang="en-US" sz="4400" dirty="0" smtClean="0"/>
              <a:t> </a:t>
            </a:r>
            <a:r>
              <a:rPr lang="en-US" sz="4400" dirty="0" err="1" smtClean="0"/>
              <a:t>o‘z</a:t>
            </a:r>
            <a:r>
              <a:rPr lang="en-US" sz="4400" dirty="0" smtClean="0"/>
              <a:t> </a:t>
            </a:r>
            <a:r>
              <a:rPr lang="en-US" sz="4400" dirty="0" err="1" smtClean="0"/>
              <a:t>tabiati</a:t>
            </a:r>
            <a:r>
              <a:rPr lang="en-US" sz="4400" dirty="0" smtClean="0"/>
              <a:t> </a:t>
            </a:r>
            <a:r>
              <a:rPr lang="en-US" sz="4400" dirty="0" err="1" smtClean="0"/>
              <a:t>jixatidan</a:t>
            </a:r>
            <a:r>
              <a:rPr lang="en-US" sz="4400" dirty="0" smtClean="0"/>
              <a:t> </a:t>
            </a:r>
            <a:r>
              <a:rPr lang="en-US" sz="4400" dirty="0" err="1" smtClean="0"/>
              <a:t>bo‘linmaydigan</a:t>
            </a:r>
            <a:r>
              <a:rPr lang="en-US" sz="4400" dirty="0" smtClean="0"/>
              <a:t> </a:t>
            </a:r>
            <a:r>
              <a:rPr lang="en-US" sz="4400" dirty="0" err="1" smtClean="0"/>
              <a:t>zarrachalar</a:t>
            </a:r>
            <a:r>
              <a:rPr lang="en-US" sz="4400" dirty="0" smtClean="0"/>
              <a:t> </a:t>
            </a:r>
            <a:r>
              <a:rPr lang="en-US" sz="4400" dirty="0" err="1" smtClean="0"/>
              <a:t>bo‘lmay</a:t>
            </a:r>
            <a:r>
              <a:rPr lang="en-US" sz="4400" dirty="0" smtClean="0"/>
              <a:t>, </a:t>
            </a:r>
            <a:r>
              <a:rPr lang="en-US" sz="4400" dirty="0" err="1" smtClean="0"/>
              <a:t>balki</a:t>
            </a:r>
            <a:r>
              <a:rPr lang="en-US" sz="4400" dirty="0" smtClean="0"/>
              <a:t> </a:t>
            </a:r>
            <a:r>
              <a:rPr lang="en-US" sz="4400" dirty="0" err="1"/>
              <a:t>h</a:t>
            </a:r>
            <a:r>
              <a:rPr lang="en-US" sz="4400" dirty="0" err="1" smtClean="0"/>
              <a:t>ozirgi</a:t>
            </a:r>
            <a:r>
              <a:rPr lang="en-US" sz="4400" dirty="0" smtClean="0"/>
              <a:t> </a:t>
            </a:r>
            <a:r>
              <a:rPr lang="en-US" sz="4400" dirty="0" err="1" smtClean="0"/>
              <a:t>bizga</a:t>
            </a:r>
            <a:r>
              <a:rPr lang="en-US" sz="4400" dirty="0" smtClean="0"/>
              <a:t> </a:t>
            </a:r>
            <a:r>
              <a:rPr lang="en-US" sz="4400" dirty="0" err="1"/>
              <a:t>ma’lum</a:t>
            </a:r>
            <a:r>
              <a:rPr lang="en-US" sz="4400" dirty="0"/>
              <a:t> </a:t>
            </a:r>
            <a:r>
              <a:rPr lang="en-US" sz="4400" dirty="0" err="1" smtClean="0"/>
              <a:t>bo‘lgan</a:t>
            </a:r>
            <a:r>
              <a:rPr lang="en-US" sz="4400" dirty="0" smtClean="0"/>
              <a:t> </a:t>
            </a:r>
            <a:r>
              <a:rPr lang="en-US" sz="4400" dirty="0" err="1" smtClean="0"/>
              <a:t>vositalar</a:t>
            </a:r>
            <a:r>
              <a:rPr lang="en-US" sz="4400" dirty="0" smtClean="0"/>
              <a:t> </a:t>
            </a:r>
            <a:r>
              <a:rPr lang="en-US" sz="4400" dirty="0" err="1" smtClean="0"/>
              <a:t>bilangina</a:t>
            </a:r>
            <a:r>
              <a:rPr lang="en-US" sz="4400" dirty="0" smtClean="0"/>
              <a:t> </a:t>
            </a:r>
            <a:r>
              <a:rPr lang="en-US" sz="4400" dirty="0" err="1" smtClean="0"/>
              <a:t>ajratib</a:t>
            </a:r>
            <a:r>
              <a:rPr lang="en-US" sz="4400" dirty="0" smtClean="0"/>
              <a:t> </a:t>
            </a:r>
            <a:r>
              <a:rPr lang="en-US" sz="4400" dirty="0" err="1" smtClean="0"/>
              <a:t>bo‘lmaydigan</a:t>
            </a:r>
            <a:r>
              <a:rPr lang="en-US" sz="4400" dirty="0" smtClean="0"/>
              <a:t> </a:t>
            </a:r>
            <a:r>
              <a:rPr lang="en-US" sz="4400" dirty="0" err="1" smtClean="0"/>
              <a:t>zarrachalardir</a:t>
            </a:r>
            <a:r>
              <a:rPr lang="en-US" sz="4400" dirty="0" smtClean="0"/>
              <a:t> </a:t>
            </a:r>
            <a:r>
              <a:rPr lang="en-US" sz="4400" dirty="0" err="1" smtClean="0"/>
              <a:t>va</a:t>
            </a:r>
            <a:r>
              <a:rPr lang="en-US" sz="4400" dirty="0" smtClean="0"/>
              <a:t> ... </a:t>
            </a:r>
            <a:r>
              <a:rPr lang="en-US" sz="4400" dirty="0" err="1" smtClean="0"/>
              <a:t>keyin</a:t>
            </a:r>
            <a:r>
              <a:rPr lang="en-US" sz="4400" dirty="0" smtClean="0"/>
              <a:t> </a:t>
            </a:r>
            <a:r>
              <a:rPr lang="en-US" sz="4400" dirty="0" err="1" smtClean="0"/>
              <a:t>borib</a:t>
            </a:r>
            <a:r>
              <a:rPr lang="en-US" sz="4400" dirty="0" smtClean="0"/>
              <a:t> </a:t>
            </a:r>
            <a:r>
              <a:rPr lang="en-US" sz="4400" dirty="0" err="1" smtClean="0"/>
              <a:t>kashf</a:t>
            </a:r>
            <a:r>
              <a:rPr lang="en-US" sz="4400" dirty="0" smtClean="0"/>
              <a:t> </a:t>
            </a:r>
            <a:r>
              <a:rPr lang="en-US" sz="4400" dirty="0" err="1" smtClean="0"/>
              <a:t>etiladigan</a:t>
            </a:r>
            <a:r>
              <a:rPr lang="en-US" sz="4400" dirty="0" smtClean="0"/>
              <a:t> </a:t>
            </a:r>
            <a:r>
              <a:rPr lang="en-US" sz="4400" dirty="0" err="1" smtClean="0"/>
              <a:t>jarayonlarda</a:t>
            </a:r>
            <a:r>
              <a:rPr lang="en-US" sz="4400" dirty="0" smtClean="0"/>
              <a:t> </a:t>
            </a:r>
            <a:r>
              <a:rPr lang="en-US" sz="4400" dirty="0" err="1" smtClean="0"/>
              <a:t>ajratish</a:t>
            </a:r>
            <a:r>
              <a:rPr lang="en-US" sz="4400" dirty="0" smtClean="0"/>
              <a:t> </a:t>
            </a:r>
            <a:r>
              <a:rPr lang="en-US" sz="4400" dirty="0" err="1" smtClean="0"/>
              <a:t>mumkin</a:t>
            </a:r>
            <a:r>
              <a:rPr lang="en-US" sz="4400" dirty="0" smtClean="0"/>
              <a:t> </a:t>
            </a:r>
            <a:r>
              <a:rPr lang="en-US" sz="4400" dirty="0" err="1" smtClean="0"/>
              <a:t>bo‘ladi</a:t>
            </a:r>
            <a:r>
              <a:rPr lang="en-US" sz="4400" dirty="0" smtClean="0"/>
              <a:t>."</a:t>
            </a:r>
            <a:endParaRPr lang="ru-RU" sz="4400" dirty="0" smtClean="0"/>
          </a:p>
          <a:p>
            <a:endParaRPr lang="ru-RU" dirty="0"/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19" y="1204912"/>
            <a:ext cx="2378550" cy="316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05657" y="4432187"/>
            <a:ext cx="2208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A.M.Butlerov</a:t>
            </a:r>
            <a:r>
              <a:rPr lang="en-US" sz="2400" dirty="0"/>
              <a:t>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2949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1600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Mustahkamlash</a:t>
            </a:r>
            <a:endParaRPr lang="ru-RU" sz="60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8409" y="1098864"/>
            <a:ext cx="4839203" cy="2708136"/>
            <a:chOff x="746125" y="3763908"/>
            <a:chExt cx="3372527" cy="2708136"/>
          </a:xfrm>
        </p:grpSpPr>
        <p:grpSp>
          <p:nvGrpSpPr>
            <p:cNvPr id="5" name="Группа 114"/>
            <p:cNvGrpSpPr>
              <a:grpSpLocks/>
            </p:cNvGrpSpPr>
            <p:nvPr/>
          </p:nvGrpSpPr>
          <p:grpSpPr bwMode="auto">
            <a:xfrm>
              <a:off x="746125" y="3763908"/>
              <a:ext cx="2959100" cy="2708136"/>
              <a:chOff x="323850" y="3429000"/>
              <a:chExt cx="2959100" cy="270813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20750" y="3725863"/>
                <a:ext cx="1390449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9600" b="1" dirty="0" smtClean="0">
                    <a:solidFill>
                      <a:srgbClr val="0070C0"/>
                    </a:solidFill>
                  </a:rPr>
                  <a:t>As</a:t>
                </a:r>
                <a:endParaRPr lang="ru-RU" sz="9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3850" y="4906963"/>
                <a:ext cx="735316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 smtClean="0">
                    <a:solidFill>
                      <a:srgbClr val="000000"/>
                    </a:solidFill>
                    <a:latin typeface="+mn-lt"/>
                  </a:rPr>
                  <a:t>+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+mn-lt"/>
                  </a:rPr>
                  <a:t>33</a:t>
                </a:r>
                <a:endParaRPr lang="ru-RU" sz="40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7514" y="3716893"/>
                <a:ext cx="526406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000" dirty="0" smtClean="0">
                    <a:solidFill>
                      <a:srgbClr val="000000"/>
                    </a:solidFill>
                  </a:rPr>
                  <a:t>75</a:t>
                </a:r>
                <a:endParaRPr lang="ru-RU" sz="4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838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49450" y="5429250"/>
                <a:ext cx="327551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>
                    <a:solidFill>
                      <a:srgbClr val="000000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12827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4" name="Дуга 13"/>
              <p:cNvSpPr/>
              <p:nvPr/>
            </p:nvSpPr>
            <p:spPr>
              <a:xfrm>
                <a:off x="1727200" y="3429000"/>
                <a:ext cx="1555750" cy="2266950"/>
              </a:xfrm>
              <a:prstGeom prst="arc">
                <a:avLst>
                  <a:gd name="adj1" fmla="val 17738496"/>
                  <a:gd name="adj2" fmla="val 3506563"/>
                </a:avLst>
              </a:prstGeom>
              <a:noFill/>
              <a:ln w="57150" cap="flat" cmpd="sng" algn="ctr">
                <a:solidFill>
                  <a:srgbClr val="7030A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Tahoma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93950" y="5429250"/>
                <a:ext cx="327551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>
                    <a:solidFill>
                      <a:srgbClr val="000000"/>
                    </a:solidFill>
                    <a:latin typeface="+mn-lt"/>
                  </a:rPr>
                  <a:t>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28698" y="5412806"/>
                <a:ext cx="526406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000" dirty="0" smtClean="0">
                    <a:solidFill>
                      <a:srgbClr val="000000"/>
                    </a:solidFill>
                    <a:latin typeface="+mn-lt"/>
                  </a:rPr>
                  <a:t>18</a:t>
                </a:r>
                <a:endParaRPr lang="ru-RU" sz="40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6" name="Дуга 5"/>
            <p:cNvSpPr/>
            <p:nvPr/>
          </p:nvSpPr>
          <p:spPr bwMode="auto">
            <a:xfrm>
              <a:off x="2562902" y="3763908"/>
              <a:ext cx="1555750" cy="2266950"/>
            </a:xfrm>
            <a:prstGeom prst="arc">
              <a:avLst>
                <a:gd name="adj1" fmla="val 17738496"/>
                <a:gd name="adj2" fmla="val 3506563"/>
              </a:avLst>
            </a:prstGeom>
            <a:noFill/>
            <a:ln w="57150" cap="flat" cmpd="sng" algn="ctr">
              <a:solidFill>
                <a:srgbClr val="00B0F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677709" y="5764157"/>
              <a:ext cx="327551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 smtClean="0">
                  <a:solidFill>
                    <a:srgbClr val="000000"/>
                  </a:solidFill>
                </a:rPr>
                <a:t>5</a:t>
              </a:r>
              <a:endParaRPr lang="ru-RU" sz="4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Группа 150"/>
          <p:cNvGrpSpPr>
            <a:grpSpLocks/>
          </p:cNvGrpSpPr>
          <p:nvPr/>
        </p:nvGrpSpPr>
        <p:grpSpPr bwMode="auto">
          <a:xfrm>
            <a:off x="837492" y="3334904"/>
            <a:ext cx="5776072" cy="2363972"/>
            <a:chOff x="1707147" y="3582260"/>
            <a:chExt cx="4642853" cy="269124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905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93900" y="5829039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71750" y="5384574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162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460750" y="5029002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07147" y="5203068"/>
              <a:ext cx="737284" cy="805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52602" y="4627397"/>
              <a:ext cx="737284" cy="805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308790" y="4294686"/>
              <a:ext cx="760477" cy="805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2p</a:t>
              </a:r>
              <a:r>
                <a:rPr lang="en-US" sz="4000" baseline="30000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2519377" y="5605219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2695589" y="5605219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 flipH="1" flipV="1">
              <a:off x="1943114" y="6051271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2119327" y="6051271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29718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5905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572000" y="4584538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0165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461000" y="4228966"/>
              <a:ext cx="444500" cy="44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372236" y="3582260"/>
              <a:ext cx="587817" cy="665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 smtClean="0">
                  <a:solidFill>
                    <a:srgbClr val="000000"/>
                  </a:solidFill>
                  <a:latin typeface="+mj-lt"/>
                </a:rPr>
                <a:t>3p</a:t>
              </a:r>
              <a:r>
                <a:rPr lang="en-US" sz="3200" baseline="30000" dirty="0">
                  <a:solidFill>
                    <a:srgbClr val="000000"/>
                  </a:solidFill>
                  <a:latin typeface="+mj-lt"/>
                </a:rPr>
                <a:t>⁶</a:t>
              </a:r>
              <a:endParaRPr lang="ru-RU" sz="3200" dirty="0">
                <a:latin typeface="+mj-lt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rot="5400000" flipH="1" flipV="1">
              <a:off x="4519627" y="4805183"/>
              <a:ext cx="357159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rot="5400000">
              <a:off x="4695839" y="4805183"/>
              <a:ext cx="35715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5400000" flipH="1" flipV="1">
              <a:off x="5862653" y="4451197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Прямоугольник 39"/>
            <p:cNvSpPr/>
            <p:nvPr/>
          </p:nvSpPr>
          <p:spPr>
            <a:xfrm>
              <a:off x="4361766" y="3877593"/>
              <a:ext cx="737284" cy="805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srgbClr val="000000"/>
                  </a:solidFill>
                  <a:latin typeface="+mj-lt"/>
                </a:rPr>
                <a:t>3s</a:t>
              </a:r>
              <a:r>
                <a:rPr lang="ru-RU" sz="4000" baseline="30000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ru-RU" sz="4000" dirty="0">
                <a:latin typeface="+mj-lt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rot="5400000">
              <a:off x="3149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rot="5400000" flipH="1" flipV="1">
              <a:off x="3416314" y="5251235"/>
              <a:ext cx="35716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5400000">
              <a:off x="3592527" y="5251235"/>
              <a:ext cx="357160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rot="5400000" flipH="1" flipV="1">
              <a:off x="3862402" y="5251235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rot="5400000">
              <a:off x="4038614" y="5251235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5400000" flipH="1" flipV="1">
              <a:off x="54181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rot="5400000">
              <a:off x="5547571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rot="5400000" flipH="1" flipV="1">
              <a:off x="4973652" y="4451198"/>
              <a:ext cx="357160" cy="1587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rot="5400000">
              <a:off x="5149864" y="4451198"/>
              <a:ext cx="35716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6447476" y="3115752"/>
            <a:ext cx="708848" cy="975190"/>
            <a:chOff x="10007877" y="3122062"/>
            <a:chExt cx="708848" cy="975190"/>
          </a:xfrm>
        </p:grpSpPr>
        <p:sp>
          <p:nvSpPr>
            <p:cNvPr id="51" name="Прямоугольник 50"/>
            <p:cNvSpPr/>
            <p:nvPr/>
          </p:nvSpPr>
          <p:spPr bwMode="auto">
            <a:xfrm>
              <a:off x="10232303" y="3642257"/>
              <a:ext cx="454995" cy="4549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57"/>
            </a:p>
          </p:txBody>
        </p:sp>
        <p:sp>
          <p:nvSpPr>
            <p:cNvPr id="52" name="Прямоугольник 51"/>
            <p:cNvSpPr/>
            <p:nvPr/>
          </p:nvSpPr>
          <p:spPr bwMode="auto">
            <a:xfrm>
              <a:off x="10007877" y="3122062"/>
              <a:ext cx="7088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z-Latn-UZ" sz="3200" dirty="0">
                  <a:solidFill>
                    <a:srgbClr val="000000"/>
                  </a:solidFill>
                  <a:latin typeface="+mj-lt"/>
                </a:rPr>
                <a:t>4</a:t>
              </a:r>
              <a:r>
                <a:rPr lang="en-US" sz="3200" dirty="0" smtClean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ru-RU" sz="3200" baseline="30000" dirty="0">
                  <a:solidFill>
                    <a:srgbClr val="000000"/>
                  </a:solidFill>
                  <a:latin typeface="+mj-lt"/>
                </a:rPr>
                <a:t>²</a:t>
              </a:r>
              <a:endParaRPr lang="ru-RU" sz="3200" dirty="0">
                <a:latin typeface="+mj-lt"/>
              </a:endParaRPr>
            </a:p>
          </p:txBody>
        </p:sp>
        <p:cxnSp>
          <p:nvCxnSpPr>
            <p:cNvPr id="53" name="Прямая со стрелкой 52"/>
            <p:cNvCxnSpPr/>
            <p:nvPr/>
          </p:nvCxnSpPr>
          <p:spPr bwMode="auto">
            <a:xfrm rot="5400000" flipH="1" flipV="1">
              <a:off x="10180303" y="3869754"/>
              <a:ext cx="365622" cy="162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/>
          <p:cNvSpPr/>
          <p:nvPr/>
        </p:nvSpPr>
        <p:spPr bwMode="auto">
          <a:xfrm>
            <a:off x="9435927" y="3261159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9881462" y="3247033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10349399" y="3250744"/>
            <a:ext cx="432593" cy="46039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57" name="Прямоугольник 56"/>
          <p:cNvSpPr/>
          <p:nvPr/>
        </p:nvSpPr>
        <p:spPr>
          <a:xfrm>
            <a:off x="9638287" y="2633748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4p</a:t>
            </a:r>
            <a:r>
              <a:rPr lang="en-US" sz="3200" baseline="30000" dirty="0" smtClean="0"/>
              <a:t>3</a:t>
            </a:r>
            <a:endParaRPr lang="ru-RU" sz="3200" dirty="0"/>
          </a:p>
        </p:txBody>
      </p:sp>
      <p:cxnSp>
        <p:nvCxnSpPr>
          <p:cNvPr id="58" name="Прямая со стрелкой 57"/>
          <p:cNvCxnSpPr/>
          <p:nvPr/>
        </p:nvCxnSpPr>
        <p:spPr bwMode="auto">
          <a:xfrm rot="5400000" flipH="1" flipV="1">
            <a:off x="9509198" y="3510097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 bwMode="auto">
          <a:xfrm rot="5400000" flipH="1" flipV="1">
            <a:off x="9952804" y="3516903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 bwMode="auto">
          <a:xfrm rot="5400000" flipH="1" flipV="1">
            <a:off x="10378255" y="3501424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 bwMode="auto">
          <a:xfrm rot="5400000">
            <a:off x="6240832" y="4145313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 bwMode="auto">
          <a:xfrm rot="5400000">
            <a:off x="6780768" y="3870048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 bwMode="auto">
          <a:xfrm>
            <a:off x="7138093" y="3470118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7574820" y="3470117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8008921" y="3479400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8480217" y="3470116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8948897" y="3470115"/>
            <a:ext cx="454995" cy="45499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57"/>
          </a:p>
        </p:txBody>
      </p:sp>
      <p:sp>
        <p:nvSpPr>
          <p:cNvPr id="68" name="Прямоугольник 67"/>
          <p:cNvSpPr/>
          <p:nvPr/>
        </p:nvSpPr>
        <p:spPr>
          <a:xfrm>
            <a:off x="7303548" y="2802320"/>
            <a:ext cx="104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</a:rPr>
              <a:t>3d</a:t>
            </a:r>
            <a:r>
              <a:rPr lang="ru-RU" sz="3600" baseline="30000" dirty="0">
                <a:solidFill>
                  <a:srgbClr val="000000"/>
                </a:solidFill>
              </a:rPr>
              <a:t>10</a:t>
            </a:r>
            <a:endParaRPr lang="ru-RU" sz="3600" dirty="0"/>
          </a:p>
        </p:txBody>
      </p:sp>
      <p:cxnSp>
        <p:nvCxnSpPr>
          <p:cNvPr id="69" name="Прямая со стрелкой 68"/>
          <p:cNvCxnSpPr/>
          <p:nvPr/>
        </p:nvCxnSpPr>
        <p:spPr bwMode="auto">
          <a:xfrm rot="5400000" flipH="1" flipV="1">
            <a:off x="7098730" y="3642052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 bwMode="auto">
          <a:xfrm rot="5400000" flipH="1" flipV="1">
            <a:off x="7498576" y="3698988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 bwMode="auto">
          <a:xfrm rot="5400000" flipH="1" flipV="1">
            <a:off x="7949213" y="3685340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 bwMode="auto">
          <a:xfrm rot="5400000" flipH="1" flipV="1">
            <a:off x="8489244" y="3741486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 bwMode="auto">
          <a:xfrm rot="5400000" flipH="1" flipV="1">
            <a:off x="8889456" y="3713359"/>
            <a:ext cx="365622" cy="16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 bwMode="auto">
          <a:xfrm rot="5400000">
            <a:off x="7240371" y="3658113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 bwMode="auto">
          <a:xfrm rot="5400000">
            <a:off x="7693156" y="3679657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 bwMode="auto">
          <a:xfrm rot="5400000">
            <a:off x="8171768" y="3647867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 bwMode="auto">
          <a:xfrm rot="5400000">
            <a:off x="8672638" y="3699838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 bwMode="auto">
          <a:xfrm rot="5400000">
            <a:off x="9077478" y="3715363"/>
            <a:ext cx="313727" cy="19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2548253" y="5018921"/>
            <a:ext cx="9510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1-2-3-pog‘onalar to‘lgan,1s,2s,2p,3s,3p,4s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3d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pog‘onachalar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to‘lgan.Demak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, 3 ta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pog‘ona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7 ta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pog‘onachalar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to‘lgan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Javob</a:t>
            </a:r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</a:rPr>
              <a:t>: A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99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383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sz="5400" b="1" dirty="0" err="1" smtClean="0">
                <a:solidFill>
                  <a:schemeClr val="bg1"/>
                </a:solidFill>
              </a:rPr>
              <a:t>Topshiriq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64" y="1457135"/>
            <a:ext cx="12049836" cy="5011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err="1">
                <a:solidFill>
                  <a:srgbClr val="002060"/>
                </a:solidFill>
              </a:rPr>
              <a:t>Tartib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raqami</a:t>
            </a:r>
            <a:r>
              <a:rPr lang="en-US" sz="4400" dirty="0">
                <a:solidFill>
                  <a:srgbClr val="002060"/>
                </a:solidFill>
              </a:rPr>
              <a:t>   </a:t>
            </a:r>
            <a:r>
              <a:rPr lang="en-US" sz="4400" dirty="0" smtClean="0">
                <a:solidFill>
                  <a:srgbClr val="002060"/>
                </a:solidFill>
              </a:rPr>
              <a:t>30  </a:t>
            </a:r>
            <a:r>
              <a:rPr lang="en-US" sz="4400" dirty="0" err="1">
                <a:solidFill>
                  <a:srgbClr val="002060"/>
                </a:solidFill>
              </a:rPr>
              <a:t>bo‘lgan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elementning</a:t>
            </a:r>
            <a:r>
              <a:rPr lang="en-US" sz="4400" dirty="0">
                <a:solidFill>
                  <a:srgbClr val="002060"/>
                </a:solidFill>
              </a:rPr>
              <a:t> atom </a:t>
            </a:r>
            <a:r>
              <a:rPr lang="en-US" sz="4400" dirty="0" err="1">
                <a:solidFill>
                  <a:srgbClr val="002060"/>
                </a:solidFill>
              </a:rPr>
              <a:t>elektron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qobig‘idagi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to‘lgan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pog‘ona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va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pog‘onachalar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sonini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belgilang</a:t>
            </a:r>
            <a:r>
              <a:rPr lang="en-US" sz="4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000" dirty="0" smtClean="0"/>
              <a:t>            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ta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pog‘ona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7 ta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pog‘onacha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               B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) 4 ta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pog‘ona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7 ta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pog‘onacha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               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) 3 ta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pog‘ona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8 ta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pog‘onacha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               D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) 4 ta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pog‘ona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8 ta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pog‘onacha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0702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416" y="0"/>
            <a:ext cx="12253416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sz="6700" b="1" dirty="0" smtClean="0">
                <a:solidFill>
                  <a:schemeClr val="bg1"/>
                </a:solidFill>
              </a:rPr>
              <a:t>Ernest </a:t>
            </a:r>
            <a:r>
              <a:rPr lang="en-US" sz="6700" b="1" dirty="0" err="1" smtClean="0">
                <a:solidFill>
                  <a:schemeClr val="bg1"/>
                </a:solidFill>
              </a:rPr>
              <a:t>Rezerford</a:t>
            </a:r>
            <a:r>
              <a:rPr lang="en-US" sz="6700" b="1" dirty="0" smtClean="0">
                <a:solidFill>
                  <a:schemeClr val="bg1"/>
                </a:solidFill>
              </a:rPr>
              <a:t/>
            </a:r>
            <a:br>
              <a:rPr lang="en-US" sz="6700" b="1" dirty="0" smtClean="0">
                <a:solidFill>
                  <a:schemeClr val="bg1"/>
                </a:solidFill>
              </a:rPr>
            </a:br>
            <a:r>
              <a:rPr lang="en-US" sz="6700" b="1" dirty="0">
                <a:solidFill>
                  <a:schemeClr val="bg1"/>
                </a:solidFill>
              </a:rPr>
              <a:t/>
            </a:r>
            <a:br>
              <a:rPr lang="en-US" sz="6700" b="1" dirty="0">
                <a:solidFill>
                  <a:schemeClr val="bg1"/>
                </a:solidFill>
              </a:rPr>
            </a:br>
            <a:r>
              <a:rPr lang="en-US" sz="6700" b="1" dirty="0" smtClean="0">
                <a:solidFill>
                  <a:schemeClr val="bg1"/>
                </a:solidFill>
              </a:rPr>
              <a:t>   </a:t>
            </a:r>
            <a:r>
              <a:rPr lang="en-US" dirty="0" smtClean="0"/>
              <a:t>1911 </a:t>
            </a:r>
            <a:r>
              <a:rPr lang="en-US" dirty="0" err="1" smtClean="0"/>
              <a:t>yilda</a:t>
            </a:r>
            <a:r>
              <a:rPr lang="en-US" dirty="0" smtClean="0"/>
              <a:t> </a:t>
            </a:r>
            <a:r>
              <a:rPr lang="en-US" dirty="0" err="1" smtClean="0"/>
              <a:t>ingliz</a:t>
            </a:r>
            <a:r>
              <a:rPr lang="en-US" dirty="0" smtClean="0"/>
              <a:t> </a:t>
            </a:r>
            <a:r>
              <a:rPr lang="en-US" dirty="0" err="1" smtClean="0"/>
              <a:t>olimi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Ernest </a:t>
            </a:r>
            <a:r>
              <a:rPr lang="en-US" dirty="0" err="1" smtClean="0"/>
              <a:t>Rezerford</a:t>
            </a:r>
            <a:r>
              <a:rPr lang="en-US" dirty="0" smtClean="0"/>
              <a:t>   “</a:t>
            </a:r>
            <a:r>
              <a:rPr lang="en-US" dirty="0" err="1" smtClean="0"/>
              <a:t>Atomlar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bo‘linmaydigan</a:t>
            </a:r>
            <a:r>
              <a:rPr lang="en-US" dirty="0" smtClean="0"/>
              <a:t>   </a:t>
            </a:r>
            <a:r>
              <a:rPr lang="en-US" dirty="0" err="1" smtClean="0"/>
              <a:t>sharsimon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zarrachalardir</a:t>
            </a:r>
            <a:r>
              <a:rPr lang="en-US" dirty="0" smtClean="0"/>
              <a:t>”, deb </a:t>
            </a:r>
            <a:r>
              <a:rPr lang="en-US" dirty="0" err="1" smtClean="0"/>
              <a:t>qarovchi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g‘oyalarni</a:t>
            </a:r>
            <a:r>
              <a:rPr lang="en-US" dirty="0" smtClean="0"/>
              <a:t>  </a:t>
            </a:r>
            <a:r>
              <a:rPr lang="en-US" dirty="0" err="1" smtClean="0"/>
              <a:t>inkor</a:t>
            </a:r>
            <a:r>
              <a:rPr lang="en-US" dirty="0" smtClean="0"/>
              <a:t> </a:t>
            </a:r>
            <a:r>
              <a:rPr lang="en-US" dirty="0" err="1" smtClean="0"/>
              <a:t>etdi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atom </a:t>
            </a:r>
            <a:r>
              <a:rPr lang="en-US" dirty="0" err="1" smtClean="0"/>
              <a:t>tuzilishining</a:t>
            </a:r>
            <a:r>
              <a:rPr lang="en-US" dirty="0" smtClean="0"/>
              <a:t> </a:t>
            </a:r>
            <a:r>
              <a:rPr lang="en-US" dirty="0" err="1" smtClean="0"/>
              <a:t>planetar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modelini</a:t>
            </a:r>
            <a:r>
              <a:rPr lang="en-US" dirty="0" smtClean="0"/>
              <a:t> </a:t>
            </a:r>
            <a:r>
              <a:rPr lang="en-US" dirty="0" err="1" smtClean="0"/>
              <a:t>taklif</a:t>
            </a:r>
            <a:r>
              <a:rPr lang="en-US" dirty="0" smtClean="0"/>
              <a:t> </a:t>
            </a:r>
            <a:r>
              <a:rPr lang="en-US" dirty="0" err="1" smtClean="0"/>
              <a:t>etdi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096" t="6764" r="4108" b="31547"/>
          <a:stretch/>
        </p:blipFill>
        <p:spPr>
          <a:xfrm>
            <a:off x="8315324" y="1733266"/>
            <a:ext cx="3476341" cy="45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7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  </a:t>
            </a:r>
            <a:r>
              <a:rPr lang="en-US" sz="5400" b="1" dirty="0" err="1" smtClean="0">
                <a:solidFill>
                  <a:schemeClr val="bg1"/>
                </a:solidFill>
              </a:rPr>
              <a:t>Atomning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planetar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modeli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5564"/>
            <a:ext cx="12055522" cy="2837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Bu </a:t>
            </a:r>
            <a:r>
              <a:rPr lang="en-US" sz="4000" dirty="0" err="1" smtClean="0"/>
              <a:t>nazariyaga</a:t>
            </a:r>
            <a:r>
              <a:rPr lang="en-US" sz="4000" dirty="0" smtClean="0"/>
              <a:t> </a:t>
            </a:r>
            <a:r>
              <a:rPr lang="en-US" sz="4000" dirty="0" err="1" smtClean="0"/>
              <a:t>ko‘ra</a:t>
            </a:r>
            <a:r>
              <a:rPr lang="en-US" sz="4000" dirty="0" smtClean="0"/>
              <a:t>, </a:t>
            </a:r>
            <a:r>
              <a:rPr lang="en-US" sz="4000" dirty="0" err="1"/>
              <a:t>a</a:t>
            </a:r>
            <a:r>
              <a:rPr lang="en-US" sz="4000" dirty="0" err="1" smtClean="0"/>
              <a:t>tomning</a:t>
            </a:r>
            <a:r>
              <a:rPr lang="en-US" sz="4000" dirty="0" smtClean="0"/>
              <a:t> </a:t>
            </a:r>
            <a:r>
              <a:rPr lang="en-US" sz="4000" dirty="0" err="1" smtClean="0"/>
              <a:t>markazida</a:t>
            </a:r>
            <a:r>
              <a:rPr lang="en-US" sz="4000" dirty="0" smtClean="0"/>
              <a:t> </a:t>
            </a:r>
            <a:r>
              <a:rPr lang="en-US" sz="4000" dirty="0" err="1" smtClean="0"/>
              <a:t>musbat</a:t>
            </a:r>
            <a:r>
              <a:rPr lang="en-US" sz="4000" dirty="0" smtClean="0"/>
              <a:t> </a:t>
            </a:r>
            <a:r>
              <a:rPr lang="en-US" sz="4000" dirty="0" err="1" smtClean="0"/>
              <a:t>zaryadlangan</a:t>
            </a:r>
            <a:r>
              <a:rPr lang="en-US" sz="4000" dirty="0" smtClean="0"/>
              <a:t> </a:t>
            </a:r>
            <a:r>
              <a:rPr lang="en-US" sz="4000" dirty="0" err="1" smtClean="0"/>
              <a:t>yadro</a:t>
            </a:r>
            <a:r>
              <a:rPr lang="en-US" sz="4000" dirty="0" smtClean="0"/>
              <a:t> </a:t>
            </a:r>
            <a:r>
              <a:rPr lang="en-US" sz="4000" dirty="0" err="1" smtClean="0"/>
              <a:t>bo‘ladi.Yadro</a:t>
            </a:r>
            <a:r>
              <a:rPr lang="en-US" sz="4000" dirty="0" smtClean="0"/>
              <a:t> </a:t>
            </a:r>
            <a:r>
              <a:rPr lang="en-US" sz="4000" dirty="0" err="1" smtClean="0"/>
              <a:t>atrofida</a:t>
            </a:r>
            <a:r>
              <a:rPr lang="en-US" sz="4000" dirty="0" smtClean="0"/>
              <a:t> </a:t>
            </a:r>
            <a:r>
              <a:rPr lang="en-US" sz="4000" dirty="0" err="1" smtClean="0"/>
              <a:t>elektronlar</a:t>
            </a:r>
            <a:r>
              <a:rPr lang="en-US" sz="4000" dirty="0" smtClean="0"/>
              <a:t> </a:t>
            </a:r>
            <a:r>
              <a:rPr lang="en-US" sz="4000" dirty="0" err="1" smtClean="0"/>
              <a:t>orbita</a:t>
            </a:r>
            <a:r>
              <a:rPr lang="en-US" sz="4000" dirty="0" smtClean="0"/>
              <a:t> </a:t>
            </a:r>
            <a:r>
              <a:rPr lang="en-US" sz="4000" dirty="0" err="1" smtClean="0"/>
              <a:t>bo‘ylab</a:t>
            </a:r>
            <a:r>
              <a:rPr lang="en-US" sz="4000" dirty="0" smtClean="0"/>
              <a:t> </a:t>
            </a:r>
            <a:r>
              <a:rPr lang="en-US" sz="4000" dirty="0" err="1" smtClean="0"/>
              <a:t>aylanadi</a:t>
            </a:r>
            <a:r>
              <a:rPr lang="en-US" sz="4000" dirty="0" smtClean="0"/>
              <a:t>. </a:t>
            </a:r>
            <a:r>
              <a:rPr lang="en-US" sz="4000" dirty="0" err="1" smtClean="0"/>
              <a:t>Atomning</a:t>
            </a:r>
            <a:r>
              <a:rPr lang="en-US" sz="4000" dirty="0" smtClean="0"/>
              <a:t> </a:t>
            </a:r>
            <a:r>
              <a:rPr lang="en-US" sz="4000" dirty="0" err="1" smtClean="0"/>
              <a:t>o‘lchamlari</a:t>
            </a:r>
            <a:r>
              <a:rPr lang="en-US" sz="4000" dirty="0" smtClean="0"/>
              <a:t> </a:t>
            </a:r>
            <a:r>
              <a:rPr lang="en-US" sz="4000" dirty="0" err="1" smtClean="0"/>
              <a:t>elektron</a:t>
            </a:r>
            <a:r>
              <a:rPr lang="en-US" sz="4000" dirty="0" smtClean="0"/>
              <a:t> </a:t>
            </a:r>
            <a:r>
              <a:rPr lang="en-US" sz="4000" dirty="0" err="1" smtClean="0"/>
              <a:t>harakat</a:t>
            </a:r>
            <a:r>
              <a:rPr lang="en-US" sz="4000" dirty="0" smtClean="0"/>
              <a:t> </a:t>
            </a:r>
            <a:r>
              <a:rPr lang="en-US" sz="4000" dirty="0" err="1" smtClean="0"/>
              <a:t>qilayotgan</a:t>
            </a:r>
            <a:r>
              <a:rPr lang="en-US" sz="4000" dirty="0" smtClean="0"/>
              <a:t> </a:t>
            </a:r>
            <a:r>
              <a:rPr lang="en-US" sz="4000" dirty="0" err="1" smtClean="0"/>
              <a:t>orbitalarning</a:t>
            </a:r>
            <a:r>
              <a:rPr lang="en-US" sz="4000" dirty="0" smtClean="0"/>
              <a:t> </a:t>
            </a:r>
            <a:r>
              <a:rPr lang="en-US" sz="4000" dirty="0" err="1" smtClean="0"/>
              <a:t>o‘lchamlariga</a:t>
            </a:r>
            <a:r>
              <a:rPr lang="en-US" sz="4000" dirty="0" smtClean="0"/>
              <a:t> </a:t>
            </a:r>
            <a:r>
              <a:rPr lang="en-US" sz="4000" dirty="0" err="1" smtClean="0"/>
              <a:t>bog‘liqdir</a:t>
            </a:r>
            <a:r>
              <a:rPr lang="en-US" sz="4000" dirty="0" smtClean="0"/>
              <a:t>. </a:t>
            </a:r>
            <a:endParaRPr lang="ru-RU" sz="40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-1" t="55143" r="81512" b="4925"/>
          <a:stretch/>
        </p:blipFill>
        <p:spPr>
          <a:xfrm>
            <a:off x="8301043" y="4086224"/>
            <a:ext cx="3415565" cy="2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sz="6600" b="1" dirty="0" err="1" smtClean="0">
                <a:solidFill>
                  <a:schemeClr val="bg1"/>
                </a:solidFill>
              </a:rPr>
              <a:t>N.Bor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</a:rPr>
              <a:t>nazariyasi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3" y="1825625"/>
            <a:ext cx="11928142" cy="4851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err="1" smtClean="0"/>
              <a:t>Elektron</a:t>
            </a:r>
            <a:r>
              <a:rPr lang="en-US" sz="4400" dirty="0" smtClean="0"/>
              <a:t> </a:t>
            </a:r>
            <a:r>
              <a:rPr lang="en-US" sz="4400" dirty="0" err="1" smtClean="0"/>
              <a:t>yadro</a:t>
            </a:r>
            <a:r>
              <a:rPr lang="en-US" sz="4400" dirty="0" smtClean="0"/>
              <a:t> </a:t>
            </a:r>
            <a:r>
              <a:rPr lang="en-US" sz="4400" dirty="0" err="1" smtClean="0"/>
              <a:t>atrofida</a:t>
            </a:r>
            <a:r>
              <a:rPr lang="en-US" sz="4400" dirty="0" smtClean="0"/>
              <a:t> </a:t>
            </a:r>
            <a:r>
              <a:rPr lang="en-US" sz="4400" dirty="0" err="1" smtClean="0"/>
              <a:t>ma’lum</a:t>
            </a:r>
            <a:r>
              <a:rPr lang="en-US" sz="4400" dirty="0" smtClean="0"/>
              <a:t> </a:t>
            </a:r>
            <a:r>
              <a:rPr lang="en-US" sz="4400" dirty="0" err="1" smtClean="0"/>
              <a:t>bir</a:t>
            </a:r>
            <a:r>
              <a:rPr lang="en-US" sz="4400" dirty="0" smtClean="0"/>
              <a:t> </a:t>
            </a:r>
            <a:r>
              <a:rPr lang="en-US" sz="4400" dirty="0" err="1" smtClean="0"/>
              <a:t>masofada</a:t>
            </a:r>
            <a:r>
              <a:rPr lang="en-US" sz="4400" dirty="0" smtClean="0"/>
              <a:t>, </a:t>
            </a:r>
            <a:r>
              <a:rPr lang="en-US" sz="4400" dirty="0" err="1" smtClean="0"/>
              <a:t>ma’lum</a:t>
            </a:r>
            <a:r>
              <a:rPr lang="en-US" sz="4400" dirty="0" smtClean="0"/>
              <a:t> </a:t>
            </a:r>
            <a:r>
              <a:rPr lang="en-US" sz="4400" dirty="0" err="1" smtClean="0"/>
              <a:t>bir</a:t>
            </a:r>
            <a:r>
              <a:rPr lang="en-US" sz="4400" dirty="0" smtClean="0"/>
              <a:t> </a:t>
            </a:r>
            <a:r>
              <a:rPr lang="en-US" sz="4400" dirty="0" err="1" smtClean="0"/>
              <a:t>orbitada</a:t>
            </a:r>
            <a:r>
              <a:rPr lang="en-US" sz="4400" dirty="0" smtClean="0"/>
              <a:t> </a:t>
            </a:r>
            <a:r>
              <a:rPr lang="en-US" sz="4400" dirty="0" err="1" smtClean="0"/>
              <a:t>harakat</a:t>
            </a:r>
            <a:r>
              <a:rPr lang="en-US" sz="4400" dirty="0" smtClean="0"/>
              <a:t> </a:t>
            </a:r>
            <a:r>
              <a:rPr lang="en-US" sz="4400" dirty="0" err="1" smtClean="0"/>
              <a:t>qiladi</a:t>
            </a:r>
            <a:r>
              <a:rPr lang="en-US" sz="4400" dirty="0" smtClean="0"/>
              <a:t>. Bu </a:t>
            </a:r>
            <a:r>
              <a:rPr lang="en-US" sz="4400" dirty="0" err="1" smtClean="0"/>
              <a:t>orbita</a:t>
            </a:r>
            <a:r>
              <a:rPr lang="en-US" sz="4400" dirty="0" smtClean="0"/>
              <a:t> </a:t>
            </a:r>
            <a:r>
              <a:rPr lang="en-US" sz="4400" dirty="0" err="1" smtClean="0"/>
              <a:t>bo‘ylab</a:t>
            </a:r>
            <a:r>
              <a:rPr lang="en-US" sz="4400" dirty="0" smtClean="0"/>
              <a:t> </a:t>
            </a:r>
            <a:r>
              <a:rPr lang="en-US" sz="4400" dirty="0" err="1" smtClean="0"/>
              <a:t>elektron</a:t>
            </a:r>
            <a:r>
              <a:rPr lang="en-US" sz="4400" dirty="0" smtClean="0"/>
              <a:t> </a:t>
            </a:r>
            <a:r>
              <a:rPr lang="en-US" sz="4400" dirty="0" err="1" smtClean="0"/>
              <a:t>energiyani</a:t>
            </a:r>
            <a:r>
              <a:rPr lang="en-US" sz="4400" dirty="0" smtClean="0"/>
              <a:t> </a:t>
            </a:r>
            <a:r>
              <a:rPr lang="en-US" sz="4400" dirty="0" err="1" smtClean="0"/>
              <a:t>ajratmasdan</a:t>
            </a:r>
            <a:r>
              <a:rPr lang="en-US" sz="4400" dirty="0" smtClean="0"/>
              <a:t> </a:t>
            </a:r>
            <a:r>
              <a:rPr lang="en-US" sz="4400" dirty="0" err="1" smtClean="0"/>
              <a:t>harakat</a:t>
            </a:r>
            <a:r>
              <a:rPr lang="en-US" sz="4400" dirty="0" smtClean="0"/>
              <a:t> </a:t>
            </a:r>
            <a:r>
              <a:rPr lang="en-US" sz="4400" dirty="0" err="1" smtClean="0"/>
              <a:t>qilishi</a:t>
            </a:r>
            <a:r>
              <a:rPr lang="en-US" sz="4400" dirty="0" smtClean="0"/>
              <a:t> </a:t>
            </a:r>
            <a:r>
              <a:rPr lang="en-US" sz="4400" dirty="0" err="1" smtClean="0"/>
              <a:t>mumkin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dirty="0" smtClean="0"/>
              <a:t>  </a:t>
            </a:r>
            <a:r>
              <a:rPr lang="en-US" sz="4400" dirty="0" err="1" smtClean="0"/>
              <a:t>Yadroga</a:t>
            </a:r>
            <a:r>
              <a:rPr lang="en-US" sz="4400" dirty="0" smtClean="0"/>
              <a:t> </a:t>
            </a:r>
            <a:r>
              <a:rPr lang="en-US" sz="4400" dirty="0" err="1" smtClean="0"/>
              <a:t>eng</a:t>
            </a:r>
            <a:r>
              <a:rPr lang="en-US" sz="4400" dirty="0" smtClean="0"/>
              <a:t> </a:t>
            </a:r>
            <a:r>
              <a:rPr lang="en-US" sz="4400" dirty="0" err="1" smtClean="0"/>
              <a:t>yaqin</a:t>
            </a:r>
            <a:r>
              <a:rPr lang="en-US" sz="4400" dirty="0" smtClean="0"/>
              <a:t> </a:t>
            </a:r>
            <a:r>
              <a:rPr lang="en-US" sz="4400" dirty="0" err="1" smtClean="0"/>
              <a:t>orbita</a:t>
            </a:r>
            <a:r>
              <a:rPr lang="en-US" sz="4400" dirty="0" smtClean="0"/>
              <a:t>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</a:t>
            </a:r>
            <a:r>
              <a:rPr lang="en-US" sz="4400" dirty="0" err="1" smtClean="0"/>
              <a:t>atomning</a:t>
            </a:r>
            <a:r>
              <a:rPr lang="en-US" sz="4400" dirty="0" smtClean="0"/>
              <a:t> </a:t>
            </a:r>
            <a:r>
              <a:rPr lang="en-US" sz="4400" dirty="0" err="1" smtClean="0"/>
              <a:t>eng</a:t>
            </a:r>
            <a:r>
              <a:rPr lang="en-US" sz="4400" dirty="0" smtClean="0"/>
              <a:t> </a:t>
            </a:r>
            <a:r>
              <a:rPr lang="en-US" sz="4400" dirty="0" err="1" smtClean="0"/>
              <a:t>turg‘un</a:t>
            </a:r>
            <a:r>
              <a:rPr lang="en-US" sz="4400" dirty="0" smtClean="0"/>
              <a:t> </a:t>
            </a:r>
            <a:r>
              <a:rPr lang="en-US" sz="4400" dirty="0" err="1" smtClean="0"/>
              <a:t>asosiy</a:t>
            </a:r>
            <a:r>
              <a:rPr lang="en-US" sz="4400" dirty="0" smtClean="0"/>
              <a:t>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</a:t>
            </a:r>
            <a:r>
              <a:rPr lang="en-US" sz="4400" dirty="0" err="1" smtClean="0"/>
              <a:t>holatiga</a:t>
            </a:r>
            <a:r>
              <a:rPr lang="en-US" sz="4400" dirty="0" smtClean="0"/>
              <a:t> </a:t>
            </a:r>
            <a:r>
              <a:rPr lang="en-US" sz="4400" dirty="0" err="1" smtClean="0"/>
              <a:t>to‘g‘ri</a:t>
            </a:r>
            <a:r>
              <a:rPr lang="en-US" sz="4400" dirty="0" smtClean="0"/>
              <a:t> </a:t>
            </a:r>
            <a:r>
              <a:rPr lang="en-US" sz="4400" dirty="0" err="1" smtClean="0"/>
              <a:t>keladi</a:t>
            </a:r>
            <a:r>
              <a:rPr lang="en-US" sz="4400" dirty="0" smtClean="0"/>
              <a:t>.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36" r="36083"/>
          <a:stretch/>
        </p:blipFill>
        <p:spPr>
          <a:xfrm>
            <a:off x="7815263" y="3679357"/>
            <a:ext cx="3935458" cy="29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41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2481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6000" b="1" dirty="0" err="1" smtClean="0">
                <a:solidFill>
                  <a:schemeClr val="bg1"/>
                </a:solidFill>
              </a:rPr>
              <a:t>Bor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nazariyasi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184" y="1252418"/>
            <a:ext cx="7629097" cy="53530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900" dirty="0" smtClean="0"/>
              <a:t>   </a:t>
            </a:r>
            <a:r>
              <a:rPr lang="en-US" sz="3900" dirty="0" err="1" smtClean="0"/>
              <a:t>Atomga</a:t>
            </a:r>
            <a:r>
              <a:rPr lang="en-US" sz="3900" dirty="0" smtClean="0"/>
              <a:t> </a:t>
            </a:r>
            <a:r>
              <a:rPr lang="en-US" sz="3900" dirty="0" err="1" smtClean="0"/>
              <a:t>energiya</a:t>
            </a:r>
            <a:r>
              <a:rPr lang="en-US" sz="3900" dirty="0" smtClean="0"/>
              <a:t> </a:t>
            </a:r>
            <a:r>
              <a:rPr lang="en-US" sz="3900" dirty="0" err="1" smtClean="0"/>
              <a:t>berilganda</a:t>
            </a:r>
            <a:r>
              <a:rPr lang="en-US" sz="3900" dirty="0" smtClean="0"/>
              <a:t> </a:t>
            </a:r>
            <a:r>
              <a:rPr lang="en-US" sz="3900" dirty="0" err="1" smtClean="0"/>
              <a:t>uning</a:t>
            </a:r>
            <a:r>
              <a:rPr lang="en-US" sz="3900" dirty="0" smtClean="0"/>
              <a:t> </a:t>
            </a:r>
            <a:r>
              <a:rPr lang="en-US" sz="3900" dirty="0" err="1" smtClean="0"/>
              <a:t>elektroni</a:t>
            </a:r>
            <a:r>
              <a:rPr lang="en-US" sz="3900" dirty="0" smtClean="0"/>
              <a:t> </a:t>
            </a:r>
            <a:r>
              <a:rPr lang="en-US" sz="3900" dirty="0" err="1" smtClean="0"/>
              <a:t>yuqoriroq</a:t>
            </a:r>
            <a:r>
              <a:rPr lang="en-US" sz="3900" dirty="0" smtClean="0"/>
              <a:t> </a:t>
            </a:r>
            <a:r>
              <a:rPr lang="en-US" sz="3900" dirty="0" err="1" smtClean="0"/>
              <a:t>energetik</a:t>
            </a:r>
            <a:r>
              <a:rPr lang="en-US" sz="3900" dirty="0" smtClean="0"/>
              <a:t> </a:t>
            </a:r>
            <a:r>
              <a:rPr lang="en-US" sz="3900" dirty="0" err="1" smtClean="0"/>
              <a:t>darajaga</a:t>
            </a:r>
            <a:r>
              <a:rPr lang="en-US" sz="3900" dirty="0" smtClean="0"/>
              <a:t> </a:t>
            </a:r>
            <a:r>
              <a:rPr lang="en-US" sz="3900" dirty="0" err="1" smtClean="0"/>
              <a:t>ko‘chishi</a:t>
            </a:r>
            <a:r>
              <a:rPr lang="en-US" sz="3900" dirty="0" smtClean="0"/>
              <a:t> </a:t>
            </a:r>
            <a:r>
              <a:rPr lang="en-US" sz="3900" dirty="0" err="1" smtClean="0"/>
              <a:t>mumkin</a:t>
            </a:r>
            <a:r>
              <a:rPr lang="en-US" sz="3900" dirty="0" smtClean="0"/>
              <a:t>. Bu </a:t>
            </a:r>
            <a:r>
              <a:rPr lang="en-US" sz="3900" dirty="0" err="1" smtClean="0"/>
              <a:t>holat</a:t>
            </a:r>
            <a:r>
              <a:rPr lang="en-US" sz="3900" dirty="0" smtClean="0"/>
              <a:t> </a:t>
            </a:r>
            <a:r>
              <a:rPr lang="en-US" sz="3900" dirty="0" err="1" smtClean="0"/>
              <a:t>elektron</a:t>
            </a:r>
            <a:r>
              <a:rPr lang="en-US" sz="3900" dirty="0" smtClean="0"/>
              <a:t> </a:t>
            </a:r>
            <a:r>
              <a:rPr lang="en-US" sz="3900" dirty="0" err="1" smtClean="0"/>
              <a:t>uchun</a:t>
            </a:r>
            <a:r>
              <a:rPr lang="en-US" sz="3900" dirty="0" smtClean="0"/>
              <a:t> “</a:t>
            </a:r>
            <a:r>
              <a:rPr lang="en-US" sz="3900" dirty="0" err="1" smtClean="0"/>
              <a:t>qo‘zg‘algan</a:t>
            </a:r>
            <a:r>
              <a:rPr lang="en-US" sz="3900" dirty="0" smtClean="0"/>
              <a:t>” </a:t>
            </a:r>
            <a:r>
              <a:rPr lang="en-US" sz="3900" dirty="0" err="1" smtClean="0"/>
              <a:t>holat</a:t>
            </a:r>
            <a:r>
              <a:rPr lang="en-US" sz="3900" dirty="0" smtClean="0"/>
              <a:t> </a:t>
            </a:r>
            <a:r>
              <a:rPr lang="en-US" sz="3900" dirty="0" err="1" smtClean="0"/>
              <a:t>deyiladi.Atom</a:t>
            </a:r>
            <a:r>
              <a:rPr lang="en-US" sz="3900" dirty="0" smtClean="0"/>
              <a:t> </a:t>
            </a:r>
            <a:r>
              <a:rPr lang="en-US" sz="3900" dirty="0" err="1" smtClean="0"/>
              <a:t>energiyani</a:t>
            </a:r>
            <a:r>
              <a:rPr lang="en-US" sz="3900" dirty="0" smtClean="0"/>
              <a:t> </a:t>
            </a:r>
            <a:r>
              <a:rPr lang="en-US" sz="3900" dirty="0" err="1" smtClean="0"/>
              <a:t>yutishi</a:t>
            </a:r>
            <a:r>
              <a:rPr lang="en-US" sz="3900" dirty="0" smtClean="0"/>
              <a:t> </a:t>
            </a:r>
            <a:r>
              <a:rPr lang="en-US" sz="3900" dirty="0" err="1" smtClean="0"/>
              <a:t>yoki</a:t>
            </a:r>
            <a:r>
              <a:rPr lang="en-US" sz="3900" dirty="0" smtClean="0"/>
              <a:t> </a:t>
            </a:r>
            <a:r>
              <a:rPr lang="en-US" sz="3900" dirty="0" err="1" smtClean="0"/>
              <a:t>ajratishi</a:t>
            </a:r>
            <a:r>
              <a:rPr lang="en-US" sz="3900" dirty="0" smtClean="0"/>
              <a:t> </a:t>
            </a:r>
            <a:r>
              <a:rPr lang="en-US" sz="3900" dirty="0" err="1" smtClean="0"/>
              <a:t>faqat</a:t>
            </a:r>
            <a:r>
              <a:rPr lang="en-US" sz="3900" dirty="0" smtClean="0"/>
              <a:t> </a:t>
            </a:r>
            <a:r>
              <a:rPr lang="en-US" sz="3900" dirty="0" err="1" smtClean="0"/>
              <a:t>elektron</a:t>
            </a:r>
            <a:r>
              <a:rPr lang="en-US" sz="3900" dirty="0" smtClean="0"/>
              <a:t> </a:t>
            </a:r>
            <a:r>
              <a:rPr lang="en-US" sz="3900" dirty="0" err="1" smtClean="0"/>
              <a:t>bir</a:t>
            </a:r>
            <a:r>
              <a:rPr lang="en-US" sz="3900" dirty="0" smtClean="0"/>
              <a:t> </a:t>
            </a:r>
            <a:r>
              <a:rPr lang="en-US" sz="3900" dirty="0" err="1" smtClean="0"/>
              <a:t>orbitadan</a:t>
            </a:r>
            <a:r>
              <a:rPr lang="en-US" sz="3900" dirty="0" smtClean="0"/>
              <a:t> </a:t>
            </a:r>
            <a:r>
              <a:rPr lang="en-US" sz="3900" dirty="0" err="1" smtClean="0"/>
              <a:t>boshqa</a:t>
            </a:r>
            <a:r>
              <a:rPr lang="en-US" sz="3900" dirty="0" smtClean="0"/>
              <a:t> </a:t>
            </a:r>
            <a:r>
              <a:rPr lang="en-US" sz="3900" dirty="0" err="1" smtClean="0"/>
              <a:t>orbitaga</a:t>
            </a:r>
            <a:r>
              <a:rPr lang="en-US" sz="3900" dirty="0" smtClean="0"/>
              <a:t> </a:t>
            </a:r>
            <a:r>
              <a:rPr lang="en-US" sz="3900" dirty="0" err="1" smtClean="0"/>
              <a:t>o‘tgandagina</a:t>
            </a:r>
            <a:r>
              <a:rPr lang="en-US" sz="3900" dirty="0" smtClean="0"/>
              <a:t> </a:t>
            </a:r>
            <a:r>
              <a:rPr lang="en-US" sz="3900" dirty="0" err="1" smtClean="0"/>
              <a:t>kuzatiladi</a:t>
            </a:r>
            <a:r>
              <a:rPr lang="en-US" sz="3900" dirty="0" smtClean="0"/>
              <a:t>.</a:t>
            </a:r>
            <a:endParaRPr lang="ru-RU" sz="39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4001" t="3209" r="4861" b="8343"/>
          <a:stretch/>
        </p:blipFill>
        <p:spPr>
          <a:xfrm>
            <a:off x="7802680" y="1718882"/>
            <a:ext cx="4189863" cy="43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64995" y="700089"/>
                <a:ext cx="4962098" cy="5643562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4000" dirty="0" smtClean="0"/>
                  <a:t>Vodorod </a:t>
                </a:r>
                <a:r>
                  <a:rPr lang="en-US" sz="4000" dirty="0" err="1" smtClean="0"/>
                  <a:t>atomida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ele</a:t>
                </a:r>
                <a:r>
                  <a:rPr lang="en-US" sz="4000" dirty="0" err="1"/>
                  <a:t>k</a:t>
                </a:r>
                <a:r>
                  <a:rPr lang="en-US" sz="4000" dirty="0" err="1" smtClean="0"/>
                  <a:t>tron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yadro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atrofida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sharsimon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bulut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hosil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qilib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harakatlanadi.Bunda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elektronni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ko’p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harakatlanadigan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sohasi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yadrodan</a:t>
                </a:r>
                <a:r>
                  <a:rPr lang="en-US" sz="4000" dirty="0" smtClean="0"/>
                  <a:t>  0,53 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4000" dirty="0" smtClean="0"/>
                  <a:t> m </a:t>
                </a:r>
                <a:r>
                  <a:rPr lang="en-US" sz="4000" dirty="0" err="1" smtClean="0"/>
                  <a:t>uzoqlikda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bo‘ladi</a:t>
                </a:r>
                <a:r>
                  <a:rPr lang="en-US" sz="4000" dirty="0" smtClean="0"/>
                  <a:t>.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4995" y="700089"/>
                <a:ext cx="4962098" cy="5643562"/>
              </a:xfrm>
              <a:blipFill>
                <a:blip r:embed="rId2"/>
                <a:stretch>
                  <a:fillRect l="-4167" t="-2371" r="-1348" b="-3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002" t="38989" r="39014" b="8630"/>
          <a:stretch/>
        </p:blipFill>
        <p:spPr>
          <a:xfrm>
            <a:off x="5386388" y="685800"/>
            <a:ext cx="667226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60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4" y="0"/>
            <a:ext cx="12172666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sz="5400" b="1" dirty="0" err="1" smtClean="0">
                <a:solidFill>
                  <a:schemeClr val="bg1"/>
                </a:solidFill>
              </a:rPr>
              <a:t>Kvant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</a:rPr>
              <a:t>nazariyasi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433015"/>
            <a:ext cx="11844337" cy="52627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100" dirty="0" smtClean="0"/>
              <a:t>Atom </a:t>
            </a:r>
            <a:r>
              <a:rPr lang="en-US" sz="4100" dirty="0" err="1" smtClean="0"/>
              <a:t>tuzilishing</a:t>
            </a:r>
            <a:r>
              <a:rPr lang="en-US" sz="4100" dirty="0" smtClean="0"/>
              <a:t> </a:t>
            </a:r>
            <a:r>
              <a:rPr lang="en-US" sz="4100" dirty="0" err="1" smtClean="0"/>
              <a:t>kvant</a:t>
            </a:r>
            <a:r>
              <a:rPr lang="en-US" sz="4100" dirty="0" smtClean="0"/>
              <a:t> </a:t>
            </a:r>
            <a:r>
              <a:rPr lang="en-US" sz="4100" dirty="0" err="1" smtClean="0"/>
              <a:t>nazariyasiga</a:t>
            </a:r>
            <a:r>
              <a:rPr lang="en-US" sz="4100" dirty="0" smtClean="0"/>
              <a:t> </a:t>
            </a:r>
            <a:r>
              <a:rPr lang="en-US" sz="4100" dirty="0" err="1" smtClean="0"/>
              <a:t>ko‘ra</a:t>
            </a:r>
            <a:r>
              <a:rPr lang="en-US" sz="4100" dirty="0" smtClean="0"/>
              <a:t>, </a:t>
            </a:r>
            <a:r>
              <a:rPr lang="en-US" sz="4100" dirty="0" err="1" smtClean="0"/>
              <a:t>elektron</a:t>
            </a:r>
            <a:r>
              <a:rPr lang="en-US" sz="4100" dirty="0" smtClean="0"/>
              <a:t> </a:t>
            </a:r>
            <a:r>
              <a:rPr lang="en-US" sz="4100" dirty="0" err="1" smtClean="0"/>
              <a:t>fazoning</a:t>
            </a:r>
            <a:r>
              <a:rPr lang="en-US" sz="4100" dirty="0" smtClean="0"/>
              <a:t> </a:t>
            </a:r>
            <a:r>
              <a:rPr lang="en-US" sz="4100" dirty="0" err="1" smtClean="0"/>
              <a:t>ma’lum</a:t>
            </a:r>
            <a:r>
              <a:rPr lang="en-US" sz="4100" dirty="0" smtClean="0"/>
              <a:t> </a:t>
            </a:r>
            <a:r>
              <a:rPr lang="en-US" sz="4100" dirty="0" err="1" smtClean="0"/>
              <a:t>kichik</a:t>
            </a:r>
            <a:r>
              <a:rPr lang="en-US" sz="4100" dirty="0" smtClean="0"/>
              <a:t> </a:t>
            </a:r>
            <a:r>
              <a:rPr lang="en-US" sz="4100" dirty="0" err="1" smtClean="0"/>
              <a:t>qismida</a:t>
            </a:r>
            <a:r>
              <a:rPr lang="en-US" sz="4100" dirty="0" smtClean="0"/>
              <a:t> </a:t>
            </a:r>
            <a:r>
              <a:rPr lang="en-US" sz="4100" dirty="0" err="1" smtClean="0"/>
              <a:t>joylashadi</a:t>
            </a:r>
            <a:r>
              <a:rPr lang="en-US" sz="4100" dirty="0" smtClean="0"/>
              <a:t>. </a:t>
            </a:r>
            <a:r>
              <a:rPr lang="en-US" sz="4100" dirty="0" err="1" smtClean="0"/>
              <a:t>Fazoning</a:t>
            </a:r>
            <a:r>
              <a:rPr lang="en-US" sz="4100" dirty="0" smtClean="0"/>
              <a:t> </a:t>
            </a:r>
            <a:r>
              <a:rPr lang="en-US" sz="4100" dirty="0" err="1" smtClean="0"/>
              <a:t>elektron</a:t>
            </a:r>
            <a:r>
              <a:rPr lang="en-US" sz="4100" dirty="0" smtClean="0"/>
              <a:t> </a:t>
            </a:r>
            <a:r>
              <a:rPr lang="en-US" sz="4100" dirty="0" err="1" smtClean="0"/>
              <a:t>mavjud</a:t>
            </a:r>
            <a:r>
              <a:rPr lang="en-US" sz="4100" dirty="0" smtClean="0"/>
              <a:t> </a:t>
            </a:r>
            <a:r>
              <a:rPr lang="en-US" sz="4100" dirty="0" err="1" smtClean="0"/>
              <a:t>bo‘lshi</a:t>
            </a:r>
            <a:r>
              <a:rPr lang="en-US" sz="4100" dirty="0" smtClean="0"/>
              <a:t> </a:t>
            </a:r>
            <a:r>
              <a:rPr lang="en-US" sz="4100" dirty="0" err="1" smtClean="0"/>
              <a:t>mumkinligi</a:t>
            </a:r>
            <a:r>
              <a:rPr lang="en-US" sz="4100" dirty="0" smtClean="0"/>
              <a:t>            </a:t>
            </a:r>
            <a:r>
              <a:rPr lang="en-US" sz="4100" dirty="0" smtClean="0">
                <a:solidFill>
                  <a:schemeClr val="accent5">
                    <a:lumMod val="50000"/>
                  </a:schemeClr>
                </a:solidFill>
              </a:rPr>
              <a:t>90%</a:t>
            </a:r>
            <a:r>
              <a:rPr lang="en-US" sz="4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100" dirty="0" err="1" smtClean="0"/>
              <a:t>ni</a:t>
            </a:r>
            <a:r>
              <a:rPr lang="en-US" sz="4100" dirty="0" smtClean="0"/>
              <a:t> </a:t>
            </a:r>
            <a:r>
              <a:rPr lang="en-US" sz="4100" dirty="0" err="1" smtClean="0"/>
              <a:t>tashkil</a:t>
            </a:r>
            <a:r>
              <a:rPr lang="en-US" sz="4100" dirty="0" smtClean="0"/>
              <a:t> </a:t>
            </a:r>
            <a:r>
              <a:rPr lang="en-US" sz="4100" dirty="0" err="1" smtClean="0"/>
              <a:t>qilgan</a:t>
            </a:r>
            <a:r>
              <a:rPr lang="en-US" sz="4100" dirty="0" smtClean="0"/>
              <a:t> </a:t>
            </a:r>
            <a:r>
              <a:rPr lang="en-US" sz="4100" dirty="0" err="1" smtClean="0"/>
              <a:t>qismi</a:t>
            </a:r>
            <a:r>
              <a:rPr lang="en-US" sz="4100" dirty="0" smtClean="0"/>
              <a:t> </a:t>
            </a:r>
            <a:r>
              <a:rPr lang="en-US" sz="4100" dirty="0" smtClean="0">
                <a:solidFill>
                  <a:srgbClr val="002060"/>
                </a:solidFill>
              </a:rPr>
              <a:t>atom </a:t>
            </a:r>
            <a:r>
              <a:rPr lang="en-US" sz="4100" dirty="0" err="1" smtClean="0">
                <a:solidFill>
                  <a:srgbClr val="002060"/>
                </a:solidFill>
              </a:rPr>
              <a:t>orbitali</a:t>
            </a:r>
            <a:r>
              <a:rPr lang="en-US" sz="4100" dirty="0" smtClean="0">
                <a:solidFill>
                  <a:srgbClr val="002060"/>
                </a:solidFill>
              </a:rPr>
              <a:t> </a:t>
            </a:r>
            <a:r>
              <a:rPr lang="en-US" sz="4100" dirty="0" err="1" smtClean="0"/>
              <a:t>deyiladi</a:t>
            </a:r>
            <a:r>
              <a:rPr lang="en-US" sz="4100" dirty="0" smtClean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100" dirty="0" smtClean="0"/>
              <a:t>  </a:t>
            </a:r>
            <a:r>
              <a:rPr lang="en-US" sz="4100" dirty="0" err="1" smtClean="0"/>
              <a:t>Atomni</a:t>
            </a:r>
            <a:r>
              <a:rPr lang="en-US" sz="4100" dirty="0" smtClean="0"/>
              <a:t> </a:t>
            </a:r>
            <a:r>
              <a:rPr lang="en-US" sz="4100" dirty="0" err="1" smtClean="0"/>
              <a:t>tasavvur</a:t>
            </a:r>
            <a:r>
              <a:rPr lang="en-US" sz="4100" dirty="0" smtClean="0"/>
              <a:t> </a:t>
            </a:r>
            <a:r>
              <a:rPr lang="en-US" sz="4100" dirty="0" err="1" smtClean="0"/>
              <a:t>qilganda</a:t>
            </a:r>
            <a:r>
              <a:rPr lang="en-US" sz="4100" dirty="0" smtClean="0"/>
              <a:t>, </a:t>
            </a:r>
            <a:r>
              <a:rPr lang="en-US" sz="4100" dirty="0" err="1" smtClean="0"/>
              <a:t>elektron</a:t>
            </a:r>
            <a:r>
              <a:rPr lang="en-US" sz="4100" dirty="0" smtClean="0"/>
              <a:t> </a:t>
            </a:r>
            <a:r>
              <a:rPr lang="en-US" sz="4100" dirty="0" err="1" smtClean="0"/>
              <a:t>bulutlar</a:t>
            </a:r>
            <a:r>
              <a:rPr lang="en-US" sz="4100" dirty="0" smtClean="0"/>
              <a:t> </a:t>
            </a:r>
            <a:r>
              <a:rPr lang="en-US" sz="4100" dirty="0" err="1" smtClean="0"/>
              <a:t>bilan</a:t>
            </a:r>
            <a:r>
              <a:rPr lang="en-US" sz="4100" dirty="0" smtClean="0"/>
              <a:t> </a:t>
            </a:r>
            <a:r>
              <a:rPr lang="en-US" sz="4100" dirty="0" err="1" smtClean="0"/>
              <a:t>o‘ralgan</a:t>
            </a:r>
            <a:r>
              <a:rPr lang="en-US" sz="4100" dirty="0" smtClean="0"/>
              <a:t> </a:t>
            </a:r>
            <a:r>
              <a:rPr lang="en-US" sz="4100" dirty="0" err="1" smtClean="0"/>
              <a:t>yadro</a:t>
            </a:r>
            <a:r>
              <a:rPr lang="en-US" sz="4100" dirty="0" smtClean="0"/>
              <a:t> </a:t>
            </a:r>
            <a:r>
              <a:rPr lang="en-US" sz="4100" dirty="0" err="1" smtClean="0"/>
              <a:t>sifatida</a:t>
            </a:r>
            <a:r>
              <a:rPr lang="en-US" sz="4100" dirty="0" smtClean="0"/>
              <a:t> </a:t>
            </a:r>
            <a:r>
              <a:rPr lang="en-US" sz="4100" dirty="0" err="1" smtClean="0"/>
              <a:t>tasavvur</a:t>
            </a:r>
            <a:r>
              <a:rPr lang="en-US" sz="4100" dirty="0"/>
              <a:t> </a:t>
            </a:r>
            <a:r>
              <a:rPr lang="en-US" sz="4100" dirty="0" err="1" smtClean="0"/>
              <a:t>qilishi</a:t>
            </a:r>
            <a:r>
              <a:rPr lang="en-US" sz="4100" dirty="0" smtClean="0"/>
              <a:t> </a:t>
            </a:r>
            <a:r>
              <a:rPr lang="en-US" sz="4100" dirty="0" err="1" smtClean="0"/>
              <a:t>kerak</a:t>
            </a:r>
            <a:r>
              <a:rPr lang="en-US" sz="4100" dirty="0" smtClean="0"/>
              <a:t>.                       Bu </a:t>
            </a:r>
            <a:r>
              <a:rPr lang="en-US" sz="4100" dirty="0" err="1" smtClean="0"/>
              <a:t>bulutlar</a:t>
            </a:r>
            <a:r>
              <a:rPr lang="en-US" sz="4100" dirty="0" smtClean="0"/>
              <a:t> </a:t>
            </a:r>
            <a:r>
              <a:rPr lang="en-US" sz="4100" dirty="0" err="1" smtClean="0"/>
              <a:t>shakli</a:t>
            </a:r>
            <a:r>
              <a:rPr lang="en-US" sz="4100" dirty="0" smtClean="0"/>
              <a:t> </a:t>
            </a:r>
            <a:r>
              <a:rPr lang="en-US" sz="4100" dirty="0" err="1" smtClean="0"/>
              <a:t>turlicha</a:t>
            </a:r>
            <a:r>
              <a:rPr lang="en-US" sz="4100" dirty="0" smtClean="0"/>
              <a:t> </a:t>
            </a:r>
            <a:r>
              <a:rPr lang="en-US" sz="4100" dirty="0" err="1" smtClean="0"/>
              <a:t>bo‘ladi</a:t>
            </a:r>
            <a:r>
              <a:rPr lang="en-US" sz="4100" dirty="0"/>
              <a:t>: </a:t>
            </a:r>
            <a:endParaRPr lang="ru-RU" sz="41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100" b="1" dirty="0" smtClean="0"/>
              <a:t>s-</a:t>
            </a:r>
            <a:r>
              <a:rPr lang="en-US" sz="4100" dirty="0" smtClean="0"/>
              <a:t>,</a:t>
            </a:r>
            <a:r>
              <a:rPr lang="en-US" sz="4100" b="1" dirty="0" smtClean="0"/>
              <a:t>p-</a:t>
            </a:r>
            <a:r>
              <a:rPr lang="en-US" sz="4100" dirty="0" smtClean="0"/>
              <a:t>,</a:t>
            </a:r>
            <a:r>
              <a:rPr lang="en-US" sz="4100" b="1" dirty="0" smtClean="0"/>
              <a:t>d-,f-</a:t>
            </a:r>
            <a:r>
              <a:rPr lang="en-US" sz="4100" b="1" dirty="0" err="1" smtClean="0"/>
              <a:t>orbitallar</a:t>
            </a:r>
            <a:r>
              <a:rPr lang="en-US" sz="4100" dirty="0" smtClean="0"/>
              <a:t>.</a:t>
            </a: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676924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927</Words>
  <Application>Microsoft Office PowerPoint</Application>
  <PresentationFormat>Широкоэкранный</PresentationFormat>
  <Paragraphs>245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Tahoma</vt:lpstr>
      <vt:lpstr>Тема Office</vt:lpstr>
      <vt:lpstr>                             Kimyo</vt:lpstr>
      <vt:lpstr>                         Atom haqida</vt:lpstr>
      <vt:lpstr>                   A.M.Butlerov (1886 y)</vt:lpstr>
      <vt:lpstr>                                          Ernest Rezerford     1911 yilda ingliz olimi    Ernest Rezerford   “Atomlar    bo‘linmaydigan   sharsimon   zarrachalardir”, deb qarovchi   g‘oyalarni  inkor etdi va    atom tuzilishining planetar    modelini taklif etdi. </vt:lpstr>
      <vt:lpstr>       Atomning planetar modeli</vt:lpstr>
      <vt:lpstr>               N.Bor nazariyasi</vt:lpstr>
      <vt:lpstr>                          Bor nazariyasi</vt:lpstr>
      <vt:lpstr>Vodorod atomida elektron yadro atrofida sharsimon bulut hosil qilib harakatlanadi.Bunda elektronni eng ko’p harakatlanadigan sohasi yadrodan  0,53 *〖10〗^(-10) m uzoqlikda bo‘ladi.</vt:lpstr>
      <vt:lpstr>                    Kvant nazariyasi</vt:lpstr>
      <vt:lpstr>    s,p,d,f elektron orbitallar</vt:lpstr>
      <vt:lpstr>                                                  P-orbital </vt:lpstr>
      <vt:lpstr>                              d-orbital </vt:lpstr>
      <vt:lpstr>                       f-orbital</vt:lpstr>
      <vt:lpstr>          pog‘ona va pog‘onachalar</vt:lpstr>
      <vt:lpstr>      Elektronlarning to‘lib borishi</vt:lpstr>
      <vt:lpstr>       elektron formulalar(I-davr)</vt:lpstr>
      <vt:lpstr>               II-davr elementlari</vt:lpstr>
      <vt:lpstr>               III –davr elementlari</vt:lpstr>
      <vt:lpstr>          IV davr elementlari  (Kaliy )</vt:lpstr>
      <vt:lpstr>                    Kalsiy elementi</vt:lpstr>
      <vt:lpstr>                 Skandiy elementi</vt:lpstr>
      <vt:lpstr>            Qisqa elektron formulalar</vt:lpstr>
      <vt:lpstr>                 Elektron ko‘chish</vt:lpstr>
      <vt:lpstr>                    Elektron pog‘onalar</vt:lpstr>
      <vt:lpstr>             Elektron ko‘chish</vt:lpstr>
      <vt:lpstr>              Elektron ko‘chish</vt:lpstr>
      <vt:lpstr>              Elektron ko‘chish</vt:lpstr>
      <vt:lpstr>             Elektron ko‘chish</vt:lpstr>
      <vt:lpstr>             Mustahkamlash</vt:lpstr>
      <vt:lpstr>                     Mustahkamlash</vt:lpstr>
      <vt:lpstr>                        Topshiriq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86</cp:revision>
  <dcterms:created xsi:type="dcterms:W3CDTF">2020-08-03T11:21:36Z</dcterms:created>
  <dcterms:modified xsi:type="dcterms:W3CDTF">2020-08-18T10:04:48Z</dcterms:modified>
</cp:coreProperties>
</file>