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70" r:id="rId14"/>
    <p:sldId id="268" r:id="rId15"/>
    <p:sldId id="271" r:id="rId16"/>
    <p:sldId id="276" r:id="rId17"/>
  </p:sldIdLst>
  <p:sldSz cx="5765800" cy="3244850"/>
  <p:notesSz cx="5765800" cy="324485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41" d="100"/>
          <a:sy n="141" d="100"/>
        </p:scale>
        <p:origin x="840" y="11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432435" y="1005903"/>
            <a:ext cx="4900930" cy="68141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864870" y="1817116"/>
            <a:ext cx="4036060" cy="8112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11/6/2020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400" b="0" i="1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11/6/2020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288290" y="746315"/>
            <a:ext cx="2508123" cy="21416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2969387" y="746315"/>
            <a:ext cx="2508123" cy="21416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11/6/2020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8" y="71163"/>
            <a:ext cx="5650865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11/6/2020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11/6/2020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0" y="536168"/>
            <a:ext cx="5650865" cy="2649220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66848" y="71163"/>
            <a:ext cx="5650865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6388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36105" y="982040"/>
            <a:ext cx="4893589" cy="20186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00" b="0" i="1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1960372" y="3017710"/>
            <a:ext cx="1845056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288290" y="3017710"/>
            <a:ext cx="1326134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11/6/2020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4151376" y="3017710"/>
            <a:ext cx="1326134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1535"/>
            <a:ext cx="5760085" cy="1021080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2"/>
                </a:lnTo>
                <a:lnTo>
                  <a:pt x="5759640" y="1020952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30617" y="222930"/>
            <a:ext cx="4080510" cy="546735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lang="en-US" sz="3400" spc="-5" dirty="0" smtClean="0"/>
              <a:t>JAHON TARIXI</a:t>
            </a:r>
            <a:endParaRPr sz="3400" dirty="0"/>
          </a:p>
        </p:txBody>
      </p:sp>
      <p:sp>
        <p:nvSpPr>
          <p:cNvPr id="4" name="object 4"/>
          <p:cNvSpPr txBox="1"/>
          <p:nvPr/>
        </p:nvSpPr>
        <p:spPr>
          <a:xfrm>
            <a:off x="536040" y="1275528"/>
            <a:ext cx="2344002" cy="1095172"/>
          </a:xfrm>
          <a:prstGeom prst="rect">
            <a:avLst/>
          </a:prstGeom>
        </p:spPr>
        <p:txBody>
          <a:bodyPr vert="horz" wrap="square" lIns="0" tIns="43180" rIns="0" bIns="0" rtlCol="0">
            <a:spAutoFit/>
          </a:bodyPr>
          <a:lstStyle/>
          <a:p>
            <a:pPr marL="18387">
              <a:lnSpc>
                <a:spcPts val="1952"/>
              </a:lnSpc>
              <a:spcBef>
                <a:spcPts val="110"/>
              </a:spcBef>
            </a:pPr>
            <a:r>
              <a:rPr lang="en-US" sz="2000" dirty="0" err="1" smtClean="0">
                <a:solidFill>
                  <a:srgbClr val="2365C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Mavzu</a:t>
            </a:r>
            <a:r>
              <a:rPr lang="en-US" sz="2000" dirty="0" smtClean="0">
                <a:solidFill>
                  <a:srgbClr val="2365C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en-US" sz="1600" dirty="0" smtClean="0">
                <a:solidFill>
                  <a:srgbClr val="2365C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uz-Cyrl-UZ" sz="1600" dirty="0" smtClean="0">
              <a:solidFill>
                <a:srgbClr val="2365C7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8387">
              <a:lnSpc>
                <a:spcPts val="1952"/>
              </a:lnSpc>
              <a:spcBef>
                <a:spcPts val="110"/>
              </a:spcBef>
            </a:pPr>
            <a:endParaRPr lang="en-US" sz="1600" dirty="0" smtClean="0">
              <a:solidFill>
                <a:srgbClr val="2365C7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8387" algn="ctr">
              <a:lnSpc>
                <a:spcPts val="1952"/>
              </a:lnSpc>
              <a:spcBef>
                <a:spcPts val="110"/>
              </a:spcBef>
            </a:pPr>
            <a:r>
              <a:rPr lang="en-US" sz="2000" b="1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1991-2017-yillarda </a:t>
            </a:r>
            <a:r>
              <a:rPr lang="en-US" sz="2000" b="1" dirty="0" err="1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</a:t>
            </a:r>
            <a:r>
              <a:rPr lang="en-US" sz="2000" b="1" dirty="0" err="1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ransiya</a:t>
            </a:r>
            <a:endParaRPr lang="en-US" sz="2000" b="1" dirty="0" smtClean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116724" y="1191043"/>
            <a:ext cx="344170" cy="740410"/>
          </a:xfrm>
          <a:custGeom>
            <a:avLst/>
            <a:gdLst/>
            <a:ahLst/>
            <a:cxnLst/>
            <a:rect l="l" t="t" r="r" b="b"/>
            <a:pathLst>
              <a:path w="344170" h="740410">
                <a:moveTo>
                  <a:pt x="343828" y="0"/>
                </a:moveTo>
                <a:lnTo>
                  <a:pt x="0" y="0"/>
                </a:lnTo>
                <a:lnTo>
                  <a:pt x="0" y="740144"/>
                </a:lnTo>
                <a:lnTo>
                  <a:pt x="343828" y="740144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117795" y="2103745"/>
            <a:ext cx="344170" cy="680720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8" name="object 8"/>
          <p:cNvGrpSpPr/>
          <p:nvPr/>
        </p:nvGrpSpPr>
        <p:grpSpPr>
          <a:xfrm>
            <a:off x="4102100" y="222930"/>
            <a:ext cx="1139949" cy="572829"/>
            <a:chOff x="4686759" y="212867"/>
            <a:chExt cx="634365" cy="634365"/>
          </a:xfrm>
        </p:grpSpPr>
        <p:sp>
          <p:nvSpPr>
            <p:cNvPr id="9" name="object 9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603608" y="0"/>
                  </a:moveTo>
                  <a:lnTo>
                    <a:pt x="0" y="0"/>
                  </a:lnTo>
                  <a:lnTo>
                    <a:pt x="0" y="603609"/>
                  </a:lnTo>
                  <a:lnTo>
                    <a:pt x="603608" y="603609"/>
                  </a:lnTo>
                  <a:lnTo>
                    <a:pt x="603608" y="0"/>
                  </a:lnTo>
                  <a:close/>
                </a:path>
              </a:pathLst>
            </a:custGeom>
            <a:solidFill>
              <a:srgbClr val="00A65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8" y="0"/>
                  </a:lnTo>
                  <a:lnTo>
                    <a:pt x="603608" y="603609"/>
                  </a:lnTo>
                  <a:lnTo>
                    <a:pt x="0" y="603609"/>
                  </a:lnTo>
                  <a:lnTo>
                    <a:pt x="0" y="0"/>
                  </a:lnTo>
                  <a:close/>
                </a:path>
              </a:pathLst>
            </a:custGeom>
            <a:ln w="30481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1" name="object 11"/>
          <p:cNvSpPr txBox="1"/>
          <p:nvPr/>
        </p:nvSpPr>
        <p:spPr>
          <a:xfrm>
            <a:off x="4178300" y="249024"/>
            <a:ext cx="1127583" cy="362279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25"/>
              </a:spcBef>
            </a:pPr>
            <a:r>
              <a:rPr lang="en-US" sz="2250" b="1" spc="10" dirty="0" smtClean="0">
                <a:solidFill>
                  <a:srgbClr val="FFFFFF"/>
                </a:solidFill>
                <a:latin typeface="Arial"/>
                <a:cs typeface="Arial"/>
              </a:rPr>
              <a:t>1</a:t>
            </a:r>
            <a:r>
              <a:rPr sz="2250" b="1" spc="10" dirty="0" smtClean="0">
                <a:solidFill>
                  <a:srgbClr val="FFFFFF"/>
                </a:solidFill>
                <a:latin typeface="Arial"/>
                <a:cs typeface="Arial"/>
              </a:rPr>
              <a:t>1</a:t>
            </a:r>
            <a:r>
              <a:rPr lang="en-US" sz="2250" b="1" spc="10" dirty="0" smtClean="0">
                <a:solidFill>
                  <a:srgbClr val="FFFFFF"/>
                </a:solidFill>
                <a:latin typeface="Arial"/>
                <a:cs typeface="Arial"/>
              </a:rPr>
              <a:t>-sinf</a:t>
            </a:r>
            <a:endParaRPr sz="2250" dirty="0">
              <a:latin typeface="Arial"/>
              <a:cs typeface="Arial"/>
            </a:endParaRP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54117" y="1058567"/>
            <a:ext cx="2787692" cy="21862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739900" y="61952"/>
            <a:ext cx="2971800" cy="332142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30"/>
              </a:spcBef>
            </a:pPr>
            <a:r>
              <a:rPr lang="en-US" dirty="0"/>
              <a:t>XXI </a:t>
            </a:r>
            <a:r>
              <a:rPr lang="en-US" dirty="0" err="1"/>
              <a:t>asrda</a:t>
            </a:r>
            <a:r>
              <a:rPr lang="en-US" dirty="0"/>
              <a:t> </a:t>
            </a:r>
            <a:r>
              <a:rPr lang="en-US" dirty="0" err="1"/>
              <a:t>Fransiya</a:t>
            </a:r>
            <a:endParaRPr sz="2800" spc="-1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с двумя усеченными противолежащими углами 5"/>
          <p:cNvSpPr/>
          <p:nvPr/>
        </p:nvSpPr>
        <p:spPr>
          <a:xfrm>
            <a:off x="1892300" y="631825"/>
            <a:ext cx="3657600" cy="2362200"/>
          </a:xfrm>
          <a:prstGeom prst="snip2Diag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2012-yilgi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saylovlarda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Fransiya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prezidenti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lavozimiga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saylangan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FSP (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Fransiya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sotsialistik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partiyasi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yetakchisi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Fransua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Olland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Fransiyaning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Yevroittifoqdagi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rolini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yanada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oshirish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Yevropa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siyosatida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yetakchi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davlatlardan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biri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sifatidagi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o‘rnini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saqlab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qolish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harakat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qildi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. U 2012-yili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boylar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qo‘shimcha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soliq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o‘rnatish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tashabbusi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chiqdi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055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5899" y="860425"/>
            <a:ext cx="1541037" cy="1501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77864" y="71164"/>
            <a:ext cx="5650865" cy="484462"/>
          </a:xfrm>
          <a:custGeom>
            <a:avLst/>
            <a:gdLst/>
            <a:ahLst/>
            <a:cxnLst/>
            <a:rect l="l" t="t" r="r" b="b"/>
            <a:pathLst>
              <a:path w="5650865" h="748665">
                <a:moveTo>
                  <a:pt x="5650710" y="0"/>
                </a:moveTo>
                <a:lnTo>
                  <a:pt x="0" y="0"/>
                </a:lnTo>
                <a:lnTo>
                  <a:pt x="0" y="748562"/>
                </a:lnTo>
                <a:lnTo>
                  <a:pt x="5650710" y="748562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587500" y="145400"/>
            <a:ext cx="2958101" cy="335989"/>
          </a:xfrm>
          <a:prstGeom prst="rect">
            <a:avLst/>
          </a:prstGeom>
        </p:spPr>
        <p:txBody>
          <a:bodyPr vert="horz" wrap="square" lIns="0" tIns="40640" rIns="0" bIns="0" rtlCol="0">
            <a:spAutoFit/>
          </a:bodyPr>
          <a:lstStyle/>
          <a:p>
            <a:pPr marL="12700" marR="5080">
              <a:lnSpc>
                <a:spcPts val="2330"/>
              </a:lnSpc>
              <a:spcBef>
                <a:spcPts val="320"/>
              </a:spcBef>
            </a:pPr>
            <a:r>
              <a:rPr lang="en-US" sz="2400" dirty="0"/>
              <a:t>XXI </a:t>
            </a:r>
            <a:r>
              <a:rPr lang="en-US" sz="2400" dirty="0" err="1"/>
              <a:t>asrda</a:t>
            </a:r>
            <a:r>
              <a:rPr lang="en-US" sz="2400" dirty="0"/>
              <a:t> </a:t>
            </a:r>
            <a:r>
              <a:rPr lang="en-US" sz="2400" dirty="0" err="1"/>
              <a:t>Fransiya</a:t>
            </a:r>
            <a:endParaRPr spc="15" dirty="0"/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77864" y="631824"/>
            <a:ext cx="5639849" cy="990601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ru-RU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Bu</a:t>
            </a: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tashabbus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konstitutsion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sud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tomonidan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bekor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qilindi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So‘ng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jinsli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shaxslar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o‘rtasida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nikohni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yoqlab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chiqib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uni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qonunlashtirdi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Bu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katolik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cherkovining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noroziligiga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sabab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bo‘ldi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60575" y="1698623"/>
            <a:ext cx="5657138" cy="1546227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Suriya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boshqa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urush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harakatlari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bo‘layotgan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Sharq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mamlakatlaridan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kelayotgan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muhojirlar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oqimi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ham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Fransiyadagi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ijtimoiy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holatni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keskinlashtirdi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. 2015-yil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noyabr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oyida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Parijda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sodir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etilgan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terroristik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akt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oqibatida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yuzdan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ortiq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kishi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halok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bo‘ldi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uch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yuzdan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oshiq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odam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yaralandi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. Bu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terrorchilik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aktlarini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ISHID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terrorchi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guruhi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o‘z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zimmasiga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oldi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816100" y="109204"/>
            <a:ext cx="2514600" cy="324448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lang="en-US" sz="2000" dirty="0"/>
              <a:t>XXI </a:t>
            </a:r>
            <a:r>
              <a:rPr lang="en-US" sz="2000" dirty="0" err="1"/>
              <a:t>asrda</a:t>
            </a:r>
            <a:r>
              <a:rPr lang="en-US" sz="2000" dirty="0"/>
              <a:t> </a:t>
            </a:r>
            <a:r>
              <a:rPr lang="en-US" sz="2000" dirty="0" err="1"/>
              <a:t>Fransiya</a:t>
            </a:r>
            <a:endParaRPr spc="10" dirty="0"/>
          </a:p>
        </p:txBody>
      </p:sp>
      <p:sp>
        <p:nvSpPr>
          <p:cNvPr id="6" name="object 6"/>
          <p:cNvSpPr/>
          <p:nvPr/>
        </p:nvSpPr>
        <p:spPr>
          <a:xfrm>
            <a:off x="66840" y="536168"/>
            <a:ext cx="5650865" cy="2649220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Прямоугольник с двумя скругленными противолежащими углами 9"/>
          <p:cNvSpPr/>
          <p:nvPr/>
        </p:nvSpPr>
        <p:spPr>
          <a:xfrm>
            <a:off x="80160" y="1012825"/>
            <a:ext cx="5635460" cy="1488126"/>
          </a:xfrm>
          <a:prstGeom prst="round2Diag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indent="180975" algn="just"/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Hukumat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tomonidan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barcha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ehtiyot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choralari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ko‘rilishiga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qaramasdan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terroristik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aktlar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yana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takrorlandi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. F. </a:t>
            </a:r>
            <a:r>
              <a:rPr lang="en-US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Olland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Fransiya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tarixidagi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eng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nufuzsiz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prezident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bo‘lib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tarixga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kirdi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. U 2017-yili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bo‘lib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o‘tgan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prezidentlik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saylovlariga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o‘z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nomzodini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qo‘ymadi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19702" y="116093"/>
            <a:ext cx="5164320" cy="369332"/>
          </a:xfrm>
        </p:spPr>
        <p:txBody>
          <a:bodyPr/>
          <a:lstStyle/>
          <a:p>
            <a:pPr algn="ctr"/>
            <a:r>
              <a:rPr lang="en-US" sz="2400" dirty="0"/>
              <a:t>XXI </a:t>
            </a:r>
            <a:r>
              <a:rPr lang="en-US" sz="2400" dirty="0" err="1"/>
              <a:t>asrda</a:t>
            </a:r>
            <a:r>
              <a:rPr lang="en-US" sz="2400" dirty="0"/>
              <a:t> </a:t>
            </a:r>
            <a:r>
              <a:rPr lang="en-US" sz="2400" dirty="0" err="1"/>
              <a:t>Fransiya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с двумя усеченными противолежащими углами 3"/>
          <p:cNvSpPr/>
          <p:nvPr/>
        </p:nvSpPr>
        <p:spPr>
          <a:xfrm>
            <a:off x="1816100" y="708025"/>
            <a:ext cx="3667922" cy="2286000"/>
          </a:xfrm>
          <a:prstGeom prst="snip2Diag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2017-yil </a:t>
            </a:r>
            <a:r>
              <a:rPr lang="en-US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aprel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oyida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bo‘lib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o‘tgan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saylovlarning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ikkinchi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turida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en-US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Olg‘a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!”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harakatining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vakili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Emmanyuel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Makron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g‘alaba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qozondi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Ayni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paytda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bu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saylovlar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Fransiyada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ham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Germaniyadagi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singari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multikulturalizm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siyosatining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barbod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bo‘lganligini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ko‘rsatdi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9702" y="936625"/>
            <a:ext cx="1222375" cy="167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693444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87386" y="114205"/>
            <a:ext cx="3200400" cy="324448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30"/>
              </a:spcBef>
            </a:pPr>
            <a:r>
              <a:rPr lang="en-US" sz="2000" dirty="0"/>
              <a:t>XXI </a:t>
            </a:r>
            <a:r>
              <a:rPr lang="en-US" sz="2000" dirty="0" err="1"/>
              <a:t>asrda</a:t>
            </a:r>
            <a:r>
              <a:rPr lang="en-US" sz="2000" dirty="0"/>
              <a:t> </a:t>
            </a:r>
            <a:r>
              <a:rPr lang="en-US" sz="2000" dirty="0" err="1"/>
              <a:t>Fransiya</a:t>
            </a:r>
            <a:endParaRPr spc="15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66840" y="536168"/>
            <a:ext cx="5650865" cy="2649220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Прямоугольник с двумя усеченными противолежащими углами 8"/>
          <p:cNvSpPr/>
          <p:nvPr/>
        </p:nvSpPr>
        <p:spPr>
          <a:xfrm>
            <a:off x="149072" y="708026"/>
            <a:ext cx="5477028" cy="990600"/>
          </a:xfrm>
          <a:prstGeom prst="snip2Diag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Muhojirlar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sonining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oshishi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terrorizm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xavfining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kuchayishi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sharoitida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o‘ng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Milliy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front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partiyasining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obro‘yi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oshib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bordi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Milliy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front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vakili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Marin Le Pen ilk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bor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prezidentlik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saylovlarida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ikkinchi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turga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chiqib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qariyb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34%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ovoz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oldi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Прямоугольник с двумя усеченными противолежащими углами 10"/>
          <p:cNvSpPr/>
          <p:nvPr/>
        </p:nvSpPr>
        <p:spPr>
          <a:xfrm>
            <a:off x="149072" y="1870484"/>
            <a:ext cx="5477028" cy="1141809"/>
          </a:xfrm>
          <a:prstGeom prst="snip2Diag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Mamlakatdagi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ko‘plab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muammolarga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qaramasdan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, XXI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asr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boshlariga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kelib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Fransiya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ham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iqtisodiy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, ham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siyosiy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jihatdan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dunyoning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yetakchi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davlatlaridan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biri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bo‘lib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qolmoqda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9218" name="Picture 2" descr="https://dfwatch.net/wp-content/uploads/2013/10/ivanishvilii-margvelashvili_PK__12_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574" y="-6651625"/>
            <a:ext cx="2520000" cy="21123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037274" y="104390"/>
            <a:ext cx="3276600" cy="332142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30"/>
              </a:spcBef>
            </a:pPr>
            <a:r>
              <a:rPr lang="en-US" dirty="0" err="1" smtClean="0"/>
              <a:t>Mavzudagi</a:t>
            </a:r>
            <a:r>
              <a:rPr lang="en-US" dirty="0" smtClean="0"/>
              <a:t> </a:t>
            </a:r>
            <a:r>
              <a:rPr lang="en-US" dirty="0" err="1" smtClean="0"/>
              <a:t>yangi</a:t>
            </a:r>
            <a:r>
              <a:rPr lang="en-US" dirty="0" smtClean="0"/>
              <a:t> </a:t>
            </a:r>
            <a:r>
              <a:rPr lang="en-US" dirty="0" err="1" smtClean="0"/>
              <a:t>so’zlar</a:t>
            </a:r>
            <a:endParaRPr spc="15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66840" y="536168"/>
            <a:ext cx="5650865" cy="2649220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Прямоугольник с двумя усеченными противолежащими углами 8"/>
          <p:cNvSpPr/>
          <p:nvPr/>
        </p:nvSpPr>
        <p:spPr>
          <a:xfrm>
            <a:off x="229958" y="841819"/>
            <a:ext cx="5324628" cy="2037918"/>
          </a:xfrm>
          <a:prstGeom prst="snip2Diag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 err="1">
                <a:solidFill>
                  <a:schemeClr val="tx2">
                    <a:lumMod val="75000"/>
                  </a:schemeClr>
                </a:solidFill>
              </a:rPr>
              <a:t>Multikulturalizm</a:t>
            </a:r>
            <a:r>
              <a:rPr lang="en-US" b="1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dirty="0"/>
              <a:t>— </a:t>
            </a:r>
            <a:r>
              <a:rPr lang="en-US" dirty="0" err="1"/>
              <a:t>bu</a:t>
            </a:r>
            <a:r>
              <a:rPr lang="en-US" dirty="0"/>
              <a:t> </a:t>
            </a:r>
            <a:r>
              <a:rPr lang="en-US" dirty="0" err="1"/>
              <a:t>bitta</a:t>
            </a:r>
            <a:r>
              <a:rPr lang="en-US" dirty="0"/>
              <a:t> </a:t>
            </a:r>
            <a:r>
              <a:rPr lang="en-US" dirty="0" err="1"/>
              <a:t>mamlakatda</a:t>
            </a:r>
            <a:r>
              <a:rPr lang="en-US" dirty="0"/>
              <a:t> </a:t>
            </a:r>
            <a:r>
              <a:rPr lang="en-US" dirty="0" err="1"/>
              <a:t>va</a:t>
            </a:r>
            <a:r>
              <a:rPr lang="en-US" dirty="0"/>
              <a:t> </a:t>
            </a:r>
            <a:r>
              <a:rPr lang="en-US" dirty="0" err="1"/>
              <a:t>butun</a:t>
            </a:r>
            <a:r>
              <a:rPr lang="en-US" dirty="0"/>
              <a:t> </a:t>
            </a:r>
            <a:r>
              <a:rPr lang="en-US" dirty="0" err="1"/>
              <a:t>dunyoda</a:t>
            </a:r>
            <a:r>
              <a:rPr lang="en-US" dirty="0"/>
              <a:t> </a:t>
            </a:r>
            <a:r>
              <a:rPr lang="en-US" dirty="0" err="1"/>
              <a:t>madaniyatlar</a:t>
            </a:r>
            <a:r>
              <a:rPr lang="en-US" dirty="0"/>
              <a:t> </a:t>
            </a:r>
            <a:r>
              <a:rPr lang="en-US" dirty="0" err="1"/>
              <a:t>xilma-xilligini</a:t>
            </a:r>
            <a:r>
              <a:rPr lang="en-US" dirty="0"/>
              <a:t> </a:t>
            </a:r>
            <a:r>
              <a:rPr lang="en-US" dirty="0" err="1"/>
              <a:t>saqlab</a:t>
            </a:r>
            <a:r>
              <a:rPr lang="en-US" dirty="0"/>
              <a:t> </a:t>
            </a:r>
            <a:r>
              <a:rPr lang="en-US" dirty="0" err="1"/>
              <a:t>qolishga</a:t>
            </a:r>
            <a:r>
              <a:rPr lang="en-US" dirty="0"/>
              <a:t> </a:t>
            </a:r>
            <a:r>
              <a:rPr lang="en-US" dirty="0" err="1" smtClean="0"/>
              <a:t>yo‘naltirilgan</a:t>
            </a:r>
            <a:r>
              <a:rPr lang="en-US" dirty="0" smtClean="0"/>
              <a:t> </a:t>
            </a:r>
            <a:r>
              <a:rPr lang="en-US" dirty="0" err="1"/>
              <a:t>siyosat</a:t>
            </a:r>
            <a:r>
              <a:rPr lang="en-US" dirty="0"/>
              <a:t> </a:t>
            </a:r>
            <a:r>
              <a:rPr lang="en-US" dirty="0" err="1"/>
              <a:t>hamda</a:t>
            </a:r>
            <a:r>
              <a:rPr lang="en-US" dirty="0"/>
              <a:t> </a:t>
            </a:r>
            <a:r>
              <a:rPr lang="en-US" dirty="0" err="1"/>
              <a:t>bu</a:t>
            </a:r>
            <a:r>
              <a:rPr lang="en-US" dirty="0"/>
              <a:t> </a:t>
            </a:r>
            <a:r>
              <a:rPr lang="en-US" dirty="0" err="1"/>
              <a:t>siyosatni</a:t>
            </a:r>
            <a:r>
              <a:rPr lang="en-US" dirty="0"/>
              <a:t> </a:t>
            </a:r>
            <a:r>
              <a:rPr lang="en-US" dirty="0" err="1"/>
              <a:t>asoslovchi</a:t>
            </a:r>
            <a:r>
              <a:rPr lang="en-US" dirty="0"/>
              <a:t> </a:t>
            </a:r>
            <a:r>
              <a:rPr lang="en-US" dirty="0" err="1"/>
              <a:t>nazariya</a:t>
            </a:r>
            <a:r>
              <a:rPr lang="en-US" dirty="0"/>
              <a:t> </a:t>
            </a:r>
            <a:r>
              <a:rPr lang="en-US" dirty="0" err="1"/>
              <a:t>va</a:t>
            </a:r>
            <a:r>
              <a:rPr lang="en-US" dirty="0"/>
              <a:t> </a:t>
            </a:r>
            <a:r>
              <a:rPr lang="en-US" dirty="0" err="1"/>
              <a:t>mafkura</a:t>
            </a:r>
            <a:r>
              <a:rPr lang="en-US" dirty="0"/>
              <a:t>.</a:t>
            </a:r>
            <a:endParaRPr lang="ru-RU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9218" name="Picture 2" descr="https://dfwatch.net/wp-content/uploads/2013/10/ivanishvilii-margvelashvili_PK__12_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574" y="-6651625"/>
            <a:ext cx="2520000" cy="21123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9795270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01320" y="89581"/>
            <a:ext cx="5029200" cy="315471"/>
          </a:xfrm>
        </p:spPr>
        <p:txBody>
          <a:bodyPr/>
          <a:lstStyle/>
          <a:p>
            <a:r>
              <a:rPr lang="en-US" b="0" dirty="0" err="1"/>
              <a:t>Mustahkamlash</a:t>
            </a:r>
            <a:r>
              <a:rPr lang="en-US" b="0" dirty="0"/>
              <a:t> </a:t>
            </a:r>
            <a:r>
              <a:rPr lang="en-US" b="0" dirty="0" err="1"/>
              <a:t>uchun</a:t>
            </a:r>
            <a:r>
              <a:rPr lang="en-US" b="0" dirty="0"/>
              <a:t> </a:t>
            </a:r>
            <a:r>
              <a:rPr lang="en-US" b="0" dirty="0" err="1"/>
              <a:t>savol</a:t>
            </a:r>
            <a:r>
              <a:rPr lang="en-US" b="0" dirty="0"/>
              <a:t> </a:t>
            </a:r>
            <a:r>
              <a:rPr lang="en-US" b="0" dirty="0" err="1"/>
              <a:t>va</a:t>
            </a:r>
            <a:r>
              <a:rPr lang="en-US" b="0" dirty="0"/>
              <a:t> </a:t>
            </a:r>
            <a:r>
              <a:rPr lang="en-US" b="0" dirty="0" err="1"/>
              <a:t>topshiriqlar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715876" y="659552"/>
            <a:ext cx="4910221" cy="661570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1990-yillar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boshlarida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Fransiyada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qanday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sabablar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so‘l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kuchlarning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mag‘lubiyatiga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olib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keldi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ru-RU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715876" y="1459354"/>
            <a:ext cx="4909553" cy="457200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dirty="0"/>
              <a:t> </a:t>
            </a:r>
            <a:r>
              <a:rPr lang="en-US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Fransiyada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postindustrial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jamiyatning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shakllanishi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nimalarda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namoyon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bo‘ldi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ru-RU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715876" y="2054786"/>
            <a:ext cx="4909553" cy="457200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just"/>
            <a:r>
              <a:rPr lang="ru-RU" dirty="0"/>
              <a:t> 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2010-yillar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boshlarida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qanday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sabablar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Fransiyada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ijtimoiy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holatni</a:t>
            </a: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keskinlashtirdi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716544" y="2650218"/>
            <a:ext cx="4909553" cy="457200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just"/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XXI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asrda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Fransiya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oldida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qanday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muammolar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paydo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bo‘ldi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ru-RU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Овал 11"/>
          <p:cNvSpPr/>
          <p:nvPr/>
        </p:nvSpPr>
        <p:spPr>
          <a:xfrm>
            <a:off x="172720" y="761737"/>
            <a:ext cx="457200" cy="457200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ru-RU" dirty="0"/>
          </a:p>
        </p:txBody>
      </p:sp>
      <p:sp>
        <p:nvSpPr>
          <p:cNvPr id="13" name="Овал 12"/>
          <p:cNvSpPr/>
          <p:nvPr/>
        </p:nvSpPr>
        <p:spPr>
          <a:xfrm>
            <a:off x="172720" y="1459354"/>
            <a:ext cx="457200" cy="457200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</a:t>
            </a:r>
            <a:endParaRPr lang="ru-RU" dirty="0"/>
          </a:p>
        </p:txBody>
      </p:sp>
      <p:sp>
        <p:nvSpPr>
          <p:cNvPr id="14" name="Овал 13"/>
          <p:cNvSpPr/>
          <p:nvPr/>
        </p:nvSpPr>
        <p:spPr>
          <a:xfrm>
            <a:off x="172720" y="2054786"/>
            <a:ext cx="457200" cy="457200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3</a:t>
            </a:r>
            <a:endParaRPr lang="ru-RU" dirty="0"/>
          </a:p>
        </p:txBody>
      </p:sp>
      <p:sp>
        <p:nvSpPr>
          <p:cNvPr id="15" name="Овал 14"/>
          <p:cNvSpPr/>
          <p:nvPr/>
        </p:nvSpPr>
        <p:spPr>
          <a:xfrm>
            <a:off x="172720" y="2628324"/>
            <a:ext cx="457200" cy="457200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4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171436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/>
          <p:nvPr/>
        </p:nvSpPr>
        <p:spPr>
          <a:xfrm>
            <a:off x="139700" y="631825"/>
            <a:ext cx="5486400" cy="247503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119380" algn="just">
              <a:spcAft>
                <a:spcPts val="600"/>
              </a:spcAft>
            </a:pPr>
            <a:r>
              <a:rPr lang="uz-Cyrl-UZ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1980-yillar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oxirida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Fransiya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hukumati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korxonalar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banklar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sug‘urta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kompaniyalarini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ommaviy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xususiylashtirish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siyosatini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e’lon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qilgan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edi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Xususiylashtirish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yo‘llaridan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biri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—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korxonaning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uning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ishchilari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tomonidan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sotib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olinishi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bo‘ldi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Ishchilar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soni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500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1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ming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nafargacha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bo‘lgan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korxonalarning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chorak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qismi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shu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yo‘l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sotib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olindi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Iqtisodiy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taraqqiyotning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1989-1992-yillarga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mo‘ljallangan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rejasi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pul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aylanishi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barqarorligini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ta’minlashni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infl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y</a:t>
            </a:r>
            <a:r>
              <a:rPr lang="en-US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atsiyaning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pasayishini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iqtisodning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raqobatbardoshligini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qo‘llab-quvvatlashni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ko‘zda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tutardi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729827" y="98425"/>
            <a:ext cx="4876800" cy="332142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lang="en-US" dirty="0" err="1" smtClean="0"/>
              <a:t>Fransiya</a:t>
            </a:r>
            <a:r>
              <a:rPr lang="en-US" dirty="0" smtClean="0"/>
              <a:t> XX </a:t>
            </a:r>
            <a:r>
              <a:rPr lang="en-US" dirty="0" err="1" smtClean="0"/>
              <a:t>asrning</a:t>
            </a:r>
            <a:r>
              <a:rPr lang="en-US" dirty="0" smtClean="0"/>
              <a:t> 80-90-yillarida</a:t>
            </a:r>
            <a:endParaRPr lang="en-US" sz="2000" spc="5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20700" y="108443"/>
            <a:ext cx="4720342" cy="332142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30"/>
              </a:spcBef>
            </a:pPr>
            <a:r>
              <a:rPr lang="en-US" dirty="0" err="1"/>
              <a:t>Fransiya</a:t>
            </a:r>
            <a:r>
              <a:rPr lang="en-US" dirty="0"/>
              <a:t> XX </a:t>
            </a:r>
            <a:r>
              <a:rPr lang="en-US" dirty="0" err="1"/>
              <a:t>asrning</a:t>
            </a:r>
            <a:r>
              <a:rPr lang="en-US" dirty="0"/>
              <a:t> 80-90-yillarida</a:t>
            </a:r>
            <a:endParaRPr spc="2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044700" y="555625"/>
            <a:ext cx="3505200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 indent="-723900" algn="just">
              <a:tabLst>
                <a:tab pos="1082040" algn="l"/>
              </a:tabLst>
            </a:pP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      </a:t>
            </a:r>
            <a:r>
              <a:rPr lang="en-US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Fransiyani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sotsialistlar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boshqargan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1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28600" indent="-723900" algn="just">
              <a:tabLst>
                <a:tab pos="1082040" algn="l"/>
              </a:tabLst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 1980-1990-yillar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boshlarida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xalqaro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hayotda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eng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muhim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voqealar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sodir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bo‘ldi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en-US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Sovuq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urush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”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yakunlandi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Germaniya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birlashdi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Sovet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Ittifoqi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Yugoslaviya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tarqalib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ketdi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G‘arbiy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Yevropa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birlashdi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Fransiya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prezidenti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Fransua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Mitteran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uning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hukumati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Germaniya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yaqinlashish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G‘arbiy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Yevropa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mamlakatlarining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birlashishini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o‘zining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asosiy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vazifasi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deb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bildi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098" name="Picture 2" descr="https://img2.goodfon.ru/original/7600x5066/a/89/paris-sunset-beautiful-france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73700" y="-24666575"/>
            <a:ext cx="4320568" cy="28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0" name="Picture 4" descr="https://getsready.com/wp-content/uploads/2016/10/best-scenery-at-paris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9700" y="631825"/>
            <a:ext cx="2133600" cy="2514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65293" y="112112"/>
            <a:ext cx="4495325" cy="332142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30"/>
              </a:spcBef>
            </a:pPr>
            <a:r>
              <a:rPr lang="en-US" dirty="0" err="1"/>
              <a:t>Fransiya</a:t>
            </a:r>
            <a:r>
              <a:rPr lang="en-US" dirty="0"/>
              <a:t> XX </a:t>
            </a:r>
            <a:r>
              <a:rPr lang="en-US" dirty="0" err="1"/>
              <a:t>asrning</a:t>
            </a:r>
            <a:r>
              <a:rPr lang="en-US" dirty="0"/>
              <a:t> 80-90-yillarida</a:t>
            </a:r>
            <a:endParaRPr spc="2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172720" y="615504"/>
            <a:ext cx="5480473" cy="1235521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Germaniya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birga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Fransiya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G‘arbiy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Yevropani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birlashtirishning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eng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faol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ishtirokchisi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bo‘ldi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. 1990-yil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yanvarda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Lyuksemburgning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Shengen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shahrida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Fransiya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hukumati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Shengen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kelishuvini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imzoladi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Unga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binoan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Yevropa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Iqtisodiy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Hamkorligi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(YIH)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mamlakatlari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fuqarolari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vizasiz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bojxona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nazoratisiz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bir-biriga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bemalol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o‘tishi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mumkin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bo‘ldi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145152" y="2032647"/>
            <a:ext cx="5480473" cy="990600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Fransiyada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so‘llar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hokimiyatda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turgan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yillarda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ular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tarafdorlari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kutgan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natijalarga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erishilmadi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Iqtisodiy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o‘sish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sur’atlari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juda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past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bo‘ldi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1993-yili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ishlab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chiqarish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hajmi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qisqardi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Ishsizlik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mislsiz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darajaga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yetdi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13360" y="109488"/>
            <a:ext cx="5117466" cy="324448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30"/>
              </a:spcBef>
            </a:pPr>
            <a:r>
              <a:rPr lang="en-US" sz="2000" dirty="0" err="1" smtClean="0"/>
              <a:t>Fransiya</a:t>
            </a:r>
            <a:endParaRPr lang="en-US" sz="2000" spc="2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213360" y="631826"/>
            <a:ext cx="5412740" cy="1283264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Shu </a:t>
            </a:r>
            <a:r>
              <a:rPr lang="en-US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davrda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sotsialistlarning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obro‘yi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tushib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ketdi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Markaziy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Sharqiy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Yevropada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kommunistik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rejimlarning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qulashi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, SSSR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Yugoslaviyaning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tarqalib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ketishi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Rossiya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hukumati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tomonidan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rasman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kommunizmning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qoralanishi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nafaqat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kommunistlarni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balki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butun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sotsialistik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g‘oyalar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qadriyatlar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tizimini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obro‘sizlantirdi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213360" y="2068423"/>
            <a:ext cx="5412740" cy="1084287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  1992-yili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Milliy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majlisga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bo‘lib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o‘tgan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saylovlarda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o‘ng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kuchlar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parlamentda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mutlaq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ko‘p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o‘ringa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ega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bo‘ldi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Fransiyaning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urushdan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keyingi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tarixida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so‘l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kuchlar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ilk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bor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shunday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qaqshatqich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mag‘lubiyatga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uchradi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So‘l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kuchlar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bunday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mag‘lubiyatdan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so‘ng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uzoq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vaqt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inqirozdan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chiqa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olmadi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object 18"/>
          <p:cNvSpPr txBox="1"/>
          <p:nvPr/>
        </p:nvSpPr>
        <p:spPr>
          <a:xfrm>
            <a:off x="849964" y="2449871"/>
            <a:ext cx="1025525" cy="24384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1400" spc="-70" dirty="0">
                <a:solidFill>
                  <a:srgbClr val="FFFFFF"/>
                </a:solidFill>
                <a:latin typeface="Arial"/>
                <a:cs typeface="Arial"/>
              </a:rPr>
              <a:t>Г</a:t>
            </a:r>
            <a:r>
              <a:rPr sz="1400" spc="30" dirty="0">
                <a:solidFill>
                  <a:srgbClr val="FFFFFF"/>
                </a:solidFill>
                <a:latin typeface="Arial"/>
                <a:cs typeface="Arial"/>
              </a:rPr>
              <a:t>л</a:t>
            </a:r>
            <a:r>
              <a:rPr sz="1400" spc="15" dirty="0">
                <a:solidFill>
                  <a:srgbClr val="FFFFFF"/>
                </a:solidFill>
                <a:latin typeface="Arial"/>
                <a:cs typeface="Arial"/>
              </a:rPr>
              <a:t>о</a:t>
            </a:r>
            <a:r>
              <a:rPr sz="1400" spc="-20" dirty="0">
                <a:solidFill>
                  <a:srgbClr val="FFFFFF"/>
                </a:solidFill>
                <a:latin typeface="Arial"/>
                <a:cs typeface="Arial"/>
              </a:rPr>
              <a:t>б</a:t>
            </a:r>
            <a:r>
              <a:rPr sz="1400" spc="15" dirty="0">
                <a:solidFill>
                  <a:srgbClr val="FFFFFF"/>
                </a:solidFill>
                <a:latin typeface="Arial"/>
                <a:cs typeface="Arial"/>
              </a:rPr>
              <a:t>альная</a:t>
            </a:r>
            <a:endParaRPr sz="1400">
              <a:latin typeface="Arial"/>
              <a:cs typeface="Arial"/>
            </a:endParaRPr>
          </a:p>
        </p:txBody>
      </p:sp>
      <p:sp>
        <p:nvSpPr>
          <p:cNvPr id="20" name="Скругленный прямоугольник 19"/>
          <p:cNvSpPr/>
          <p:nvPr/>
        </p:nvSpPr>
        <p:spPr>
          <a:xfrm>
            <a:off x="139700" y="629893"/>
            <a:ext cx="5486400" cy="1417134"/>
          </a:xfrm>
          <a:prstGeom prst="round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   1995-yilgi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prezidentlik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saylovlarida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Jak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Shirak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g‘olib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chiqdi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ishsizlikka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qarshi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kurashni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jamiyatning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boylar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qashshoqlarga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bo‘linishini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bartaraf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qilishni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asosiy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vazifa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deb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e’lon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qildi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Tashqi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siyosatda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uning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asosiy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faoliyati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Fransiyaga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Yevropa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Ittifoqining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en-US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yetakchisi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”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butun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dunyo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en-US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erk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mayog‘i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”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rolini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qaytarishga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qaratildi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Скругленный прямоугольник 20"/>
          <p:cNvSpPr/>
          <p:nvPr/>
        </p:nvSpPr>
        <p:spPr>
          <a:xfrm>
            <a:off x="139700" y="2155825"/>
            <a:ext cx="5486400" cy="940730"/>
          </a:xfrm>
          <a:prstGeom prst="round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en-US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Yangi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hukumat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davlat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byudjeti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kamomadini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kamaytirish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bandlikni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ta’minlash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rejasini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e’lon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qildi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. 1996-yildan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YIMning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o‘sish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sur’atlari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kapital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kiritish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shaxsiy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iste’mol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hajmi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oshdi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object 2"/>
          <p:cNvSpPr txBox="1">
            <a:spLocks noGrp="1"/>
          </p:cNvSpPr>
          <p:nvPr>
            <p:ph type="title"/>
          </p:nvPr>
        </p:nvSpPr>
        <p:spPr>
          <a:xfrm>
            <a:off x="213360" y="109488"/>
            <a:ext cx="5117466" cy="324448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30"/>
              </a:spcBef>
            </a:pPr>
            <a:r>
              <a:rPr lang="en-US" sz="2000" dirty="0" err="1" smtClean="0"/>
              <a:t>Fransiya</a:t>
            </a:r>
            <a:endParaRPr lang="en-US" sz="2000" spc="2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06500" y="115626"/>
            <a:ext cx="3543301" cy="332142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30"/>
              </a:spcBef>
            </a:pPr>
            <a:r>
              <a:rPr lang="en-US" dirty="0"/>
              <a:t>Postindustrial </a:t>
            </a:r>
            <a:r>
              <a:rPr lang="en-US" dirty="0" err="1"/>
              <a:t>jamiyat</a:t>
            </a:r>
            <a:endParaRPr spc="15" dirty="0"/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139700" y="636167"/>
            <a:ext cx="5486400" cy="833858"/>
          </a:xfrm>
          <a:prstGeom prst="roundRect">
            <a:avLst/>
          </a:prstGeom>
          <a:ln>
            <a:solidFill>
              <a:srgbClr val="0070C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1990-yillarda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Fransiyada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postindustrial </a:t>
            </a:r>
            <a:r>
              <a:rPr lang="en-US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jamiyatning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shakllanish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jarayoni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davom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etdi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Ilmiy-texnik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inqilobning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shiddat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rivojlanishi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Fransiyaning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qiyofasini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o‘zgartirdi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117706" y="1546225"/>
            <a:ext cx="5508394" cy="160020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Parij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boshqa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yirik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shaharlarda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osmono‘par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binolar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paydo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bo‘ldi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Bu­tun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mamlakatni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avtomobil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yo‘llari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soatiga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250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300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km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tezlik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yuradigan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temiryo‘l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trassalari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qamrab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oldi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Angliya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hamkorlikda</a:t>
            </a: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qurilgan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La-Mansh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bo‘g‘ozi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ostidan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o‘tgan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temiryo‘l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tonneli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Yevrotonnel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) — XX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asrning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eng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buyuk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muhandislik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yutuqlaridan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biri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1993-yil 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may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oyida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tantanali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ravishda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ochildi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66840" y="71163"/>
            <a:ext cx="5650873" cy="3114225"/>
            <a:chOff x="66840" y="71163"/>
            <a:chExt cx="5650873" cy="3114225"/>
          </a:xfrm>
        </p:grpSpPr>
        <p:sp>
          <p:nvSpPr>
            <p:cNvPr id="3" name="object 3"/>
            <p:cNvSpPr/>
            <p:nvPr/>
          </p:nvSpPr>
          <p:spPr>
            <a:xfrm>
              <a:off x="66840" y="500300"/>
              <a:ext cx="5650865" cy="2685088"/>
            </a:xfrm>
            <a:custGeom>
              <a:avLst/>
              <a:gdLst/>
              <a:ahLst/>
              <a:cxnLst/>
              <a:rect l="l" t="t" r="r" b="b"/>
              <a:pathLst>
                <a:path w="5650865" h="2366010">
                  <a:moveTo>
                    <a:pt x="5650712" y="24168"/>
                  </a:moveTo>
                  <a:lnTo>
                    <a:pt x="5626328" y="24168"/>
                  </a:lnTo>
                  <a:lnTo>
                    <a:pt x="5626328" y="2341765"/>
                  </a:lnTo>
                  <a:lnTo>
                    <a:pt x="5650712" y="2341765"/>
                  </a:lnTo>
                  <a:lnTo>
                    <a:pt x="5650712" y="24168"/>
                  </a:lnTo>
                  <a:close/>
                </a:path>
                <a:path w="5650865" h="2366010">
                  <a:moveTo>
                    <a:pt x="5650712" y="0"/>
                  </a:moveTo>
                  <a:lnTo>
                    <a:pt x="0" y="0"/>
                  </a:lnTo>
                  <a:lnTo>
                    <a:pt x="0" y="24130"/>
                  </a:lnTo>
                  <a:lnTo>
                    <a:pt x="0" y="2341880"/>
                  </a:lnTo>
                  <a:lnTo>
                    <a:pt x="0" y="2366010"/>
                  </a:lnTo>
                  <a:lnTo>
                    <a:pt x="5650712" y="2366010"/>
                  </a:lnTo>
                  <a:lnTo>
                    <a:pt x="5650712" y="2341880"/>
                  </a:lnTo>
                  <a:lnTo>
                    <a:pt x="24384" y="2341880"/>
                  </a:lnTo>
                  <a:lnTo>
                    <a:pt x="24384" y="24130"/>
                  </a:lnTo>
                  <a:lnTo>
                    <a:pt x="5650712" y="24130"/>
                  </a:lnTo>
                  <a:lnTo>
                    <a:pt x="5650712" y="0"/>
                  </a:lnTo>
                  <a:close/>
                </a:path>
              </a:pathLst>
            </a:custGeom>
            <a:solidFill>
              <a:srgbClr val="00A65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66848" y="71163"/>
              <a:ext cx="5650865" cy="414930"/>
            </a:xfrm>
            <a:custGeom>
              <a:avLst/>
              <a:gdLst/>
              <a:ahLst/>
              <a:cxnLst/>
              <a:rect l="l" t="t" r="r" b="b"/>
              <a:pathLst>
                <a:path w="5650865" h="721360">
                  <a:moveTo>
                    <a:pt x="5650710" y="0"/>
                  </a:moveTo>
                  <a:lnTo>
                    <a:pt x="0" y="0"/>
                  </a:lnTo>
                  <a:lnTo>
                    <a:pt x="0" y="721321"/>
                  </a:lnTo>
                  <a:lnTo>
                    <a:pt x="5650710" y="721321"/>
                  </a:lnTo>
                  <a:lnTo>
                    <a:pt x="5650710" y="0"/>
                  </a:lnTo>
                  <a:close/>
                </a:path>
              </a:pathLst>
            </a:custGeom>
            <a:solidFill>
              <a:srgbClr val="2365C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172021" y="108945"/>
            <a:ext cx="5164320" cy="335989"/>
          </a:xfrm>
          <a:prstGeom prst="rect">
            <a:avLst/>
          </a:prstGeom>
        </p:spPr>
        <p:txBody>
          <a:bodyPr vert="horz" wrap="square" lIns="0" tIns="40640" rIns="0" bIns="0" rtlCol="0">
            <a:spAutoFit/>
          </a:bodyPr>
          <a:lstStyle/>
          <a:p>
            <a:pPr marL="12065" marR="5080" algn="ctr">
              <a:lnSpc>
                <a:spcPts val="2330"/>
              </a:lnSpc>
              <a:spcBef>
                <a:spcPts val="320"/>
              </a:spcBef>
            </a:pPr>
            <a:r>
              <a:rPr lang="en-US" dirty="0"/>
              <a:t>Postindustrial </a:t>
            </a:r>
            <a:r>
              <a:rPr lang="en-US" dirty="0" err="1"/>
              <a:t>jamiyat</a:t>
            </a:r>
            <a:endParaRPr spc="15" dirty="0"/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266411" y="860425"/>
            <a:ext cx="5251721" cy="1828800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Boshqa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rivojlangan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mamlakatlardagi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singari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Fransiyada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ham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elektronika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informatika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ular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bog‘liq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sanoat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sohalari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jadal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rivojlandi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Industrial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jamiyatning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ramzi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bo‘lgan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sanoat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sohalari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— </a:t>
            </a:r>
            <a:r>
              <a:rPr lang="ru-RU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metallurgiya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ko‘mir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qazib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chiqarish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kabi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sohalar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asta-sekin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tushkunlikka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yuz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tutdi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803400" y="74130"/>
            <a:ext cx="2514600" cy="332142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lang="en-US" dirty="0"/>
              <a:t>XXI </a:t>
            </a:r>
            <a:r>
              <a:rPr lang="en-US" dirty="0" err="1"/>
              <a:t>asrda</a:t>
            </a:r>
            <a:r>
              <a:rPr lang="en-US" dirty="0"/>
              <a:t> </a:t>
            </a:r>
            <a:r>
              <a:rPr lang="en-US" dirty="0" err="1"/>
              <a:t>Fransiya</a:t>
            </a:r>
            <a:endParaRPr spc="-10" dirty="0"/>
          </a:p>
        </p:txBody>
      </p:sp>
      <p:sp>
        <p:nvSpPr>
          <p:cNvPr id="6" name="Прямоугольник с двумя усеченными противолежащими углами 5"/>
          <p:cNvSpPr/>
          <p:nvPr/>
        </p:nvSpPr>
        <p:spPr>
          <a:xfrm>
            <a:off x="215900" y="2003425"/>
            <a:ext cx="5419534" cy="1024483"/>
          </a:xfrm>
          <a:prstGeom prst="snip2Diag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2007-yilda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Fransiya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prezidenti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etib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saylangan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Nikolya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Sarkozi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o‘ng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konservativ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en-US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Xalq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harakati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ittifoq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”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partiyasining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yetakchisi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edi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Прямоугольник с двумя усеченными противолежащими углами 8"/>
          <p:cNvSpPr/>
          <p:nvPr/>
        </p:nvSpPr>
        <p:spPr>
          <a:xfrm>
            <a:off x="215900" y="648542"/>
            <a:ext cx="5419534" cy="1202484"/>
          </a:xfrm>
          <a:prstGeom prst="snip2Diag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XX-XXI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asrlar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chegarasida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Fransiya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barcha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muhim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ko‘rsatkichlar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bo‘yicha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dunyoning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eng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rivojlangan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davlatlari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qatoriga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kirdi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. Ammo 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2008-2009-yillardagi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jahon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moliyaviy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inqirozi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Fransiya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iqtisodiga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juda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katta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salbiy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ta’sir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ko‘rsatdi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1292</TotalTime>
  <Words>875</Words>
  <Application>Microsoft Office PowerPoint</Application>
  <PresentationFormat>Произвольный</PresentationFormat>
  <Paragraphs>51</Paragraphs>
  <Slides>16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20" baseType="lpstr">
      <vt:lpstr>Arial</vt:lpstr>
      <vt:lpstr>Calibri</vt:lpstr>
      <vt:lpstr>Times New Roman</vt:lpstr>
      <vt:lpstr>Office Theme</vt:lpstr>
      <vt:lpstr>JAHON TARIXI</vt:lpstr>
      <vt:lpstr>Fransiya XX asrning 80-90-yillarida</vt:lpstr>
      <vt:lpstr>Fransiya XX asrning 80-90-yillarida</vt:lpstr>
      <vt:lpstr>Fransiya XX asrning 80-90-yillarida</vt:lpstr>
      <vt:lpstr>Fransiya</vt:lpstr>
      <vt:lpstr>Fransiya</vt:lpstr>
      <vt:lpstr>Postindustrial jamiyat</vt:lpstr>
      <vt:lpstr>Postindustrial jamiyat</vt:lpstr>
      <vt:lpstr>XXI asrda Fransiya</vt:lpstr>
      <vt:lpstr>XXI asrda Fransiya</vt:lpstr>
      <vt:lpstr>XXI asrda Fransiya</vt:lpstr>
      <vt:lpstr>XXI asrda Fransiya</vt:lpstr>
      <vt:lpstr>XXI asrda Fransiya</vt:lpstr>
      <vt:lpstr>XXI asrda Fransiya</vt:lpstr>
      <vt:lpstr>Mavzudagi yangi so’zlar</vt:lpstr>
      <vt:lpstr>Mustahkamlash uchun savol va topshiriqlar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JAHON TARIXI</dc:title>
  <cp:lastModifiedBy>Пользователь</cp:lastModifiedBy>
  <cp:revision>58</cp:revision>
  <dcterms:created xsi:type="dcterms:W3CDTF">2020-04-13T08:05:16Z</dcterms:created>
  <dcterms:modified xsi:type="dcterms:W3CDTF">2020-11-06T19:15:17Z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LastSaved">
    <vt:filetime>2020-04-13T00:00:00Z</vt:filetime>
  </property>
</Properties>
</file>