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2010" y="8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3400" spc="-5" dirty="0" smtClean="0"/>
              <a:t>JAHON TARIXI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2639" y="1274451"/>
            <a:ext cx="2495550" cy="1082348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8387">
              <a:lnSpc>
                <a:spcPts val="1952"/>
              </a:lnSpc>
              <a:spcBef>
                <a:spcPts val="110"/>
              </a:spcBef>
            </a:pPr>
            <a:r>
              <a:rPr lang="en-US" sz="1600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1600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1600" dirty="0" smtClean="0">
              <a:solidFill>
                <a:srgbClr val="2365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387">
              <a:lnSpc>
                <a:spcPts val="1952"/>
              </a:lnSpc>
              <a:spcBef>
                <a:spcPts val="110"/>
              </a:spcBef>
            </a:pPr>
            <a:r>
              <a:rPr lang="en-US" sz="1600" b="1" spc="5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1991-2017 </a:t>
            </a:r>
            <a:r>
              <a:rPr lang="en-US" sz="1600" b="1" spc="5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yillarda</a:t>
            </a:r>
            <a:r>
              <a:rPr lang="en-US" sz="1600" b="1" spc="5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spc="5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Ukraina</a:t>
            </a:r>
            <a:r>
              <a:rPr lang="en-US" sz="1600" b="1" spc="5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spc="5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Belearus</a:t>
            </a:r>
            <a:r>
              <a:rPr lang="en-US" sz="1600" b="1" spc="5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spc="5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b="1" spc="5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Moldova </a:t>
            </a:r>
            <a:r>
              <a:rPr lang="en-US" sz="1600" b="1" spc="5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respublikalari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2099882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17061" y="1276522"/>
            <a:ext cx="1677394" cy="15482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686759" y="212867"/>
            <a:ext cx="634365" cy="634365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855805" y="249024"/>
            <a:ext cx="386137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41744" y="551458"/>
            <a:ext cx="500198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SINF</a:t>
            </a:r>
            <a:endParaRPr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100" y="1057006"/>
            <a:ext cx="2412588" cy="208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9900" y="61952"/>
            <a:ext cx="1867535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-1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elarus</a:t>
            </a:r>
            <a:endParaRPr sz="28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1845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9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700" y="708025"/>
            <a:ext cx="5469689" cy="2569293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 indent="168275" algn="just">
              <a:spcAft>
                <a:spcPts val="600"/>
              </a:spcAft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Lukashenko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tashabbusi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referendum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o‘tkazilib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belarus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qatorda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rus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tiliga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maqomi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berildi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bayrog‘i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o‘zgartirildi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prezidentning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vakolatlari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kengaytirildi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indent="168275" algn="just">
              <a:spcAft>
                <a:spcPts val="6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Belarus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Rossiya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o‘rtasida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Do‘stlik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qo‘shnichilik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hamkorlik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to‘g‘risida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Rossiya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Belarus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o‘rtasida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Ittifoq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davlatni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tuzish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to‘g‘risida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shartnomalar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imzolandi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indent="168275" algn="just">
              <a:lnSpc>
                <a:spcPct val="104299"/>
              </a:lnSpc>
              <a:spcBef>
                <a:spcPts val="20"/>
              </a:spcBef>
            </a:pP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Shartnoma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Rossiya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Belarus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o‘rtasida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yaqinlashuv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huquqiy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moliyaviy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bojxona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tizimlarini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birlashtirishni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davlatlararo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hokimiyat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tizimlarini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shakllantirishni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ayni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paytda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davlatlar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mustaqilligi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suvereniteti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saqlanib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qolishini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ko‘zda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tutadi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04299"/>
              </a:lnSpc>
              <a:spcBef>
                <a:spcPts val="20"/>
              </a:spcBef>
            </a:pP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848" y="71164"/>
            <a:ext cx="5650865" cy="484462"/>
          </a:xfrm>
          <a:custGeom>
            <a:avLst/>
            <a:gdLst/>
            <a:ahLst/>
            <a:cxnLst/>
            <a:rect l="l" t="t" r="r" b="b"/>
            <a:pathLst>
              <a:path w="5650865" h="748665">
                <a:moveTo>
                  <a:pt x="5650710" y="0"/>
                </a:moveTo>
                <a:lnTo>
                  <a:pt x="0" y="0"/>
                </a:lnTo>
                <a:lnTo>
                  <a:pt x="0" y="748562"/>
                </a:lnTo>
                <a:lnTo>
                  <a:pt x="5650710" y="748562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739" y="102424"/>
            <a:ext cx="3859529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2330"/>
              </a:lnSpc>
              <a:spcBef>
                <a:spcPts val="320"/>
              </a:spcBef>
            </a:pPr>
            <a:r>
              <a:rPr lang="en-US" spc="5" dirty="0" smtClean="0"/>
              <a:t>Belarus </a:t>
            </a:r>
            <a:r>
              <a:rPr lang="en-US" spc="5" dirty="0" err="1" smtClean="0"/>
              <a:t>iqtisodiyoti</a:t>
            </a:r>
            <a:endParaRPr spc="15" dirty="0"/>
          </a:p>
        </p:txBody>
      </p:sp>
      <p:sp>
        <p:nvSpPr>
          <p:cNvPr id="4" name="object 4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55691" y="151845"/>
            <a:ext cx="23367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10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66841" y="678086"/>
            <a:ext cx="5559260" cy="2589812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80975" marR="5080" indent="265113" algn="just">
              <a:spcAft>
                <a:spcPts val="600"/>
              </a:spcAft>
            </a:pP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1996-yili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Umumbelarus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yig‘ini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mamlakatning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1996-2000-yillarga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mo‘ljallangan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ijtimoiy-iqtisodiy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rivojlanishi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yo‘nalishlarini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tasdiqla</a:t>
            </a:r>
            <a:r>
              <a:rPr lang="en-US" sz="1300" i="0" dirty="0" smtClean="0">
                <a:latin typeface="Arial" panose="020B0604020202020204" pitchFamily="34" charset="0"/>
                <a:cs typeface="Arial" panose="020B0604020202020204" pitchFamily="34" charset="0"/>
              </a:rPr>
              <a:t>di.</a:t>
            </a:r>
            <a:r>
              <a:rPr lang="ru-RU" sz="1300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300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marR="5080" indent="265113" algn="just">
              <a:spcAft>
                <a:spcPts val="600"/>
              </a:spcAft>
            </a:pPr>
            <a:r>
              <a:rPr lang="ru-RU" sz="1300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Belarusda</a:t>
            </a:r>
            <a:r>
              <a:rPr lang="ru-RU" sz="1300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asta-sekin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yuksalish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kuzatildi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. 2000-yilga </a:t>
            </a:r>
            <a:r>
              <a:rPr lang="ru-RU" sz="1300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sanoat</a:t>
            </a:r>
            <a:r>
              <a:rPr lang="ru-RU" sz="1300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i="0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300" i="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iste’moli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mahsulotlarini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chiqarish</a:t>
            </a:r>
            <a:r>
              <a:rPr lang="en-US" sz="1300" i="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300" i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aholining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real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daromadlari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inqirozdan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oldingi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darajadan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oshib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Fuqarolarning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oylik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daromadi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MDH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davlatlari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yuqorilaridan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qoldi</a:t>
            </a:r>
            <a:r>
              <a:rPr lang="ru-RU" sz="1300" i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300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marR="5080" indent="265113" algn="just">
              <a:lnSpc>
                <a:spcPct val="104299"/>
              </a:lnSpc>
              <a:spcBef>
                <a:spcPts val="25"/>
              </a:spcBef>
            </a:pP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Oziq-ovqat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mahsulotlari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chiqarish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Belarus</a:t>
            </a:r>
            <a:r>
              <a:rPr lang="ru-RU" sz="1300" i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MDH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davlatlari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oldingi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o‘rinlardan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birini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egallaydi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Belarus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mahsulotlari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yetkazib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beruvchi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dunyoning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ilg‘or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mamlakatlari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qatoriga</a:t>
            </a:r>
            <a:r>
              <a:rPr lang="ru-RU" sz="13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0" dirty="0" err="1">
                <a:latin typeface="Arial" panose="020B0604020202020204" pitchFamily="34" charset="0"/>
                <a:cs typeface="Arial" panose="020B0604020202020204" pitchFamily="34" charset="0"/>
              </a:rPr>
              <a:t>kiradi</a:t>
            </a:r>
            <a:r>
              <a:rPr lang="ru-RU" sz="1300" i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3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6500" y="135382"/>
            <a:ext cx="310451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dirty="0"/>
              <a:t>Moldova </a:t>
            </a:r>
            <a:r>
              <a:rPr lang="en-US" dirty="0" err="1"/>
              <a:t>Respublikasi</a:t>
            </a:r>
            <a:endParaRPr spc="10" dirty="0"/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73431" y="151845"/>
            <a:ext cx="268635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 smtClean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r>
              <a:rPr lang="en-US" sz="1450" spc="10" dirty="0" smtClean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206500" y="591499"/>
            <a:ext cx="4495800" cy="842654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180975" algn="just"/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Moldaviya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1991-yil 27-avgustda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mustaqilligini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Moldova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nomini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davlatning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prezidenti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Mircha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Snegur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saylandi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87172" y="1477571"/>
            <a:ext cx="5515128" cy="790327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180975"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1990-yili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Moldovaning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Ruminiya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integratsiyalashuvi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jarayonida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respublikaning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janubi-sharqiy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mintaqalaridagi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mahalliy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rusiyzabon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aholi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ayirmachilik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kayfiyatlari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kuchaydi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87172" y="2351643"/>
            <a:ext cx="5515128" cy="790327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180975" algn="just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yashaydigan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hududni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Dnestrbo‘yi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Moldaviya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qonli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to‘qnashuvga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Rossiya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armiyasi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aralashgandan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to‘xtatildi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https://www.moldpres.md/uploads/news/2016/08/10/16006419_big147082904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32" y="584116"/>
            <a:ext cx="989696" cy="842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702" y="116093"/>
            <a:ext cx="5164320" cy="315471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Moldova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708025"/>
            <a:ext cx="1600199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41544" y="582563"/>
            <a:ext cx="3886201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Igor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Dodon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</a:t>
            </a:r>
          </a:p>
          <a:p>
            <a:pPr algn="ctr"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Moldova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prezidenti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uz-Cyrl-UZ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2017-yil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oyida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prezident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saylovlarida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Rossiya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munosabatlar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tarafdori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Igor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Dodon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g‘olib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34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9628" y="110869"/>
            <a:ext cx="287591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Moldova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iqtisodiyoti</a:t>
            </a:r>
            <a:endParaRPr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55691" y="151845"/>
            <a:ext cx="23367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12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149072" y="638114"/>
            <a:ext cx="5486400" cy="450912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Moldova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jihatdan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agrar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-industrial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mamlakat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iqlimi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qishloq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xo‘jaligi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qulay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усеченными противолежащими углами 9"/>
          <p:cNvSpPr/>
          <p:nvPr/>
        </p:nvSpPr>
        <p:spPr>
          <a:xfrm>
            <a:off x="149072" y="1259797"/>
            <a:ext cx="5477028" cy="711599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Mamlakatda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mineral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resurslar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zaxirasi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sababli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iqtisodiyot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qishloq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xo‘jaligiga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asoslangan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Aholining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yarmidan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ko‘pi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qishloqlarda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yashaydi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с двумя усеченными противолежащими углами 10"/>
          <p:cNvSpPr/>
          <p:nvPr/>
        </p:nvSpPr>
        <p:spPr>
          <a:xfrm>
            <a:off x="149072" y="2152087"/>
            <a:ext cx="5477028" cy="860206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Eksportning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oziq-ovqat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to‘qimachilik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mahsulotlari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Moldova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Yevropa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dagi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kambag‘al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mamlakat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Ammo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2009-yilgi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inqirozdan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jadal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rivojlan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mjqda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752" y="102424"/>
            <a:ext cx="4868148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15" dirty="0" err="1" smtClean="0"/>
              <a:t>Yangi</a:t>
            </a:r>
            <a:r>
              <a:rPr lang="en-US" spc="15" dirty="0" smtClean="0"/>
              <a:t> </a:t>
            </a:r>
            <a:r>
              <a:rPr lang="en-US" spc="15" dirty="0" err="1" smtClean="0"/>
              <a:t>so’zlar</a:t>
            </a:r>
            <a:endParaRPr spc="20" dirty="0"/>
          </a:p>
        </p:txBody>
      </p:sp>
      <p:sp>
        <p:nvSpPr>
          <p:cNvPr id="4" name="object 4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52091" y="151845"/>
            <a:ext cx="23367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13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4330" y="558733"/>
            <a:ext cx="2568570" cy="286617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ctr">
              <a:lnSpc>
                <a:spcPts val="1980"/>
              </a:lnSpc>
              <a:spcBef>
                <a:spcPts val="235"/>
              </a:spcBef>
            </a:pP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Korrupsiya</a:t>
            </a:r>
            <a:endParaRPr sz="17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6840" y="536168"/>
            <a:ext cx="5650865" cy="2649220"/>
            <a:chOff x="66840" y="536168"/>
            <a:chExt cx="5650865" cy="2649220"/>
          </a:xfrm>
        </p:grpSpPr>
        <p:sp>
          <p:nvSpPr>
            <p:cNvPr id="8" name="object 8"/>
            <p:cNvSpPr/>
            <p:nvPr/>
          </p:nvSpPr>
          <p:spPr>
            <a:xfrm>
              <a:off x="66840" y="536168"/>
              <a:ext cx="5650865" cy="2649220"/>
            </a:xfrm>
            <a:custGeom>
              <a:avLst/>
              <a:gdLst/>
              <a:ahLst/>
              <a:cxnLst/>
              <a:rect l="l" t="t" r="r" b="b"/>
              <a:pathLst>
                <a:path w="5650865" h="2649220">
                  <a:moveTo>
                    <a:pt x="5650712" y="24434"/>
                  </a:moveTo>
                  <a:lnTo>
                    <a:pt x="5626328" y="24434"/>
                  </a:lnTo>
                  <a:lnTo>
                    <a:pt x="5626328" y="2624975"/>
                  </a:lnTo>
                  <a:lnTo>
                    <a:pt x="5650712" y="2624975"/>
                  </a:lnTo>
                  <a:lnTo>
                    <a:pt x="5650712" y="24434"/>
                  </a:lnTo>
                  <a:close/>
                </a:path>
                <a:path w="5650865" h="2649220">
                  <a:moveTo>
                    <a:pt x="565071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2625090"/>
                  </a:lnTo>
                  <a:lnTo>
                    <a:pt x="0" y="2649220"/>
                  </a:lnTo>
                  <a:lnTo>
                    <a:pt x="5650712" y="2649220"/>
                  </a:lnTo>
                  <a:lnTo>
                    <a:pt x="5650712" y="2625090"/>
                  </a:lnTo>
                  <a:lnTo>
                    <a:pt x="24384" y="2625090"/>
                  </a:lnTo>
                  <a:lnTo>
                    <a:pt x="24384" y="24130"/>
                  </a:lnTo>
                  <a:lnTo>
                    <a:pt x="5650712" y="24130"/>
                  </a:lnTo>
                  <a:lnTo>
                    <a:pt x="5650712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5922" y="935559"/>
              <a:ext cx="3119123" cy="2249829"/>
            </a:xfrm>
            <a:custGeom>
              <a:avLst/>
              <a:gdLst/>
              <a:ahLst/>
              <a:cxnLst/>
              <a:rect l="l" t="t" r="r" b="b"/>
              <a:pathLst>
                <a:path w="5103495" h="1651635">
                  <a:moveTo>
                    <a:pt x="5103219" y="0"/>
                  </a:moveTo>
                  <a:lnTo>
                    <a:pt x="0" y="0"/>
                  </a:lnTo>
                  <a:lnTo>
                    <a:pt x="0" y="1651266"/>
                  </a:lnTo>
                  <a:lnTo>
                    <a:pt x="5103219" y="1651266"/>
                  </a:lnTo>
                  <a:lnTo>
                    <a:pt x="5103219" y="0"/>
                  </a:lnTo>
                  <a:close/>
                </a:path>
              </a:pathLst>
            </a:custGeom>
            <a:solidFill>
              <a:srgbClr val="F5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43043" y="898645"/>
            <a:ext cx="2663657" cy="22134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/>
          <a:p>
            <a:pPr marL="88900"/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amaldor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vakolatlarini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ishonib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topshirilgan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huquqlarni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shuningdek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rasmiy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lavozim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obro‘yi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aloqalarini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qonunga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axloq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me’yorlariga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xilof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shaxsiy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manfaatlari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yo‘lida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suiiste’mol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/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95600" y="900146"/>
            <a:ext cx="2758604" cy="22209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terroristik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aktni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bartaraf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aholi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tashkilot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muassasalarning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xavfsizligini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ta’minlash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shuningdek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terroristik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aktning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oqibatlarini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bartaraf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o‘tkaziladigan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maxsus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tadbirlar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jangovar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kompleksi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3248915" y="542308"/>
            <a:ext cx="2363934" cy="286617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>
              <a:lnSpc>
                <a:spcPts val="1980"/>
              </a:lnSpc>
              <a:spcBef>
                <a:spcPts val="235"/>
              </a:spcBef>
            </a:pP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Antiterror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operatsiya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7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25761" y="152968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100" y="631825"/>
            <a:ext cx="5334000" cy="23827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9380" algn="just">
              <a:spcAft>
                <a:spcPts val="6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1991-yil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24-avgustda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mustaqilligini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1991-yil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dekabrda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referendumda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mutlaq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ko‘pchilik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aholi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Ukraina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mustaqilligi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ovoz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uz-Cyrl-U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19380" algn="just">
              <a:spcAft>
                <a:spcPts val="6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Referendum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Ukraina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prezidentligiga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saylovlarda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Leonid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Kravchuk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Ukrainaning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prezidenti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saylandi</a:t>
            </a:r>
            <a:r>
              <a:rPr lang="uz-Cyrl-U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just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Mustaqillik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qilindi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Ammo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samarali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barqaror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iqtisodni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qilmasdan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real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siyosiy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mustaqillikni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qaror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toptirish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emasdi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892300" y="119660"/>
            <a:ext cx="160718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20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UKRAINA</a:t>
            </a:r>
            <a:endParaRPr lang="en-US" sz="2000" spc="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158" y="117727"/>
            <a:ext cx="4961008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4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UKRAINA</a:t>
            </a:r>
            <a:endParaRPr spc="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2968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2</a:t>
            </a:r>
            <a:endParaRPr sz="14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49700" y="788906"/>
            <a:ext cx="0" cy="2129155"/>
          </a:xfrm>
          <a:custGeom>
            <a:avLst/>
            <a:gdLst/>
            <a:ahLst/>
            <a:cxnLst/>
            <a:rect l="l" t="t" r="r" b="b"/>
            <a:pathLst>
              <a:path h="2129155">
                <a:moveTo>
                  <a:pt x="0" y="0"/>
                </a:moveTo>
                <a:lnTo>
                  <a:pt x="0" y="2129094"/>
                </a:lnTo>
              </a:path>
            </a:pathLst>
          </a:custGeom>
          <a:ln w="71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114" y="788905"/>
            <a:ext cx="1654647" cy="2074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123613" y="788905"/>
            <a:ext cx="3762586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ru-RU" sz="14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SSSRni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qamrab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olgan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iqtisodiy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inqiroz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boshqalar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qatori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Ukrainaga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ham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jiddiy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ta’sir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ko‘rsatdi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Mustaqillik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e’lon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qilinishi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paytida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Ukraina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iqtisodiyoti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kuchsiz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holatda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edi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9701" y="1886624"/>
            <a:ext cx="3746498" cy="9768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215900" algn="just">
              <a:spcBef>
                <a:spcPts val="5100"/>
              </a:spcBef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Inqiroz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sanoat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qishloq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xo‘jaligini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qamrab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oldi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Inqirozdan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chiqishning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ko‘plab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dasturlari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ishlab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chiqildi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ammo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ulardan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birortasi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ham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oxirigacha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amalga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oshirilmadi</a:t>
            </a:r>
            <a:endParaRPr lang="en-US" sz="14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158" y="117727"/>
            <a:ext cx="1367542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2000" spc="5" dirty="0">
                <a:latin typeface="Arial" panose="020B0604020202020204" pitchFamily="34" charset="0"/>
                <a:cs typeface="Arial" panose="020B0604020202020204" pitchFamily="34" charset="0"/>
              </a:rPr>
              <a:t>UKRAINA</a:t>
            </a:r>
            <a:endParaRPr spc="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2968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3</a:t>
            </a:r>
            <a:endParaRPr sz="1450">
              <a:latin typeface="Arial"/>
              <a:cs typeface="Arial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28793" y="615504"/>
            <a:ext cx="4724400" cy="115881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Ukraina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XX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asr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90-yillarining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yarmidan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haqidan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qarzdorlikni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bartaraf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chet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kreditlari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valuta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bozorini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tartibga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solish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hisobiga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holat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o‘zgardi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1996-yili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valuta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grivna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muomalaga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kiritildi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Ammo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kutilganidek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chet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investitsiyasi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mamlakatga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oqib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kelmadi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grivna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qadrsizlanib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bordi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39700" y="1851025"/>
            <a:ext cx="5480473" cy="1295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XX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asr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oxiriga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ko‘plab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korxonalarda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mulkdorlar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almashdi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xo‘jayinlar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chiqarishni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tiklashga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kirishdi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malakali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arzon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ishchi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qudratli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sanoat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bazasi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Ukraina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iqtisodiga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mablag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kiritishni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foydali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qo‘ydi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o‘zgarishlar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iqtisodning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barqarorlashuvini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o‘sishni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ta’minladi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Ammo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ko‘pchilik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MDH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mamlakatlaridagi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singari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Ukrainada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rahbar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elitaning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korrupsiyalashuviga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aholi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qismining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qashshoqlashuviga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195" y="95675"/>
            <a:ext cx="5117466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UKRAINADA DAVLAT QURILISHI VA SIYOSIY JARAYONLAR</a:t>
            </a:r>
            <a:endParaRPr lang="en-US" sz="1400" spc="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64165" y="152968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2968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4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9700" y="741804"/>
            <a:ext cx="1905000" cy="665963"/>
          </a:xfrm>
          <a:custGeom>
            <a:avLst/>
            <a:gdLst/>
            <a:ahLst/>
            <a:cxnLst/>
            <a:rect l="l" t="t" r="r" b="b"/>
            <a:pathLst>
              <a:path w="2110740" h="486409">
                <a:moveTo>
                  <a:pt x="243097" y="0"/>
                </a:moveTo>
                <a:lnTo>
                  <a:pt x="1867644" y="0"/>
                </a:lnTo>
                <a:lnTo>
                  <a:pt x="1916477" y="4961"/>
                </a:lnTo>
                <a:lnTo>
                  <a:pt x="1962034" y="19181"/>
                </a:lnTo>
                <a:lnTo>
                  <a:pt x="2003318" y="41663"/>
                </a:lnTo>
                <a:lnTo>
                  <a:pt x="2039331" y="71409"/>
                </a:lnTo>
                <a:lnTo>
                  <a:pt x="2069077" y="107422"/>
                </a:lnTo>
                <a:lnTo>
                  <a:pt x="2091559" y="148706"/>
                </a:lnTo>
                <a:lnTo>
                  <a:pt x="2105779" y="194263"/>
                </a:lnTo>
                <a:lnTo>
                  <a:pt x="2110741" y="243097"/>
                </a:lnTo>
                <a:lnTo>
                  <a:pt x="2105779" y="291934"/>
                </a:lnTo>
                <a:lnTo>
                  <a:pt x="2091559" y="337491"/>
                </a:lnTo>
                <a:lnTo>
                  <a:pt x="2069077" y="378775"/>
                </a:lnTo>
                <a:lnTo>
                  <a:pt x="2039331" y="414788"/>
                </a:lnTo>
                <a:lnTo>
                  <a:pt x="2003318" y="444534"/>
                </a:lnTo>
                <a:lnTo>
                  <a:pt x="1962034" y="467016"/>
                </a:lnTo>
                <a:lnTo>
                  <a:pt x="1916477" y="481236"/>
                </a:lnTo>
                <a:lnTo>
                  <a:pt x="1867644" y="486197"/>
                </a:lnTo>
                <a:lnTo>
                  <a:pt x="243097" y="486197"/>
                </a:lnTo>
                <a:lnTo>
                  <a:pt x="194263" y="481236"/>
                </a:lnTo>
                <a:lnTo>
                  <a:pt x="148706" y="467016"/>
                </a:lnTo>
                <a:lnTo>
                  <a:pt x="107422" y="444534"/>
                </a:lnTo>
                <a:lnTo>
                  <a:pt x="71409" y="414788"/>
                </a:lnTo>
                <a:lnTo>
                  <a:pt x="41663" y="378775"/>
                </a:lnTo>
                <a:lnTo>
                  <a:pt x="19181" y="337491"/>
                </a:lnTo>
                <a:lnTo>
                  <a:pt x="4961" y="291934"/>
                </a:lnTo>
                <a:lnTo>
                  <a:pt x="0" y="243100"/>
                </a:lnTo>
                <a:lnTo>
                  <a:pt x="4961" y="194263"/>
                </a:lnTo>
                <a:lnTo>
                  <a:pt x="19181" y="148706"/>
                </a:lnTo>
                <a:lnTo>
                  <a:pt x="41663" y="107422"/>
                </a:lnTo>
                <a:lnTo>
                  <a:pt x="71409" y="71409"/>
                </a:lnTo>
                <a:lnTo>
                  <a:pt x="107422" y="41663"/>
                </a:lnTo>
                <a:lnTo>
                  <a:pt x="148706" y="19181"/>
                </a:lnTo>
                <a:lnTo>
                  <a:pt x="194263" y="4961"/>
                </a:lnTo>
                <a:lnTo>
                  <a:pt x="243097" y="0"/>
                </a:lnTo>
                <a:close/>
              </a:path>
            </a:pathLst>
          </a:custGeom>
          <a:ln w="12193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83514" y="805491"/>
            <a:ext cx="1608786" cy="57066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qurilishi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13360" y="1535401"/>
            <a:ext cx="1374140" cy="1709449"/>
            <a:chOff x="321475" y="788906"/>
            <a:chExt cx="2335645" cy="2129155"/>
          </a:xfrm>
        </p:grpSpPr>
        <p:sp>
          <p:nvSpPr>
            <p:cNvPr id="9" name="object 9"/>
            <p:cNvSpPr/>
            <p:nvPr/>
          </p:nvSpPr>
          <p:spPr>
            <a:xfrm>
              <a:off x="321475" y="1334758"/>
              <a:ext cx="2076607" cy="511624"/>
            </a:xfrm>
            <a:custGeom>
              <a:avLst/>
              <a:gdLst/>
              <a:ahLst/>
              <a:cxnLst/>
              <a:rect l="l" t="t" r="r" b="b"/>
              <a:pathLst>
                <a:path w="2110740" h="486410">
                  <a:moveTo>
                    <a:pt x="243097" y="0"/>
                  </a:moveTo>
                  <a:lnTo>
                    <a:pt x="1867644" y="0"/>
                  </a:lnTo>
                  <a:lnTo>
                    <a:pt x="1916477" y="4961"/>
                  </a:lnTo>
                  <a:lnTo>
                    <a:pt x="1962034" y="19181"/>
                  </a:lnTo>
                  <a:lnTo>
                    <a:pt x="2003318" y="41663"/>
                  </a:lnTo>
                  <a:lnTo>
                    <a:pt x="2039331" y="71409"/>
                  </a:lnTo>
                  <a:lnTo>
                    <a:pt x="2069077" y="107422"/>
                  </a:lnTo>
                  <a:lnTo>
                    <a:pt x="2091559" y="148706"/>
                  </a:lnTo>
                  <a:lnTo>
                    <a:pt x="2105779" y="194263"/>
                  </a:lnTo>
                  <a:lnTo>
                    <a:pt x="2110741" y="243097"/>
                  </a:lnTo>
                  <a:lnTo>
                    <a:pt x="2105779" y="291934"/>
                  </a:lnTo>
                  <a:lnTo>
                    <a:pt x="2091559" y="337490"/>
                  </a:lnTo>
                  <a:lnTo>
                    <a:pt x="2069077" y="378773"/>
                  </a:lnTo>
                  <a:lnTo>
                    <a:pt x="2039331" y="414786"/>
                  </a:lnTo>
                  <a:lnTo>
                    <a:pt x="2003318" y="444531"/>
                  </a:lnTo>
                  <a:lnTo>
                    <a:pt x="1962034" y="467012"/>
                  </a:lnTo>
                  <a:lnTo>
                    <a:pt x="1916477" y="481232"/>
                  </a:lnTo>
                  <a:lnTo>
                    <a:pt x="1867644" y="486194"/>
                  </a:lnTo>
                  <a:lnTo>
                    <a:pt x="243097" y="486194"/>
                  </a:lnTo>
                  <a:lnTo>
                    <a:pt x="194263" y="481232"/>
                  </a:lnTo>
                  <a:lnTo>
                    <a:pt x="148706" y="467012"/>
                  </a:lnTo>
                  <a:lnTo>
                    <a:pt x="107422" y="444531"/>
                  </a:lnTo>
                  <a:lnTo>
                    <a:pt x="71409" y="414786"/>
                  </a:lnTo>
                  <a:lnTo>
                    <a:pt x="41663" y="378773"/>
                  </a:lnTo>
                  <a:lnTo>
                    <a:pt x="19181" y="337490"/>
                  </a:lnTo>
                  <a:lnTo>
                    <a:pt x="4961" y="291934"/>
                  </a:lnTo>
                  <a:lnTo>
                    <a:pt x="0" y="243100"/>
                  </a:lnTo>
                  <a:lnTo>
                    <a:pt x="4961" y="194263"/>
                  </a:lnTo>
                  <a:lnTo>
                    <a:pt x="19181" y="148706"/>
                  </a:lnTo>
                  <a:lnTo>
                    <a:pt x="41663" y="107422"/>
                  </a:lnTo>
                  <a:lnTo>
                    <a:pt x="71409" y="71409"/>
                  </a:lnTo>
                  <a:lnTo>
                    <a:pt x="107422" y="41663"/>
                  </a:lnTo>
                  <a:lnTo>
                    <a:pt x="148706" y="19181"/>
                  </a:lnTo>
                  <a:lnTo>
                    <a:pt x="194263" y="4961"/>
                  </a:lnTo>
                  <a:lnTo>
                    <a:pt x="243097" y="0"/>
                  </a:lnTo>
                  <a:close/>
                </a:path>
              </a:pathLst>
            </a:custGeom>
            <a:ln w="12193">
              <a:solidFill>
                <a:srgbClr val="00A6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657120" y="788906"/>
              <a:ext cx="0" cy="2129155"/>
            </a:xfrm>
            <a:custGeom>
              <a:avLst/>
              <a:gdLst/>
              <a:ahLst/>
              <a:cxnLst/>
              <a:rect l="l" t="t" r="r" b="b"/>
              <a:pathLst>
                <a:path h="2129155">
                  <a:moveTo>
                    <a:pt x="0" y="0"/>
                  </a:moveTo>
                  <a:lnTo>
                    <a:pt x="0" y="2129094"/>
                  </a:lnTo>
                </a:path>
              </a:pathLst>
            </a:custGeom>
            <a:ln w="719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43582" y="2037471"/>
            <a:ext cx="923197" cy="26289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1600" spc="10" dirty="0" err="1">
                <a:solidFill>
                  <a:srgbClr val="00A6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600" spc="10" dirty="0" err="1" smtClean="0">
                <a:solidFill>
                  <a:srgbClr val="00A6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aylovlar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73300" y="741804"/>
            <a:ext cx="3286256" cy="5607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1996-yili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Ukraina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konstitut-siyasi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jarayonning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huquqiy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asosi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87500" y="1535401"/>
            <a:ext cx="4038600" cy="15678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Siyosiy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beqarorlik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qiyinchiliklar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yillardan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beri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qilinmay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kelinayotgan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ijtimoiy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muammolar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qo‘shilib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qator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siyosiy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inqirozlarga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2004-yilgi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saylovlarda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Vik­tor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Yanukovichning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g‘olib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qilinishi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ko‘pming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kishilik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norozilik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namoyishiga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Natijada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uchinchi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tur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saylovlarida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Bizning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Ukraina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bloki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yetakchisi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Viktor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Yushchenko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Ukraina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prezidenti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saylandi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158" y="117727"/>
            <a:ext cx="4273550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pc="25" dirty="0" err="1" smtClean="0"/>
              <a:t>Siyosiy</a:t>
            </a:r>
            <a:r>
              <a:rPr lang="en-US" spc="25" dirty="0" smtClean="0"/>
              <a:t> </a:t>
            </a:r>
            <a:r>
              <a:rPr lang="en-US" spc="25" dirty="0" err="1" smtClean="0"/>
              <a:t>jarayonlar</a:t>
            </a:r>
            <a:endParaRPr spc="20" dirty="0"/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2968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5</a:t>
            </a:r>
            <a:endParaRPr sz="14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49964" y="2449871"/>
            <a:ext cx="102552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1400" spc="30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б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альная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9700" y="2693711"/>
            <a:ext cx="5626100" cy="66300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10" dirty="0" err="1" smtClean="0">
                <a:solidFill>
                  <a:srgbClr val="FFFFFF"/>
                </a:solidFill>
                <a:latin typeface="Arial"/>
                <a:cs typeface="Arial"/>
              </a:rPr>
              <a:t>ко</a:t>
            </a:r>
            <a:r>
              <a:rPr lang="en-US" sz="13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Qrim</a:t>
            </a:r>
            <a:r>
              <a:rPr lang="en-US" sz="13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Avtonom</a:t>
            </a:r>
            <a:r>
              <a:rPr lang="en-US" sz="1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en-US" sz="1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Sevastopol </a:t>
            </a:r>
            <a:r>
              <a:rPr lang="en-US" sz="13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Rossiyaga</a:t>
            </a:r>
            <a:r>
              <a:rPr lang="en-US" sz="13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1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olingandan</a:t>
            </a:r>
            <a:r>
              <a:rPr lang="en-US" sz="1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1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Ukraina</a:t>
            </a:r>
            <a:r>
              <a:rPr lang="en-US" sz="13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Rossiya</a:t>
            </a:r>
            <a:r>
              <a:rPr lang="en-US" sz="1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o‘rtasidagi</a:t>
            </a:r>
            <a:r>
              <a:rPr lang="en-US" sz="1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munosabatlar</a:t>
            </a:r>
            <a:r>
              <a:rPr lang="en-US" sz="1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keskinlashdi.</a:t>
            </a:r>
            <a:r>
              <a:rPr sz="1300" spc="1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ютерная</a:t>
            </a:r>
            <a:r>
              <a:rPr sz="1300" spc="-2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сеть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9700" y="629893"/>
            <a:ext cx="5486400" cy="107128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Yushchenko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mamlakatda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ijobiy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o‘zgarishlar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qilishga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erisha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olmadi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. Shu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sababli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2010-yilgi </a:t>
            </a:r>
            <a:r>
              <a:rPr lang="en-US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saylovda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V.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Yanukovich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g‘olib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U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mamlakatdagi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ijtimoiy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tizimni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isloh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qilishga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kirishdi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. Ammo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2013-yili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Yevroittifoq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hamkorlik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to‘g‘risida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kelishuvni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imzolashdan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bosh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tortishi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siyosiy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inqirozga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39700" y="1776856"/>
            <a:ext cx="5486400" cy="8416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Kiyev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shaharlarda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ommaviy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norozilik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chiqishlari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ijtimoiy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tarmoqlarda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Yevromaydan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nomini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. V.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Yanukovich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Ukrainani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tark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etdi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. 2014-yil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say­lovlarda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Pyotr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Poroshenko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Ukraina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prezidenti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latin typeface="Arial" panose="020B0604020202020204" pitchFamily="34" charset="0"/>
                <a:cs typeface="Arial" panose="020B0604020202020204" pitchFamily="34" charset="0"/>
              </a:rPr>
              <a:t>saylandi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752" y="102424"/>
            <a:ext cx="2794000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dirty="0" err="1" smtClean="0"/>
              <a:t>Siyosiy</a:t>
            </a:r>
            <a:r>
              <a:rPr lang="en-US" dirty="0" smtClean="0"/>
              <a:t> </a:t>
            </a:r>
            <a:r>
              <a:rPr lang="en-US" dirty="0" err="1" smtClean="0"/>
              <a:t>vaziyat</a:t>
            </a:r>
            <a:endParaRPr spc="15" dirty="0"/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1845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6</a:t>
            </a:r>
            <a:endParaRPr sz="1450">
              <a:latin typeface="Arial"/>
              <a:cs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8206" y="612924"/>
            <a:ext cx="526218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Ukrainadagi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yangi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hokimiyatni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jahon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jamoatchiligi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tan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oldi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Shimoliy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markaziy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g‘arbiy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mintaqalarda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Yevrointegratsiya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tomon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intilayotgan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yangi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hukumat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tezda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tan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olindi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aholining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xayrixohligiga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erishildi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0752" y="1581305"/>
            <a:ext cx="53096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Janubi-sharqiy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hududlarda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rusiyzabon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aholining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norozilik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chiqishlari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kuchaydi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hudud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aholisi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tarixan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Rossiya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bog‘liq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bo‘lgani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ikki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davlat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o‘rtasidagi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aloqalarni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saqlab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qolishni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talab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qildi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o‘ta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o‘ng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ekstremistik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millatchi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guruhlarning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o‘z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mintaqasida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tarqalishiga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qarshi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chiqdi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Rossiyaparast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yetakchilar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boshchiligidagi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harakatlar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Donetsk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Lugansk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viloyatlarida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qurolli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to’qnashuvga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aylanib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uz-Cyrl-UZ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6840" y="71163"/>
            <a:ext cx="5650873" cy="3114225"/>
            <a:chOff x="66840" y="71163"/>
            <a:chExt cx="5650873" cy="3114225"/>
          </a:xfrm>
        </p:grpSpPr>
        <p:sp>
          <p:nvSpPr>
            <p:cNvPr id="3" name="object 3"/>
            <p:cNvSpPr/>
            <p:nvPr/>
          </p:nvSpPr>
          <p:spPr>
            <a:xfrm>
              <a:off x="66840" y="500300"/>
              <a:ext cx="5650865" cy="2685088"/>
            </a:xfrm>
            <a:custGeom>
              <a:avLst/>
              <a:gdLst/>
              <a:ahLst/>
              <a:cxnLst/>
              <a:rect l="l" t="t" r="r" b="b"/>
              <a:pathLst>
                <a:path w="5650865" h="2366010">
                  <a:moveTo>
                    <a:pt x="5650712" y="24168"/>
                  </a:moveTo>
                  <a:lnTo>
                    <a:pt x="5626328" y="24168"/>
                  </a:lnTo>
                  <a:lnTo>
                    <a:pt x="5626328" y="2341765"/>
                  </a:lnTo>
                  <a:lnTo>
                    <a:pt x="5650712" y="2341765"/>
                  </a:lnTo>
                  <a:lnTo>
                    <a:pt x="5650712" y="24168"/>
                  </a:lnTo>
                  <a:close/>
                </a:path>
                <a:path w="5650865" h="2366010">
                  <a:moveTo>
                    <a:pt x="565071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2341880"/>
                  </a:lnTo>
                  <a:lnTo>
                    <a:pt x="0" y="2366010"/>
                  </a:lnTo>
                  <a:lnTo>
                    <a:pt x="5650712" y="2366010"/>
                  </a:lnTo>
                  <a:lnTo>
                    <a:pt x="5650712" y="2341880"/>
                  </a:lnTo>
                  <a:lnTo>
                    <a:pt x="24384" y="2341880"/>
                  </a:lnTo>
                  <a:lnTo>
                    <a:pt x="24384" y="24130"/>
                  </a:lnTo>
                  <a:lnTo>
                    <a:pt x="5650712" y="24130"/>
                  </a:lnTo>
                  <a:lnTo>
                    <a:pt x="5650712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848" y="71163"/>
              <a:ext cx="5650865" cy="414930"/>
            </a:xfrm>
            <a:custGeom>
              <a:avLst/>
              <a:gdLst/>
              <a:ahLst/>
              <a:cxnLst/>
              <a:rect l="l" t="t" r="r" b="b"/>
              <a:pathLst>
                <a:path w="5650865" h="721360">
                  <a:moveTo>
                    <a:pt x="5650710" y="0"/>
                  </a:moveTo>
                  <a:lnTo>
                    <a:pt x="0" y="0"/>
                  </a:lnTo>
                  <a:lnTo>
                    <a:pt x="0" y="721321"/>
                  </a:lnTo>
                  <a:lnTo>
                    <a:pt x="5650710" y="721321"/>
                  </a:lnTo>
                  <a:lnTo>
                    <a:pt x="5650710" y="0"/>
                  </a:lnTo>
                  <a:close/>
                </a:path>
              </a:pathLst>
            </a:custGeom>
            <a:solidFill>
              <a:srgbClr val="2365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2021" y="108945"/>
            <a:ext cx="5164320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algn="ctr">
              <a:lnSpc>
                <a:spcPts val="2330"/>
              </a:lnSpc>
              <a:spcBef>
                <a:spcPts val="320"/>
              </a:spcBef>
            </a:pPr>
            <a:r>
              <a:rPr lang="en-US" spc="20" dirty="0" err="1" smtClean="0"/>
              <a:t>Ukraina</a:t>
            </a:r>
            <a:r>
              <a:rPr lang="en-US" spc="20" dirty="0" smtClean="0"/>
              <a:t> </a:t>
            </a:r>
            <a:r>
              <a:rPr lang="en-US" spc="20" dirty="0" err="1" smtClean="0"/>
              <a:t>bugungi</a:t>
            </a:r>
            <a:r>
              <a:rPr lang="en-US" spc="20" dirty="0" smtClean="0"/>
              <a:t> </a:t>
            </a:r>
            <a:r>
              <a:rPr lang="en-US" spc="20" dirty="0" smtClean="0"/>
              <a:t>kun</a:t>
            </a:r>
            <a:endParaRPr spc="15" dirty="0"/>
          </a:p>
        </p:txBody>
      </p:sp>
      <p:sp>
        <p:nvSpPr>
          <p:cNvPr id="6" name="object 6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18561" y="151845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7</a:t>
            </a:r>
            <a:endParaRPr sz="1450">
              <a:latin typeface="Arial"/>
              <a:cs typeface="Arial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6840" y="566775"/>
            <a:ext cx="5650865" cy="25796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Ukraina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rahbarlari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hududlarda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antiterror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operatsiya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boshlanishini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o‘rtasida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miqyosdagi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harakatlariga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2014-yil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sentabr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oyida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Belarus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poytaxti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Minsk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shahrida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Rossiya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Ukraina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Donetsk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Lugansk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viloyatlari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vakillari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o‘rtasida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harakatlarni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to‘xtatish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to‘g‘risida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kelishuv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imzolandi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2015-yil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yanvar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oyining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o‘rtalaridan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janglar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boshlanib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2015-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fevral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oyida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Germaniya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Fransiya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Ros­siya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Ukraina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rahbarlari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Minsk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shahriga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yig‘ilib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Ukraina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sharqida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mojaroni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etish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to‘g‘risida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kelishuv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imzoladi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Minsk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— 2).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Ammo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to‘xtamayapti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 2017-yil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noyabr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oyida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artilleriyadan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otishmalar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yangidan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boshlanib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G‘arb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davlatlari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Ukraina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mojaroda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Rossiyani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isyonchilarni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qo‘llab-quvvatlashda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ayblab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kelmoqda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Rossiya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buni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rad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mojaro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Ukrainaning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ishi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ta’kidlamoqda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2700" y="117455"/>
            <a:ext cx="3039348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dirty="0"/>
              <a:t>Belarus </a:t>
            </a:r>
            <a:r>
              <a:rPr lang="en-US" dirty="0" err="1" smtClean="0"/>
              <a:t>Respublikasi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1845"/>
            <a:ext cx="129539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>
                <a:solidFill>
                  <a:srgbClr val="00A650"/>
                </a:solidFill>
                <a:latin typeface="Arial"/>
                <a:cs typeface="Arial"/>
              </a:rPr>
              <a:t>8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63700" y="714093"/>
            <a:ext cx="3962400" cy="2184701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 indent="168275" algn="just">
              <a:spcAft>
                <a:spcPts val="1200"/>
              </a:spcAft>
            </a:pP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Belarussiyada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3-iyul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Mustaqillik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nishonlanadi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700" marR="5080" indent="168275" algn="just">
              <a:spcAft>
                <a:spcPts val="1200"/>
              </a:spcAft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1994-yil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konstitutsiyaga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binoan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Belarus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unitar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demokratik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ijtimoiy-huquqiy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qilindi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indent="168275" algn="just">
              <a:lnSpc>
                <a:spcPct val="104299"/>
              </a:lnSpc>
              <a:spcBef>
                <a:spcPts val="20"/>
              </a:spcBef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1994-yil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saylovlarda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Aleksandr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Lukashenko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mamlakat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prezidenti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saylandi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38442" y="1012825"/>
            <a:ext cx="129960" cy="1805305"/>
          </a:xfrm>
          <a:custGeom>
            <a:avLst/>
            <a:gdLst/>
            <a:ahLst/>
            <a:cxnLst/>
            <a:rect l="l" t="t" r="r" b="b"/>
            <a:pathLst>
              <a:path h="1805305">
                <a:moveTo>
                  <a:pt x="0" y="0"/>
                </a:moveTo>
                <a:lnTo>
                  <a:pt x="0" y="1805190"/>
                </a:lnTo>
              </a:path>
            </a:pathLst>
          </a:custGeom>
          <a:ln w="71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5" y="631825"/>
            <a:ext cx="1590825" cy="1752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1082</Words>
  <Application>Microsoft Office PowerPoint</Application>
  <PresentationFormat>Произвольный</PresentationFormat>
  <Paragraphs>79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JAHON TARIXI</vt:lpstr>
      <vt:lpstr>UKRAINA</vt:lpstr>
      <vt:lpstr>UKRAINA</vt:lpstr>
      <vt:lpstr>UKRAINA</vt:lpstr>
      <vt:lpstr>UKRAINADA DAVLAT QURILISHI VA SIYOSIY JARAYONLAR</vt:lpstr>
      <vt:lpstr>Siyosiy jarayonlar</vt:lpstr>
      <vt:lpstr>Siyosiy vaziyat</vt:lpstr>
      <vt:lpstr>Ukraina bugungi kun</vt:lpstr>
      <vt:lpstr>Belarus Respublikasi</vt:lpstr>
      <vt:lpstr>Belarus</vt:lpstr>
      <vt:lpstr>Belarus iqtisodiyoti</vt:lpstr>
      <vt:lpstr>Moldova Respublikasi</vt:lpstr>
      <vt:lpstr>Moldova respublikasi</vt:lpstr>
      <vt:lpstr>Moldova iqtisodiyoti</vt:lpstr>
      <vt:lpstr>Yangi so’zlar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JAHON TARIXI</dc:title>
  <cp:lastModifiedBy>User</cp:lastModifiedBy>
  <cp:revision>25</cp:revision>
  <dcterms:created xsi:type="dcterms:W3CDTF">2020-04-13T08:05:16Z</dcterms:created>
  <dcterms:modified xsi:type="dcterms:W3CDTF">2020-09-29T08:26:57Z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