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7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80" r:id="rId11"/>
    <p:sldId id="264" r:id="rId12"/>
    <p:sldId id="265" r:id="rId13"/>
    <p:sldId id="266" r:id="rId14"/>
    <p:sldId id="267" r:id="rId15"/>
    <p:sldId id="281" r:id="rId16"/>
    <p:sldId id="270" r:id="rId17"/>
    <p:sldId id="268" r:id="rId18"/>
    <p:sldId id="283" r:id="rId19"/>
    <p:sldId id="276" r:id="rId20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78" y="6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617" y="222930"/>
            <a:ext cx="408051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3400" spc="-5" dirty="0" smtClean="0"/>
              <a:t>JAHON TARIXI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551868" y="1250995"/>
            <a:ext cx="2712032" cy="1877437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uz-Cyrl-UZ" sz="14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endParaRPr lang="uz-Cyrl-UZ" sz="14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endParaRPr lang="uz-Cyrl-UZ" sz="14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en-US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OSIYO, AFRIKA VA LOTIN AMERIKASI MAMLAKATLARI SIYOSIY, IJTIMOIY-IQTISODIY RIVOJLANISHINING ASOSIY YO‘NALISHLARI</a:t>
            </a:r>
            <a:endParaRPr lang="en-US" sz="12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6724" y="1191043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8994" y="2003424"/>
            <a:ext cx="344170" cy="112500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86759" y="212867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855805" y="249024"/>
            <a:ext cx="386137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41744" y="551458"/>
            <a:ext cx="500198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SINF</a:t>
            </a:r>
            <a:endParaRPr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im0-tub-ru.yandex.net/i?id=f818024007d7224df740ff4113b74bdd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98425"/>
            <a:ext cx="5486400" cy="3025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1203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7612" y="95494"/>
            <a:ext cx="4436109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/>
              <a:t>Buyuk</a:t>
            </a:r>
            <a:r>
              <a:rPr lang="en-US" sz="2000" dirty="0"/>
              <a:t> </a:t>
            </a:r>
            <a:r>
              <a:rPr lang="en-US" sz="2000" dirty="0" err="1"/>
              <a:t>Britaniya</a:t>
            </a:r>
            <a:r>
              <a:rPr lang="en-US" sz="2000" dirty="0"/>
              <a:t> XXI </a:t>
            </a:r>
            <a:r>
              <a:rPr lang="en-US" sz="2000" dirty="0" err="1"/>
              <a:t>asr</a:t>
            </a:r>
            <a:r>
              <a:rPr lang="en-US" sz="2000" dirty="0"/>
              <a:t> </a:t>
            </a:r>
            <a:r>
              <a:rPr lang="en-US" sz="2000" dirty="0" err="1"/>
              <a:t>boshlarida</a:t>
            </a:r>
            <a:endParaRPr sz="2000" spc="-10" dirty="0"/>
          </a:p>
        </p:txBody>
      </p:sp>
      <p:sp>
        <p:nvSpPr>
          <p:cNvPr id="6" name="Прямоугольник с двумя усеченными противолежащими углами 5"/>
          <p:cNvSpPr/>
          <p:nvPr/>
        </p:nvSpPr>
        <p:spPr>
          <a:xfrm>
            <a:off x="215900" y="1851025"/>
            <a:ext cx="5419534" cy="1176883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2006-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Isroil-Livan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urushi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yakunlangandan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AQSH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ortidan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Isroilning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yonini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vaziri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E.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Blerning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iste’fosi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talab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E.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Blerning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muddatidan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iste’foga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chiqishini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britaniyaliklar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qo‘llab-quvvatladi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vazirning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amerikaparast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siyosatidan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norozi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215900" y="640288"/>
            <a:ext cx="3429000" cy="1134538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2005-yil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Londonda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to‘rtta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terrorchilik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aktlari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oshirildi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o‘nlab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kishilar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halok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Javobgarlikni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«Al-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terrorchilik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tashkiloti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zimmasiga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https://cdn2.img.sputnik-georgia.com/images/23530/07/23530076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100" y="640288"/>
            <a:ext cx="1914334" cy="113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1464" y="115400"/>
            <a:ext cx="5139071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 smtClean="0"/>
              <a:t>Buyuk</a:t>
            </a:r>
            <a:r>
              <a:rPr lang="en-US" sz="2000" dirty="0" smtClean="0"/>
              <a:t> </a:t>
            </a:r>
            <a:r>
              <a:rPr lang="en-US" sz="2000" dirty="0" err="1" smtClean="0"/>
              <a:t>Britaniya</a:t>
            </a:r>
            <a:r>
              <a:rPr lang="en-US" sz="2000" dirty="0" smtClean="0"/>
              <a:t> XXI </a:t>
            </a:r>
            <a:r>
              <a:rPr lang="en-US" sz="2000" dirty="0" err="1" smtClean="0"/>
              <a:t>asr</a:t>
            </a:r>
            <a:r>
              <a:rPr lang="en-US" sz="2000" dirty="0" smtClean="0"/>
              <a:t> </a:t>
            </a:r>
            <a:r>
              <a:rPr lang="en-US" sz="2000" dirty="0" err="1" smtClean="0"/>
              <a:t>boshlarida</a:t>
            </a:r>
            <a:endParaRPr sz="2000" spc="-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с двумя усеченными противолежащими углами 5"/>
          <p:cNvSpPr/>
          <p:nvPr/>
        </p:nvSpPr>
        <p:spPr>
          <a:xfrm>
            <a:off x="1282700" y="631825"/>
            <a:ext cx="4419600" cy="1524000"/>
          </a:xfrm>
          <a:prstGeom prst="snip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2007-yil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iyunda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E.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Bler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iste’foga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Leyboristlar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partiyasining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saylovlarida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partiyaning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yetakchisi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vazir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lavozimini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Gordon Braun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egalladi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 Braun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iqtisodiyotining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globallashuvi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tarafdorlaridan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savdoda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proteksionizm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siyosatiga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Faoliyatining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G.Braun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qator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tashabbuslar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jamoatchilik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ijobiy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с двумя усеченными противолежащими углами 6"/>
          <p:cNvSpPr/>
          <p:nvPr/>
        </p:nvSpPr>
        <p:spPr>
          <a:xfrm>
            <a:off x="139700" y="2286494"/>
            <a:ext cx="5562600" cy="844916"/>
          </a:xfrm>
          <a:prstGeom prst="snip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2008-yili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boshlangan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moliyaviy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inqirozi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sharoitida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Braunning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bank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tizimini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xonavayron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bo‘lishdan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saqlab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qolishga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biznesni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qo‘llab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quvvatlashga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qaratilgan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qat’iy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harakatlari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obro‘yini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oshirdi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https://ru.citaty.net/media/authors/gordon-brow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31825"/>
            <a:ext cx="110236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864" y="71164"/>
            <a:ext cx="5650865" cy="484462"/>
          </a:xfrm>
          <a:custGeom>
            <a:avLst/>
            <a:gdLst/>
            <a:ahLst/>
            <a:cxnLst/>
            <a:rect l="l" t="t" r="r" b="b"/>
            <a:pathLst>
              <a:path w="5650865" h="748665">
                <a:moveTo>
                  <a:pt x="5650710" y="0"/>
                </a:moveTo>
                <a:lnTo>
                  <a:pt x="0" y="0"/>
                </a:lnTo>
                <a:lnTo>
                  <a:pt x="0" y="748562"/>
                </a:lnTo>
                <a:lnTo>
                  <a:pt x="5650710" y="748562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26595" y="89741"/>
            <a:ext cx="5157302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>
              <a:lnSpc>
                <a:spcPts val="2330"/>
              </a:lnSpc>
              <a:spcBef>
                <a:spcPts val="320"/>
              </a:spcBef>
            </a:pPr>
            <a:r>
              <a:rPr lang="en-US" sz="2000" dirty="0" err="1"/>
              <a:t>Buyuk</a:t>
            </a:r>
            <a:r>
              <a:rPr lang="en-US" sz="2000" dirty="0"/>
              <a:t> </a:t>
            </a:r>
            <a:r>
              <a:rPr lang="en-US" sz="2000" dirty="0" err="1"/>
              <a:t>Britaniya</a:t>
            </a:r>
            <a:r>
              <a:rPr lang="en-US" sz="2000" dirty="0"/>
              <a:t> XXI </a:t>
            </a:r>
            <a:r>
              <a:rPr lang="en-US" sz="2000" dirty="0" err="1"/>
              <a:t>asr</a:t>
            </a:r>
            <a:r>
              <a:rPr lang="en-US" sz="2000" dirty="0"/>
              <a:t> </a:t>
            </a:r>
            <a:r>
              <a:rPr lang="en-US" sz="2000" dirty="0" err="1"/>
              <a:t>boshlarida</a:t>
            </a:r>
            <a:endParaRPr sz="2000" spc="15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435100" y="631824"/>
            <a:ext cx="4282613" cy="108930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2010-yili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parlament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saylovlarida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konservatorlar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partiyasi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g‘alaba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qozondi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Konservatorlar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yetakchisi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Devid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Kemeron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vaziri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lavozimini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egalladi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0575" y="1851022"/>
            <a:ext cx="5657138" cy="129540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Kemeron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hukumatining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xarajatlarini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tejash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harakatlari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YIMga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byudjet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tanqisligi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qisqardi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muammo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hamon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dolzarbligicha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qolmoqda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davrdagi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qiyinchiliklar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davlatning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butunligiga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rahna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sola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84" y="631823"/>
            <a:ext cx="1095040" cy="1143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0701" y="109205"/>
            <a:ext cx="4704294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/>
              <a:t>Buyuk</a:t>
            </a:r>
            <a:r>
              <a:rPr lang="en-US" sz="2000" dirty="0"/>
              <a:t> </a:t>
            </a:r>
            <a:r>
              <a:rPr lang="en-US" sz="2000" dirty="0" err="1"/>
              <a:t>Britaniya</a:t>
            </a:r>
            <a:r>
              <a:rPr lang="en-US" sz="2000" dirty="0"/>
              <a:t> XXI </a:t>
            </a:r>
            <a:r>
              <a:rPr lang="en-US" sz="2000" dirty="0" err="1"/>
              <a:t>asr</a:t>
            </a:r>
            <a:r>
              <a:rPr lang="en-US" sz="2000" dirty="0"/>
              <a:t> </a:t>
            </a:r>
            <a:r>
              <a:rPr lang="en-US" sz="2000" dirty="0" err="1"/>
              <a:t>boshlarida</a:t>
            </a:r>
            <a:endParaRPr spc="10" dirty="0"/>
          </a:p>
        </p:txBody>
      </p:sp>
      <p:sp>
        <p:nvSpPr>
          <p:cNvPr id="6" name="object 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2" descr="https://arxiv.uz/data/documents/e31cdfa2-cc67-4d1a-bde0-5685a7cc153b/page-1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6" y="631824"/>
            <a:ext cx="5470525" cy="251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5500" y="130571"/>
            <a:ext cx="4410961" cy="307777"/>
          </a:xfrm>
        </p:spPr>
        <p:txBody>
          <a:bodyPr/>
          <a:lstStyle/>
          <a:p>
            <a:r>
              <a:rPr lang="en-US" sz="2000" dirty="0" err="1"/>
              <a:t>Buyuk</a:t>
            </a:r>
            <a:r>
              <a:rPr lang="en-US" sz="2000" dirty="0"/>
              <a:t> </a:t>
            </a:r>
            <a:r>
              <a:rPr lang="en-US" sz="2000" dirty="0" err="1"/>
              <a:t>Britaniya</a:t>
            </a:r>
            <a:r>
              <a:rPr lang="en-US" sz="2000" dirty="0"/>
              <a:t> XXI </a:t>
            </a:r>
            <a:r>
              <a:rPr lang="en-US" sz="2000" dirty="0" err="1"/>
              <a:t>asr</a:t>
            </a:r>
            <a:r>
              <a:rPr lang="en-US" sz="2000" dirty="0"/>
              <a:t> </a:t>
            </a:r>
            <a:r>
              <a:rPr lang="en-US" sz="2000" dirty="0" err="1"/>
              <a:t>boshlarida</a:t>
            </a:r>
            <a:endParaRPr lang="ru-RU" sz="2000" dirty="0"/>
          </a:p>
        </p:txBody>
      </p:sp>
      <p:sp>
        <p:nvSpPr>
          <p:cNvPr id="5" name="Прямоугольник с одним вырезанным углом 4"/>
          <p:cNvSpPr/>
          <p:nvPr/>
        </p:nvSpPr>
        <p:spPr>
          <a:xfrm>
            <a:off x="139700" y="631825"/>
            <a:ext cx="5486400" cy="1063823"/>
          </a:xfrm>
          <a:prstGeom prst="snip1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2015-yili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bo‘lib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o‘tgan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parlament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saylovlarida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konservatorlar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partiyasi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yana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g‘alaba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qozondi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Saylovoldi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kampaniyasi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davrida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bosh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vazir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D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Kemeron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agar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konservatorlar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g‘alaba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qozonsa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Buyuk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Britaniyaning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Yevroittifoqdan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chiqishi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masalasini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ko‘tarishga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ushbu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ma­sala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bo‘yicha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referendum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o‘tkazishga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va’da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berdi</a:t>
            </a:r>
            <a:r>
              <a:rPr lang="en-US" sz="13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300" dirty="0"/>
          </a:p>
        </p:txBody>
      </p:sp>
      <p:sp>
        <p:nvSpPr>
          <p:cNvPr id="6" name="Прямоугольник с одним вырезанным углом 5"/>
          <p:cNvSpPr/>
          <p:nvPr/>
        </p:nvSpPr>
        <p:spPr>
          <a:xfrm>
            <a:off x="139700" y="1774825"/>
            <a:ext cx="4191001" cy="1290708"/>
          </a:xfrm>
          <a:prstGeom prst="snip1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2016-yil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iyun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oyida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o’tgan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referendumda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50 %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ortig‘i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mamlakatning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Ittifoqidan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ovoz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vazir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D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Kemeron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iste'foga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Bri­taniya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vaziri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lavozimini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Tereza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egalladi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83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764" y="1798663"/>
            <a:ext cx="1125537" cy="1266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03333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9702" y="116093"/>
            <a:ext cx="5164320" cy="307777"/>
          </a:xfrm>
        </p:spPr>
        <p:txBody>
          <a:bodyPr/>
          <a:lstStyle/>
          <a:p>
            <a:pPr algn="ctr"/>
            <a:r>
              <a:rPr lang="en-US" sz="2000" dirty="0" err="1"/>
              <a:t>Buyuk</a:t>
            </a:r>
            <a:r>
              <a:rPr lang="en-US" sz="2000" dirty="0"/>
              <a:t> </a:t>
            </a:r>
            <a:r>
              <a:rPr lang="en-US" sz="2000" dirty="0" err="1"/>
              <a:t>Britaniya</a:t>
            </a:r>
            <a:r>
              <a:rPr lang="en-US" sz="2000" dirty="0"/>
              <a:t> XXI </a:t>
            </a:r>
            <a:r>
              <a:rPr lang="en-US" sz="2000" dirty="0" err="1"/>
              <a:t>asr</a:t>
            </a:r>
            <a:r>
              <a:rPr lang="en-US" sz="2000" dirty="0"/>
              <a:t> </a:t>
            </a:r>
            <a:r>
              <a:rPr lang="en-US" sz="2000" dirty="0" err="1"/>
              <a:t>boshlarida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с двумя усеченными противолежащими углами 3"/>
          <p:cNvSpPr/>
          <p:nvPr/>
        </p:nvSpPr>
        <p:spPr>
          <a:xfrm>
            <a:off x="319702" y="708025"/>
            <a:ext cx="5164320" cy="914400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XX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yarmida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Bri­taniya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mustamlaka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imperiyasi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tugatildi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Ammo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uncha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osonlik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bo‘lmasada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jahonda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mavqeyini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saqlab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kelmoqda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с двумя усеченными противолежащими углами 5"/>
          <p:cNvSpPr/>
          <p:nvPr/>
        </p:nvSpPr>
        <p:spPr>
          <a:xfrm>
            <a:off x="319702" y="1927225"/>
            <a:ext cx="5164320" cy="1066800"/>
          </a:xfrm>
          <a:prstGeom prst="snip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2016-yil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Ittifoqidan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ovoz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inglizlar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mustaqilligini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qadrlashlari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izohladi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XXI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hamjamiyatining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a'zolaridan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qolmoqda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344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46666" y="114716"/>
            <a:ext cx="3257816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 smtClean="0"/>
              <a:t>Mavzudagi</a:t>
            </a:r>
            <a:r>
              <a:rPr lang="en-US" sz="2000" dirty="0" smtClean="0"/>
              <a:t> </a:t>
            </a:r>
            <a:r>
              <a:rPr lang="en-US" sz="2000" dirty="0" err="1" smtClean="0"/>
              <a:t>yangi</a:t>
            </a:r>
            <a:r>
              <a:rPr lang="en-US" sz="2000" dirty="0" smtClean="0"/>
              <a:t> </a:t>
            </a:r>
            <a:r>
              <a:rPr lang="en-US" sz="2000" dirty="0" err="1" smtClean="0"/>
              <a:t>so’zlar</a:t>
            </a:r>
            <a:endParaRPr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155574" y="810737"/>
            <a:ext cx="5477028" cy="838200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Proteksionizm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bozorni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cheklovlar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im­port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eksport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boj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ovlari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subsidiyalar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tadbirlar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chet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raqobatidan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qilishga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qaratilgan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siyosat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Прямоугольник с двумя усеченными противолежащими углами 10"/>
          <p:cNvSpPr/>
          <p:nvPr/>
        </p:nvSpPr>
        <p:spPr>
          <a:xfrm>
            <a:off x="155574" y="2079625"/>
            <a:ext cx="5477028" cy="780268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Taktika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ko‘zlangan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maqsadga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erishish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qo‘llaniladigan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vositalar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https://dfwatch.net/wp-content/uploads/2013/10/ivanishvilii-margvelashvili_PK__12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-6651625"/>
            <a:ext cx="2520000" cy="2112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864" y="71164"/>
            <a:ext cx="5650865" cy="484462"/>
          </a:xfrm>
          <a:custGeom>
            <a:avLst/>
            <a:gdLst/>
            <a:ahLst/>
            <a:cxnLst/>
            <a:rect l="l" t="t" r="r" b="b"/>
            <a:pathLst>
              <a:path w="5650865" h="748665">
                <a:moveTo>
                  <a:pt x="5650710" y="0"/>
                </a:moveTo>
                <a:lnTo>
                  <a:pt x="0" y="0"/>
                </a:lnTo>
                <a:lnTo>
                  <a:pt x="0" y="748562"/>
                </a:lnTo>
                <a:lnTo>
                  <a:pt x="5650710" y="748562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33737" y="134283"/>
            <a:ext cx="1967501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>
              <a:lnSpc>
                <a:spcPts val="2330"/>
              </a:lnSpc>
              <a:spcBef>
                <a:spcPts val="320"/>
              </a:spcBef>
            </a:pPr>
            <a:r>
              <a:rPr lang="en-US" spc="15" dirty="0" err="1" smtClean="0"/>
              <a:t>Yodda</a:t>
            </a:r>
            <a:r>
              <a:rPr lang="en-US" spc="15" dirty="0" smtClean="0"/>
              <a:t> </a:t>
            </a:r>
            <a:r>
              <a:rPr lang="en-US" spc="15" dirty="0" err="1" smtClean="0"/>
              <a:t>tuting</a:t>
            </a:r>
            <a:r>
              <a:rPr lang="uz-Cyrl-UZ" spc="15" dirty="0" smtClean="0"/>
              <a:t>!!!</a:t>
            </a:r>
            <a:endParaRPr spc="15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87538" y="658032"/>
            <a:ext cx="4759832" cy="64059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2014-yil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sentabrda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Shotlandiyada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Britaniyadan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chiqish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masalasida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umumxalq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referendumi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o‘tkazildi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45%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mustaqillik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ovoz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uz-Cyrl-UZ" sz="13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87538" y="1401036"/>
            <a:ext cx="4759832" cy="647029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en-US" sz="13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2016-yilda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o’tgan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referendumda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50%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ortig‘i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mamlakatning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Ittifoqidan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ovoz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130300" y="2150470"/>
            <a:ext cx="3792296" cy="327412"/>
          </a:xfrm>
          <a:prstGeom prst="ellipse">
            <a:avLst/>
          </a:prstGeom>
          <a:solidFill>
            <a:srgbClr val="00B0F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ish</a:t>
            </a:r>
            <a:endParaRPr lang="ru-RU" dirty="0"/>
          </a:p>
        </p:txBody>
      </p:sp>
      <p:sp>
        <p:nvSpPr>
          <p:cNvPr id="7" name="Параллелограмм 6"/>
          <p:cNvSpPr/>
          <p:nvPr/>
        </p:nvSpPr>
        <p:spPr>
          <a:xfrm>
            <a:off x="77865" y="2536825"/>
            <a:ext cx="5569504" cy="609600"/>
          </a:xfrm>
          <a:prstGeom prst="parallelogram">
            <a:avLst/>
          </a:prstGeom>
          <a:solidFill>
            <a:srgbClr val="00B0F0"/>
          </a:solidFill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Xaritadan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bosh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vazir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E.Bler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safdoshlari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mustaqillik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berishni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e’tirof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hududlarni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toping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uz-Cyrl-UZ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 descr="https://im0-tub-ru.yandex.net/i?id=e57d6acc915b58d80ab6922b55275b64-l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3" y="658031"/>
            <a:ext cx="809673" cy="1390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17724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1320" y="89581"/>
            <a:ext cx="5029200" cy="315471"/>
          </a:xfrm>
        </p:spPr>
        <p:txBody>
          <a:bodyPr/>
          <a:lstStyle/>
          <a:p>
            <a:r>
              <a:rPr lang="en-US" b="0" dirty="0" err="1"/>
              <a:t>Mustahkamlash</a:t>
            </a:r>
            <a:r>
              <a:rPr lang="en-US" b="0" dirty="0"/>
              <a:t> </a:t>
            </a:r>
            <a:r>
              <a:rPr lang="en-US" b="0" dirty="0" err="1"/>
              <a:t>uchun</a:t>
            </a:r>
            <a:r>
              <a:rPr lang="en-US" b="0" dirty="0"/>
              <a:t> </a:t>
            </a:r>
            <a:r>
              <a:rPr lang="en-US" b="0" dirty="0" err="1"/>
              <a:t>savol</a:t>
            </a:r>
            <a:r>
              <a:rPr lang="en-US" b="0" dirty="0"/>
              <a:t> </a:t>
            </a:r>
            <a:r>
              <a:rPr lang="en-US" b="0" dirty="0" err="1"/>
              <a:t>va</a:t>
            </a:r>
            <a:r>
              <a:rPr lang="en-US" b="0" dirty="0"/>
              <a:t> </a:t>
            </a:r>
            <a:r>
              <a:rPr lang="en-US" b="0" dirty="0" err="1"/>
              <a:t>topshiriqlar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15876" y="659552"/>
            <a:ext cx="4910221" cy="66157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1990-yillar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oxirida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konservatorlar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partiyasining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mag‘lubiyati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sabablari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nimada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5876" y="1459354"/>
            <a:ext cx="4909553" cy="457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E.Bler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kabineti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faoliyatining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nimalardan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5876" y="2054786"/>
            <a:ext cx="4909553" cy="457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Kemeron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kabinetining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iste’foga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chiqishining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sabablari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nimada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6544" y="2650218"/>
            <a:ext cx="4909553" cy="457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Britaniyaning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chiqishida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nimalar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omil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72720" y="761737"/>
            <a:ext cx="4572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172720" y="1459354"/>
            <a:ext cx="4572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172720" y="2054786"/>
            <a:ext cx="4572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172720" y="2628324"/>
            <a:ext cx="4572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714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11300" y="98425"/>
            <a:ext cx="2246512" cy="3488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 BRITANIYA</a:t>
            </a:r>
            <a:endParaRPr lang="en-US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img3.goodfon.ru/original/1920x1080/e/39/deutschland-berli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21" y="555626"/>
            <a:ext cx="5608080" cy="2013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0591" y="2569014"/>
            <a:ext cx="5624409" cy="654518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Britahiya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G’arbiy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Yevropadagi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Britan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orollarida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industrial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chiqarishida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YIM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bo’yicha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o’rinni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072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39700" y="555625"/>
            <a:ext cx="4038600" cy="25981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19380" algn="just">
              <a:spcAft>
                <a:spcPts val="600"/>
              </a:spcAf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1990-yilda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vaziri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saylangan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Jon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Meyjor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siyosati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Tetcher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davridagi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neokonservatizm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kursini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ettirishga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ayni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paytda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tetcherizm»ning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avtoritar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boshqaruvga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og‘ish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hollaridan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qoldiqlaridan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asta-sekin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voz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kechishga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qaratilgan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Ammo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saylovoldi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va’dalari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oshmasdan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Shunga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qaramasdan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1992-yil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oyida</a:t>
            </a:r>
            <a:r>
              <a:rPr lang="uz-Cyrl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parlament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saylovlari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J.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Meyjorning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taktikasi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to‘g‘riligini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ko‘rsatdi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Konservatorlar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partiyasi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saylovlarda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g‘olib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77900" y="111992"/>
            <a:ext cx="4114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dirty="0" err="1"/>
              <a:t>Buyuk</a:t>
            </a:r>
            <a:r>
              <a:rPr lang="en-US" dirty="0"/>
              <a:t> </a:t>
            </a:r>
            <a:r>
              <a:rPr lang="en-US" dirty="0" err="1"/>
              <a:t>Britaniya</a:t>
            </a:r>
            <a:r>
              <a:rPr lang="en-US" dirty="0"/>
              <a:t> XX </a:t>
            </a:r>
            <a:r>
              <a:rPr lang="en-US" dirty="0" err="1"/>
              <a:t>asr</a:t>
            </a:r>
            <a:r>
              <a:rPr lang="en-US" dirty="0"/>
              <a:t> </a:t>
            </a:r>
            <a:r>
              <a:rPr lang="en-US" dirty="0" err="1"/>
              <a:t>oxirida</a:t>
            </a:r>
            <a:endParaRPr lang="en-US" sz="2000" spc="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206" y="631825"/>
            <a:ext cx="1444893" cy="2285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117727"/>
            <a:ext cx="4720342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dirty="0" err="1"/>
              <a:t>Buyuk</a:t>
            </a:r>
            <a:r>
              <a:rPr lang="en-US" dirty="0"/>
              <a:t> </a:t>
            </a:r>
            <a:r>
              <a:rPr lang="en-US" dirty="0" err="1"/>
              <a:t>Britaniya</a:t>
            </a:r>
            <a:r>
              <a:rPr lang="en-US" dirty="0"/>
              <a:t> XX </a:t>
            </a:r>
            <a:r>
              <a:rPr lang="en-US" dirty="0" err="1"/>
              <a:t>asr</a:t>
            </a:r>
            <a:r>
              <a:rPr lang="en-US" dirty="0"/>
              <a:t> </a:t>
            </a:r>
            <a:r>
              <a:rPr lang="en-US" dirty="0" err="1"/>
              <a:t>oxirida</a:t>
            </a:r>
            <a:endParaRPr spc="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44700" y="555625"/>
            <a:ext cx="37211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XX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asrning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90-yillari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birinchi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yarmida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Buyuk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Britaniya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iqtisodiyoti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uzoq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muddatli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retsessiya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iqtisodiyotda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chiqarishning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unchalik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xavfli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pasayishi</a:t>
            </a:r>
            <a:r>
              <a:rPr lang="en-US" sz="1200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davrini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boshdan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kechirdi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Inflatsiya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juda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yuqorilab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ketdi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Soliq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tizimini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isloh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qilishga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urinish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muvaffaqiyat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keltirmadi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aksincha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konservatorlar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partiyasining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obro‘siga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salbiy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ta’sir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qildi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</a:p>
          <a:p>
            <a:pPr algn="just"/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1990-yillarning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ikkinchi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yarmidan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iqtisodiy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o‘sishning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boshlanishi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ham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konservatorlar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partiyasining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obro‘yini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ko‘tara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olmadi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J.Meyjor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«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tetcherizm»dan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qat’iy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uzoqlashib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o‘zining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mustaqil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yo’nalishini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ishlab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chiqa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olmadi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pyatoe.ru/wp-content/uploads/2018/09/149161733758e84639484b06.394400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31825"/>
            <a:ext cx="1905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get.wallhere.com/photo/5145x3675-px-bridge-cities-Kingdom-lights-London-night-reflection-river-street-united-17390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1851025"/>
            <a:ext cx="1905000" cy="1251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3339" y="130256"/>
            <a:ext cx="4072271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/>
              <a:t>Buyuk</a:t>
            </a:r>
            <a:r>
              <a:rPr lang="en-US" sz="2000" dirty="0"/>
              <a:t> </a:t>
            </a:r>
            <a:r>
              <a:rPr lang="en-US" sz="2000" dirty="0" err="1"/>
              <a:t>Britaniya</a:t>
            </a:r>
            <a:r>
              <a:rPr lang="en-US" sz="2000" dirty="0"/>
              <a:t> XX </a:t>
            </a:r>
            <a:r>
              <a:rPr lang="en-US" sz="2000" dirty="0" err="1"/>
              <a:t>asr</a:t>
            </a:r>
            <a:r>
              <a:rPr lang="en-US" sz="2000" dirty="0"/>
              <a:t> </a:t>
            </a:r>
            <a:r>
              <a:rPr lang="en-US" sz="2000" dirty="0" err="1"/>
              <a:t>oxirida</a:t>
            </a:r>
            <a:endParaRPr spc="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2720" y="615504"/>
            <a:ext cx="3624579" cy="242971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o‘zlariga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mafkuraviy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dasturni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tanlagan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Leyboristlar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partiyasi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1997-yil may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oyida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parlament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saylovlarida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g‘olib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Partiya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yetakchisi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Entoni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Bler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hukumat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boshlig‘i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o‘zlarini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leyboristlar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» deb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atadilar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0" y="687363"/>
            <a:ext cx="175301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3360" y="109488"/>
            <a:ext cx="5117466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1800" dirty="0" err="1"/>
              <a:t>Buyuk</a:t>
            </a:r>
            <a:r>
              <a:rPr lang="en-US" sz="1800" dirty="0"/>
              <a:t> </a:t>
            </a:r>
            <a:r>
              <a:rPr lang="en-US" sz="1800" dirty="0" err="1"/>
              <a:t>Britaniya</a:t>
            </a:r>
            <a:r>
              <a:rPr lang="en-US" sz="1800" dirty="0"/>
              <a:t> XX </a:t>
            </a:r>
            <a:r>
              <a:rPr lang="en-US" sz="1800" dirty="0" err="1"/>
              <a:t>asr</a:t>
            </a:r>
            <a:r>
              <a:rPr lang="en-US" sz="1800" dirty="0"/>
              <a:t> </a:t>
            </a:r>
            <a:r>
              <a:rPr lang="en-US" sz="1800" dirty="0" err="1"/>
              <a:t>oxirida</a:t>
            </a:r>
            <a:endParaRPr lang="en-US" sz="1800" spc="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968500" y="631825"/>
            <a:ext cx="3657600" cy="24302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Entoni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Bler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kabineti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faoliyatining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konstitutsion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islohot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Entoni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Bler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safdoshlari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fikricha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islohotlar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Shotlandiya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Uelsga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avtonomiya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Angliya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mintaqalariga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mustaqillik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berishni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saylov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qonunni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isloh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qilishni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palatani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saylanishini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joriy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qilishni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qator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tadbirlarni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ko‘zda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tutardi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https://s1.1zoom.ru/big3/286/United_Kingdom_Bridges_Rivers_Houses_England_513209_3096x20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34770"/>
            <a:ext cx="1761348" cy="2427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18"/>
          <p:cNvSpPr txBox="1"/>
          <p:nvPr/>
        </p:nvSpPr>
        <p:spPr>
          <a:xfrm>
            <a:off x="849964" y="2449871"/>
            <a:ext cx="1025525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-70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1400" spc="30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альная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39700" y="629892"/>
            <a:ext cx="3581400" cy="2516533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Ammo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islohotlarni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kechdi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1999-yilga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yutuqlarga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erishildi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Shotlandiya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Uels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assambleyalariga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saylovlar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o‘tkazildi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siyosatda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leyboristlar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siyosati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an’anaviyligicha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Bler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hukumati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siyosatdagi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masalalarda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AQSHning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hamkori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object 2"/>
          <p:cNvSpPr txBox="1">
            <a:spLocks noGrp="1"/>
          </p:cNvSpPr>
          <p:nvPr>
            <p:ph type="title"/>
          </p:nvPr>
        </p:nvSpPr>
        <p:spPr>
          <a:xfrm>
            <a:off x="213360" y="109488"/>
            <a:ext cx="5117466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1800" dirty="0" err="1"/>
              <a:t>Buyuk</a:t>
            </a:r>
            <a:r>
              <a:rPr lang="en-US" sz="1800" dirty="0"/>
              <a:t> </a:t>
            </a:r>
            <a:r>
              <a:rPr lang="en-US" sz="1800" dirty="0" err="1"/>
              <a:t>Britaniya</a:t>
            </a:r>
            <a:r>
              <a:rPr lang="en-US" sz="1800" dirty="0"/>
              <a:t> XX </a:t>
            </a:r>
            <a:r>
              <a:rPr lang="en-US" sz="1800" dirty="0" err="1"/>
              <a:t>asr</a:t>
            </a:r>
            <a:r>
              <a:rPr lang="en-US" sz="1800" dirty="0"/>
              <a:t> </a:t>
            </a:r>
            <a:r>
              <a:rPr lang="en-US" sz="1800" dirty="0" err="1"/>
              <a:t>oxirida</a:t>
            </a:r>
            <a:endParaRPr lang="en-US" sz="1800" spc="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https://mota.ru/upload/wallpapers/source/2016/07/03/13/01/49106/mota.ru_20160701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300" y="638830"/>
            <a:ext cx="1852363" cy="2355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51363" y="95672"/>
            <a:ext cx="4465137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dirty="0" err="1"/>
              <a:t>Buyuk</a:t>
            </a:r>
            <a:r>
              <a:rPr lang="en-US" dirty="0"/>
              <a:t> </a:t>
            </a:r>
            <a:r>
              <a:rPr lang="en-US" dirty="0" err="1"/>
              <a:t>Britaniya</a:t>
            </a:r>
            <a:r>
              <a:rPr lang="en-US" dirty="0"/>
              <a:t> XXI </a:t>
            </a:r>
            <a:r>
              <a:rPr lang="en-US" dirty="0" err="1"/>
              <a:t>asr</a:t>
            </a:r>
            <a:r>
              <a:rPr lang="en-US" dirty="0"/>
              <a:t> </a:t>
            </a:r>
            <a:r>
              <a:rPr lang="en-US" dirty="0" err="1"/>
              <a:t>boshlarida</a:t>
            </a:r>
            <a:endParaRPr spc="15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9700" y="631825"/>
            <a:ext cx="2590800" cy="2514600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XXI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boshlarida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Yevropaning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singari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ijtimoiy-iqtisodiy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rivojlanishda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muvaffaqiyatlarga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erishdi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Mamlakatda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favqulodda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ko‘rsatkichlari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ishsizlik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inflatsiya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so‘nggi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  <a:r>
              <a:rPr lang="en-US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806700" y="618134"/>
            <a:ext cx="2872831" cy="2528291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E.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Bler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hukumati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ehtiyojlar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xarajatlarini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siyosatini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yuritdi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mablag‘larning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o‘rinlarini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yaratishga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sarflandi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Hukumat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ishsizlikni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qisqartirishga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erishdi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 Ammo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ta’minot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sohasida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qat’iy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qadamlar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qo‘yishga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majbur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Sog‘liqni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saqlash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xizmati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pensiyalar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ommaviy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ta’limga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xarajatlari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qisqartirildi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5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500300"/>
              <a:ext cx="5650865" cy="2685088"/>
            </a:xfrm>
            <a:custGeom>
              <a:avLst/>
              <a:gdLst/>
              <a:ahLst/>
              <a:cxnLst/>
              <a:rect l="l" t="t" r="r" b="b"/>
              <a:pathLst>
                <a:path w="5650865" h="2366010">
                  <a:moveTo>
                    <a:pt x="5650712" y="24168"/>
                  </a:moveTo>
                  <a:lnTo>
                    <a:pt x="5626328" y="24168"/>
                  </a:lnTo>
                  <a:lnTo>
                    <a:pt x="5626328" y="2341765"/>
                  </a:lnTo>
                  <a:lnTo>
                    <a:pt x="5650712" y="2341765"/>
                  </a:lnTo>
                  <a:lnTo>
                    <a:pt x="5650712" y="24168"/>
                  </a:lnTo>
                  <a:close/>
                </a:path>
                <a:path w="5650865" h="236601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341880"/>
                  </a:lnTo>
                  <a:lnTo>
                    <a:pt x="0" y="2366010"/>
                  </a:lnTo>
                  <a:lnTo>
                    <a:pt x="5650712" y="2366010"/>
                  </a:lnTo>
                  <a:lnTo>
                    <a:pt x="5650712" y="2341880"/>
                  </a:lnTo>
                  <a:lnTo>
                    <a:pt x="24384" y="234188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414930"/>
            </a:xfrm>
            <a:custGeom>
              <a:avLst/>
              <a:gdLst/>
              <a:ahLst/>
              <a:cxnLst/>
              <a:rect l="l" t="t" r="r" b="b"/>
              <a:pathLst>
                <a:path w="5650865" h="721360">
                  <a:moveTo>
                    <a:pt x="5650710" y="0"/>
                  </a:moveTo>
                  <a:lnTo>
                    <a:pt x="0" y="0"/>
                  </a:lnTo>
                  <a:lnTo>
                    <a:pt x="0" y="721321"/>
                  </a:lnTo>
                  <a:lnTo>
                    <a:pt x="5650710" y="721321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99570" y="108945"/>
            <a:ext cx="4463479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065" marR="5080" algn="ctr">
              <a:lnSpc>
                <a:spcPts val="2330"/>
              </a:lnSpc>
              <a:spcBef>
                <a:spcPts val="320"/>
              </a:spcBef>
            </a:pPr>
            <a:r>
              <a:rPr lang="en-US" sz="2000" dirty="0" err="1"/>
              <a:t>Buyuk</a:t>
            </a:r>
            <a:r>
              <a:rPr lang="en-US" sz="2000" dirty="0"/>
              <a:t> </a:t>
            </a:r>
            <a:r>
              <a:rPr lang="en-US" sz="2000" dirty="0" err="1"/>
              <a:t>Britaniya</a:t>
            </a:r>
            <a:r>
              <a:rPr lang="en-US" sz="2000" dirty="0"/>
              <a:t> XXI </a:t>
            </a:r>
            <a:r>
              <a:rPr lang="en-US" sz="2000" dirty="0" err="1"/>
              <a:t>asr</a:t>
            </a:r>
            <a:r>
              <a:rPr lang="en-US" sz="2000" dirty="0"/>
              <a:t> </a:t>
            </a:r>
            <a:r>
              <a:rPr lang="en-US" sz="2000" dirty="0" err="1"/>
              <a:t>boshlarida</a:t>
            </a:r>
            <a:endParaRPr spc="15" dirty="0"/>
          </a:p>
        </p:txBody>
      </p:sp>
      <p:sp>
        <p:nvSpPr>
          <p:cNvPr id="8" name="Прямоугольник с одним вырезанным углом 7"/>
          <p:cNvSpPr/>
          <p:nvPr/>
        </p:nvSpPr>
        <p:spPr>
          <a:xfrm>
            <a:off x="139700" y="574297"/>
            <a:ext cx="5486400" cy="2572128"/>
          </a:xfrm>
          <a:prstGeom prst="snip1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siyosatda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Britaniyaning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2003-yili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Iroqqa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koalitsiyada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ishtiroki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jamiyatda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qizg‘in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bahslarni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keltirib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chiqardi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antiterror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koalitsiyada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AQSHning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ittifoqchisiga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aylandi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Ammo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inglizlar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urushga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Leyboristlarning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so‘l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qanoti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urushga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keskin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Entoni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Bler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siyosatidan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norozilik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ramzi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ishlar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vaziri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Robin Kuk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iste’foga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Shunga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qaramasdan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2005-yili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parla­ment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saylovlarida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leyboristlar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partiyasi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g‘olib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Entoni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Bler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muddatga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vazir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saylandi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584</TotalTime>
  <Words>1094</Words>
  <Application>Microsoft Office PowerPoint</Application>
  <PresentationFormat>Произвольный</PresentationFormat>
  <Paragraphs>67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Office Theme</vt:lpstr>
      <vt:lpstr>JAHON TARIXI</vt:lpstr>
      <vt:lpstr>Презентация PowerPoint</vt:lpstr>
      <vt:lpstr>Buyuk Britaniya XX asr oxirida</vt:lpstr>
      <vt:lpstr>Buyuk Britaniya XX asr oxirida</vt:lpstr>
      <vt:lpstr>Buyuk Britaniya XX asr oxirida</vt:lpstr>
      <vt:lpstr>Buyuk Britaniya XX asr oxirida</vt:lpstr>
      <vt:lpstr>Buyuk Britaniya XX asr oxirida</vt:lpstr>
      <vt:lpstr>Buyuk Britaniya XXI asr boshlarida</vt:lpstr>
      <vt:lpstr>Buyuk Britaniya XXI asr boshlarida</vt:lpstr>
      <vt:lpstr>Презентация PowerPoint</vt:lpstr>
      <vt:lpstr>Buyuk Britaniya XXI asr boshlarida</vt:lpstr>
      <vt:lpstr>Buyuk Britaniya XXI asr boshlarida</vt:lpstr>
      <vt:lpstr>Buyuk Britaniya XXI asr boshlarida</vt:lpstr>
      <vt:lpstr>Buyuk Britaniya XXI asr boshlarida</vt:lpstr>
      <vt:lpstr>Buyuk Britaniya XXI asr boshlarida</vt:lpstr>
      <vt:lpstr>Buyuk Britaniya XXI asr boshlarida</vt:lpstr>
      <vt:lpstr>Mavzudagi yangi so’zlar</vt:lpstr>
      <vt:lpstr>Yodda tuting!!!</vt:lpstr>
      <vt:lpstr>Mustahkamlash uchun savol va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JAHON TARIXI</dc:title>
  <cp:lastModifiedBy>Пользователь</cp:lastModifiedBy>
  <cp:revision>68</cp:revision>
  <dcterms:created xsi:type="dcterms:W3CDTF">2020-04-13T08:05:16Z</dcterms:created>
  <dcterms:modified xsi:type="dcterms:W3CDTF">2020-11-18T21:43:44Z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