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5" r:id="rId14"/>
    <p:sldId id="276" r:id="rId15"/>
    <p:sldId id="277" r:id="rId16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1" d="100"/>
          <a:sy n="141" d="100"/>
        </p:scale>
        <p:origin x="840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0352" y="-2328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3400" spc="-5" dirty="0" smtClean="0"/>
              <a:t>JAHON TARIXI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562369" y="1317625"/>
            <a:ext cx="2167060" cy="1467068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8387">
              <a:lnSpc>
                <a:spcPts val="1952"/>
              </a:lnSpc>
              <a:spcBef>
                <a:spcPts val="110"/>
              </a:spcBef>
            </a:pP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18387">
              <a:lnSpc>
                <a:spcPts val="1952"/>
              </a:lnSpc>
              <a:spcBef>
                <a:spcPts val="110"/>
              </a:spcBef>
            </a:pPr>
            <a:endParaRPr lang="uz-Cyrl-UZ" sz="16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387">
              <a:lnSpc>
                <a:spcPts val="1952"/>
              </a:lnSpc>
              <a:spcBef>
                <a:spcPts val="110"/>
              </a:spcBef>
            </a:pPr>
            <a:endParaRPr lang="en-US" sz="16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387" algn="ctr">
              <a:spcBef>
                <a:spcPts val="110"/>
              </a:spcBef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1991-2017-yillarda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taliya</a:t>
            </a:r>
            <a:endParaRPr lang="en-US" sz="20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6724" y="1191043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7795" y="2103744"/>
            <a:ext cx="344170" cy="83483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023357" y="263121"/>
            <a:ext cx="1224286" cy="466351"/>
            <a:chOff x="4170495" y="228108"/>
            <a:chExt cx="1224286" cy="466351"/>
          </a:xfrm>
        </p:grpSpPr>
        <p:sp>
          <p:nvSpPr>
            <p:cNvPr id="9" name="object 9"/>
            <p:cNvSpPr/>
            <p:nvPr/>
          </p:nvSpPr>
          <p:spPr>
            <a:xfrm>
              <a:off x="4175581" y="228108"/>
              <a:ext cx="1219200" cy="46635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170495" y="228108"/>
              <a:ext cx="1224286" cy="46635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102101" y="249024"/>
            <a:ext cx="1066799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en-US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-sinf</a:t>
            </a:r>
            <a:endParaRPr sz="2250" dirty="0">
              <a:latin typeface="Arial"/>
              <a:cs typeface="Arial"/>
            </a:endParaRPr>
          </a:p>
        </p:txBody>
      </p:sp>
      <p:pic>
        <p:nvPicPr>
          <p:cNvPr id="1026" name="Picture 2" descr="https://cdn.britannica.com/63/1763-050-F47C4E4F/unification-Italy-dates-annexation-Sardinia-Piedmont-Kingdom-of-186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9429" y="1019675"/>
            <a:ext cx="3020304" cy="222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9900" y="61952"/>
            <a:ext cx="28956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/>
              <a:t>Italiya</a:t>
            </a:r>
            <a:r>
              <a:rPr lang="en-US" dirty="0"/>
              <a:t> XXI </a:t>
            </a:r>
            <a:r>
              <a:rPr lang="en-US" dirty="0" err="1" smtClean="0"/>
              <a:t>asrda</a:t>
            </a:r>
            <a:r>
              <a:rPr lang="en-US" dirty="0" smtClean="0"/>
              <a:t> </a:t>
            </a:r>
            <a:endParaRPr sz="2800" spc="-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215900" y="631825"/>
            <a:ext cx="5334000" cy="1066800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Italiya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darajada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rivojlangan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industrial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XX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asrning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so‘nggi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yillarida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XXI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boshlarida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taraqqiyotida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sezilarli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natijalarga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erishdi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Inflyatsiya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pasaydi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ishsizlik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kamaydi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korxonalar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o‘sdi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Puxta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o‘ylangan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yoshlar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siyosati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borilmoqda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с двумя усеченными противолежащими углами 6"/>
          <p:cNvSpPr/>
          <p:nvPr/>
        </p:nvSpPr>
        <p:spPr>
          <a:xfrm>
            <a:off x="219726" y="1903856"/>
            <a:ext cx="5293994" cy="1096885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Italiyada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f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aqat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1998-yili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biznes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korxonalari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yaratilgan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yoshlarga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qarashli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firmalar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Ayni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paytda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Italiya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texnologik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mahsulotlar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yetakchi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davlatlardan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qolmoqda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864" y="71164"/>
            <a:ext cx="5650865" cy="484462"/>
          </a:xfrm>
          <a:custGeom>
            <a:avLst/>
            <a:gdLst/>
            <a:ahLst/>
            <a:cxnLst/>
            <a:rect l="l" t="t" r="r" b="b"/>
            <a:pathLst>
              <a:path w="5650865" h="748665">
                <a:moveTo>
                  <a:pt x="5650710" y="0"/>
                </a:moveTo>
                <a:lnTo>
                  <a:pt x="0" y="0"/>
                </a:lnTo>
                <a:lnTo>
                  <a:pt x="0" y="748562"/>
                </a:lnTo>
                <a:lnTo>
                  <a:pt x="5650710" y="748562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68500" y="145400"/>
            <a:ext cx="2462871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2330"/>
              </a:lnSpc>
              <a:spcBef>
                <a:spcPts val="320"/>
              </a:spcBef>
            </a:pPr>
            <a:r>
              <a:rPr lang="en-US" sz="2400" dirty="0" err="1"/>
              <a:t>Italiya</a:t>
            </a:r>
            <a:r>
              <a:rPr lang="en-US" sz="2400" dirty="0"/>
              <a:t> XXI </a:t>
            </a:r>
            <a:r>
              <a:rPr lang="en-US" sz="2400" dirty="0" err="1"/>
              <a:t>asrda</a:t>
            </a:r>
            <a:r>
              <a:rPr lang="en-US" sz="2400" dirty="0"/>
              <a:t> </a:t>
            </a:r>
            <a:endParaRPr spc="15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7864" y="631824"/>
            <a:ext cx="5639849" cy="137160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So‘nggi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Italiyada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YIM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o‘sishi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beqarorligi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ajralib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turadi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2008-2009-yillardagi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moliyaviy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inqirozi</a:t>
            </a:r>
            <a:r>
              <a:rPr lang="en-US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qolmasdan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Italiya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iqtisodining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tuzilishiga</a:t>
            </a:r>
            <a:r>
              <a:rPr lang="en-US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YIM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-da,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doimiy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o‘sish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xarakteriga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Ammo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davlatning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qarzi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YIMga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130%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3658" y="2092555"/>
            <a:ext cx="5688391" cy="115229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2014-yil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fevral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oyidan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Italiya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hukumatini</a:t>
            </a:r>
            <a:r>
              <a:rPr lang="en-US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boshqargan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Matteo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Rensi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soliqlarni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pasaytirish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evaziga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italyanlarning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daromadini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oshirish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maqsadini</a:t>
            </a:r>
            <a:r>
              <a:rPr lang="en-US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2015-yildan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ta’lim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tizimini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isloh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qilishni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2016-yil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dekabrda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bosh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vazir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lavozimini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egallagan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Paolo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Jentiloni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siyosatni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ettirmoqda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44700" y="109205"/>
            <a:ext cx="23622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2000" dirty="0" err="1"/>
              <a:t>Italiya</a:t>
            </a:r>
            <a:r>
              <a:rPr lang="en-US" sz="2000" dirty="0"/>
              <a:t> XXI </a:t>
            </a:r>
            <a:r>
              <a:rPr lang="en-US" sz="2000" dirty="0" err="1"/>
              <a:t>asrda</a:t>
            </a:r>
            <a:r>
              <a:rPr lang="en-US" sz="2000" dirty="0"/>
              <a:t> </a:t>
            </a:r>
            <a:endParaRPr spc="10" dirty="0"/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139700" y="668797"/>
            <a:ext cx="5334000" cy="2383962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180975"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XXI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kirib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Italiya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dunyoning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yetak­chi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mamlakatlariga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texnologik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qoloqlikni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bartaraf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etishga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iqtisodining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raqobatbardoshligini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oshirishga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intilmoqda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texnologiyalarini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iqtisodning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noan’anaviy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sohalari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bank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faoliyati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turizm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sport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sog‘liqni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saqlash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industriyasini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rivojlantirishga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alohida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e’tibor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qaratilmoqda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2700" y="91966"/>
            <a:ext cx="34290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 smtClean="0"/>
              <a:t>Mavzudagi</a:t>
            </a:r>
            <a:r>
              <a:rPr lang="en-US" dirty="0" smtClean="0"/>
              <a:t> </a:t>
            </a:r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so‘zlar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164908" y="635495"/>
            <a:ext cx="5344987" cy="2129929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Proporsional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saylov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tizimi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mandatlar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partiyalar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o‘rtasida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ovozlar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soniga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proporsional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Neofashizm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1920-1940-yillardagi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fashistik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tashkilotlar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g‘oyaviy-siyosiy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davomchisi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radikal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tashki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8" name="Picture 2" descr="https://dfwatch.net/wp-content/uploads/2013/10/ivanishvilii-margvelashvili_PK__12_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-6651625"/>
            <a:ext cx="2520000" cy="211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344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1320" y="89581"/>
            <a:ext cx="5029200" cy="315471"/>
          </a:xfrm>
        </p:spPr>
        <p:txBody>
          <a:bodyPr/>
          <a:lstStyle/>
          <a:p>
            <a:r>
              <a:rPr lang="en-US" b="0" dirty="0" err="1"/>
              <a:t>Mustahkamlash</a:t>
            </a:r>
            <a:r>
              <a:rPr lang="en-US" b="0" dirty="0"/>
              <a:t> </a:t>
            </a:r>
            <a:r>
              <a:rPr lang="en-US" b="0" dirty="0" err="1"/>
              <a:t>uchun</a:t>
            </a:r>
            <a:r>
              <a:rPr lang="en-US" b="0" dirty="0"/>
              <a:t> </a:t>
            </a:r>
            <a:r>
              <a:rPr lang="en-US" b="0" dirty="0" err="1"/>
              <a:t>savol</a:t>
            </a:r>
            <a:r>
              <a:rPr lang="en-US" b="0" dirty="0"/>
              <a:t> </a:t>
            </a:r>
            <a:r>
              <a:rPr lang="en-US" b="0" dirty="0" err="1"/>
              <a:t>va</a:t>
            </a:r>
            <a:r>
              <a:rPr lang="en-US" b="0" dirty="0"/>
              <a:t> </a:t>
            </a:r>
            <a:r>
              <a:rPr lang="en-US" b="0" dirty="0" err="1"/>
              <a:t>topshiriqlar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15876" y="659552"/>
            <a:ext cx="4910221" cy="66157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1980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1990-yillarda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Italiya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jamiyatida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ijobiy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o‘zgarishlar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15876" y="1459354"/>
            <a:ext cx="4909553" cy="457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dirty="0"/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Halol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qo‘llar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kampaniyasi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Italiyada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natijalarga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15876" y="2054786"/>
            <a:ext cx="4909553" cy="457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XXI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boshlarida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Italiya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rivojlanishda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yutuqlarga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erishdi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6544" y="2650218"/>
            <a:ext cx="4909553" cy="457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asrda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Italiyada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muammolar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saqlanib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qolmoqda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72720" y="761737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172720" y="1459354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172720" y="2054786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172720" y="2628324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714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68500" y="115294"/>
            <a:ext cx="1643380" cy="315471"/>
          </a:xfrm>
        </p:spPr>
        <p:txBody>
          <a:bodyPr/>
          <a:lstStyle/>
          <a:p>
            <a:r>
              <a:rPr lang="en-US" b="0" dirty="0" err="1"/>
              <a:t>Mustaqil</a:t>
            </a:r>
            <a:r>
              <a:rPr lang="en-US" b="0" dirty="0"/>
              <a:t> </a:t>
            </a:r>
            <a:r>
              <a:rPr lang="en-US" b="0" dirty="0" err="1"/>
              <a:t>ish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15876" y="761737"/>
            <a:ext cx="4909863" cy="66157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Xaritadan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Italiya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davlatlar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chegaradosh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daftaringizga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5876" y="1916554"/>
            <a:ext cx="4909553" cy="107747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Italiyadagi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Halol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qo‘llar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kampaniyasini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etish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“Biz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korrupsiyaga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qarshimiz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o‘quv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loyihasini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tayyorlang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to‘garak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mashg‘ulotida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taqdimot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qilishga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tayyorgarlik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72720" y="863922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172720" y="2226689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069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663700" y="555625"/>
            <a:ext cx="3962400" cy="25981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Italiyada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postindustrial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jamiyatning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asoslari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asrning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80-yillarida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shakllandi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miqyosda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sanoat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chiqarishining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texnik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bazasi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texnologiyasini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yangilash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jarayoni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chiqarishga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kompyuter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boshqaruv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tizimini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joriy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robotlardan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boshlandi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asosiysi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jarayonning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oldingi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safida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korxonalar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bordi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Jamiyatning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ijtimoiy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strukturasida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jiddiy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o‘zgarishlar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Jadal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rivojlanayotgan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xizmat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ko‘rsatish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sohasida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band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bo‘lganlar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o‘sdi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9008" y="111992"/>
            <a:ext cx="545709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/>
              <a:t>1990-yillarda </a:t>
            </a:r>
            <a:r>
              <a:rPr lang="en-US" dirty="0" err="1"/>
              <a:t>Italiya</a:t>
            </a:r>
            <a:endParaRPr lang="en-US" sz="2000" spc="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https://avatars.mds.yandex.net/get-zen_doc/3990034/pub_5f581747904e9d1d7be9cc57_5f581863653f433539dae3f0/scale_12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08" y="562982"/>
            <a:ext cx="1418492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s://get.wallhere.com/photo/landscape-sea-city-Italy-bay-reflection-coast-cliff-Manarola-Cinque-Terre-Terrain-ocean-24686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09" y="1901030"/>
            <a:ext cx="1418492" cy="1252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158" y="117727"/>
            <a:ext cx="472034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/>
              <a:t>1990-yillarda </a:t>
            </a:r>
            <a:r>
              <a:rPr lang="en-US" dirty="0" err="1"/>
              <a:t>Italiya</a:t>
            </a:r>
            <a:endParaRPr spc="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7882" y="555625"/>
            <a:ext cx="53299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r>
              <a:rPr lang="en-US" sz="1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Siyosiy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hayotda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beqarorlik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hukumatning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tez-tez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almashishi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Italiyaning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o‘ziga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xos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an’anasiga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aylandi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Italiyada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davlat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institutlarining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chuqur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inqirozi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shuningdek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mafiya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tizimlarining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faoliyati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bog‘liq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edi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Hokimiyatning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organlarida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misli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ko‘rilmagan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korrupsiya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Italiya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mexanizmining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monlari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s://avatars.mds.yandex.net/get-zen_doc/1540250/pub_5d73def90ce57b00afde3590_5d73e2eca660d700b3b3d330/scale_12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008" y="1940620"/>
            <a:ext cx="4428892" cy="1129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0300" y="116531"/>
            <a:ext cx="3272543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000" dirty="0"/>
              <a:t>1990-yillarda </a:t>
            </a:r>
            <a:r>
              <a:rPr lang="en-US" sz="2000" dirty="0" err="1"/>
              <a:t>Italiya</a:t>
            </a:r>
            <a:endParaRPr spc="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72720" y="615504"/>
            <a:ext cx="5480473" cy="16927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z-Cyrl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1980-1990-yillar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boshlarida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jarayonlarga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an’anaviy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partiyalarning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ta’siri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kamaydi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1991-yilda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Italiya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kommunistik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partiyasi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tarqalib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bazasida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Liberal-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sotsialistik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partiya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Kom­munistik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uyg‘onish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partiyasi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Cyrl-UZ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z-Cyrl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1992-yil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fevral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oyida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Halol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qo‘llar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kampaniyasi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boshlanib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hokimiyatning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qatlami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partiyalar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rahbariyatida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ommaviy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korrupsiya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holatlari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aniqlandi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72720" y="2460624"/>
            <a:ext cx="5480473" cy="58459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Saylov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Italiyada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proporsional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tizim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o‘tkazilardi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1993-yilgi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referendumda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Italiya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aholisi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saylov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tizimidan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voz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kechish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ovoz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360" y="109488"/>
            <a:ext cx="511746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1800" dirty="0"/>
              <a:t>1990-yillarda </a:t>
            </a:r>
            <a:r>
              <a:rPr lang="en-US" sz="1800" dirty="0" err="1"/>
              <a:t>Italiya</a:t>
            </a:r>
            <a:endParaRPr lang="en-US" sz="1800" spc="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3360" y="631826"/>
            <a:ext cx="5346196" cy="1219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Italiyada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pora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janjallar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avj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Yirik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tadbirkorlar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Xristian-demokratlar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partiyasi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(XDP)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Italiya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sotsialistik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partiyasi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(ISP)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yetakchilari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deputatlar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senatorlar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vazirlar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tergovga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tortildi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Italiya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F.Kossiga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iste’foga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Jami 20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tergov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ro‘yxatiga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kiritildi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3360" y="1927224"/>
            <a:ext cx="534619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1992-yil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fevraldan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boshlab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ikki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yil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ichida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poraxo‘rlikda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ayblanib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uch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mingga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yaqin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kishi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jumladan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sobiq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bosh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vazirlar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parlament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deputatlari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vazirlar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qamoqqa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olindi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Hokimiyatning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oliy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rahbariyati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mafiya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o‘rtasidagi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aloqani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ochib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tashlagan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sud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jarayoni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butun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jamiyatni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hayratga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soldi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 txBox="1"/>
          <p:nvPr/>
        </p:nvSpPr>
        <p:spPr>
          <a:xfrm>
            <a:off x="849964" y="2449871"/>
            <a:ext cx="1025525" cy="2438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400" spc="-7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1400" spc="3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1400" spc="1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б</a:t>
            </a:r>
            <a:r>
              <a:rPr sz="1400" spc="15" dirty="0">
                <a:solidFill>
                  <a:srgbClr val="FFFFFF"/>
                </a:solidFill>
                <a:latin typeface="Arial"/>
                <a:cs typeface="Arial"/>
              </a:rPr>
              <a:t>альная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39700" y="629893"/>
            <a:ext cx="5486400" cy="107128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1990-yillarda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Italiya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qarshilik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harakati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to‘lqinida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shakllangan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partiyaviy-siyosiy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tizimning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qulashi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boshlandi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1992-yilgi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parlament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saylovlari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partiya­lar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jumladan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XDP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ISPning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jamiyatdagi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nufuzi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pasayganligini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ko‘rsatdi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1993-yilda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XDP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bazasida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Italiya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partiyasi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39700" y="1803186"/>
            <a:ext cx="5486400" cy="129336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ISP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tar­qalib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1994-yil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martda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parlament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saylovlari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partiyaviy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tizimning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qulaganligini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namoyish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tanilmagan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guruhlar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Olg‘a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Italiya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!”, “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Shimol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ligasi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alyans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neofashistlar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natsionalistlar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birlashmasi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oldingi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maydonga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2"/>
          <p:cNvSpPr txBox="1">
            <a:spLocks noGrp="1"/>
          </p:cNvSpPr>
          <p:nvPr>
            <p:ph type="title"/>
          </p:nvPr>
        </p:nvSpPr>
        <p:spPr>
          <a:xfrm>
            <a:off x="213360" y="109488"/>
            <a:ext cx="511746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1800" dirty="0"/>
              <a:t>1990-yillarda </a:t>
            </a:r>
            <a:r>
              <a:rPr lang="en-US" sz="1800" dirty="0" err="1"/>
              <a:t>Italiya</a:t>
            </a:r>
            <a:endParaRPr lang="en-US" sz="1800" spc="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5100" y="104282"/>
            <a:ext cx="3801348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2400" dirty="0"/>
              <a:t>1990-yillarda </a:t>
            </a:r>
            <a:r>
              <a:rPr lang="en-US" sz="2400" dirty="0" err="1"/>
              <a:t>Italiya</a:t>
            </a:r>
            <a:endParaRPr spc="15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00" y="636166"/>
            <a:ext cx="3733800" cy="2434059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Hukumatni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Shimol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ligasi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Mil­liy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alyans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koalitsiyasi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S.Berluskoni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shakllantirdi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Hukumat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1994-yil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oxirigacha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xolos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Korrupsiyaga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kurash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S.Berluskonining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soliq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qoidalarini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buzganlikda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ayblandi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iste’foga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Italiyaning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hukumati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partiyasizlardan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0" y="773988"/>
            <a:ext cx="1755775" cy="2158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6840" y="71163"/>
            <a:ext cx="5650873" cy="3114225"/>
            <a:chOff x="66840" y="71163"/>
            <a:chExt cx="5650873" cy="3114225"/>
          </a:xfrm>
        </p:grpSpPr>
        <p:sp>
          <p:nvSpPr>
            <p:cNvPr id="3" name="object 3"/>
            <p:cNvSpPr/>
            <p:nvPr/>
          </p:nvSpPr>
          <p:spPr>
            <a:xfrm>
              <a:off x="66840" y="500300"/>
              <a:ext cx="5650865" cy="2685088"/>
            </a:xfrm>
            <a:custGeom>
              <a:avLst/>
              <a:gdLst/>
              <a:ahLst/>
              <a:cxnLst/>
              <a:rect l="l" t="t" r="r" b="b"/>
              <a:pathLst>
                <a:path w="5650865" h="2366010">
                  <a:moveTo>
                    <a:pt x="5650712" y="24168"/>
                  </a:moveTo>
                  <a:lnTo>
                    <a:pt x="5626328" y="24168"/>
                  </a:lnTo>
                  <a:lnTo>
                    <a:pt x="5626328" y="2341765"/>
                  </a:lnTo>
                  <a:lnTo>
                    <a:pt x="5650712" y="2341765"/>
                  </a:lnTo>
                  <a:lnTo>
                    <a:pt x="5650712" y="24168"/>
                  </a:lnTo>
                  <a:close/>
                </a:path>
                <a:path w="5650865" h="2366010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341880"/>
                  </a:lnTo>
                  <a:lnTo>
                    <a:pt x="0" y="2366010"/>
                  </a:lnTo>
                  <a:lnTo>
                    <a:pt x="5650712" y="2366010"/>
                  </a:lnTo>
                  <a:lnTo>
                    <a:pt x="5650712" y="2341880"/>
                  </a:lnTo>
                  <a:lnTo>
                    <a:pt x="24384" y="2341880"/>
                  </a:lnTo>
                  <a:lnTo>
                    <a:pt x="24384" y="24130"/>
                  </a:lnTo>
                  <a:lnTo>
                    <a:pt x="5650712" y="24130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6848" y="71163"/>
              <a:ext cx="5650865" cy="414930"/>
            </a:xfrm>
            <a:custGeom>
              <a:avLst/>
              <a:gdLst/>
              <a:ahLst/>
              <a:cxnLst/>
              <a:rect l="l" t="t" r="r" b="b"/>
              <a:pathLst>
                <a:path w="5650865" h="721360">
                  <a:moveTo>
                    <a:pt x="5650710" y="0"/>
                  </a:moveTo>
                  <a:lnTo>
                    <a:pt x="0" y="0"/>
                  </a:lnTo>
                  <a:lnTo>
                    <a:pt x="0" y="721321"/>
                  </a:lnTo>
                  <a:lnTo>
                    <a:pt x="5650710" y="721321"/>
                  </a:lnTo>
                  <a:lnTo>
                    <a:pt x="5650710" y="0"/>
                  </a:lnTo>
                  <a:close/>
                </a:path>
              </a:pathLst>
            </a:custGeom>
            <a:solidFill>
              <a:srgbClr val="2365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72021" y="108945"/>
            <a:ext cx="5164320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065" marR="5080" algn="ctr">
              <a:lnSpc>
                <a:spcPts val="2330"/>
              </a:lnSpc>
              <a:spcBef>
                <a:spcPts val="320"/>
              </a:spcBef>
            </a:pPr>
            <a:r>
              <a:rPr lang="en-US" sz="2000" dirty="0"/>
              <a:t>1990-yillarda </a:t>
            </a:r>
            <a:r>
              <a:rPr lang="en-US" sz="2000" dirty="0" err="1"/>
              <a:t>Italiya</a:t>
            </a:r>
            <a:endParaRPr spc="15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65232" y="694191"/>
            <a:ext cx="5454079" cy="1143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1996-yildan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hokimiyatni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so‘l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markazchilar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koalitsiyasi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boshqardi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ijtimoiy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ta’minot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tizimini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o‘zgartirishga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urinish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koalitsiyada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kelishmovchiliklar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Ayni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paytda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qator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mafiya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guruhlari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boshliqlarining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qamalishi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jamiyat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qo‘llab-quvvatlandi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5232" y="2031081"/>
            <a:ext cx="5454078" cy="10391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vazir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Romano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hukumati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kelishmovchilik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larni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bartaraf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qila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olmadi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parlamentdagi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ustunlikni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yo‘qotib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1998-yil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iste’foga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Massimo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D’Alema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vazir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lavozimini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egalladi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M.D’Alema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paytgacha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darajada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saqlanib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kelayotgan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ishsizlikni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qisqartirishni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taklif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11300" y="93422"/>
            <a:ext cx="30480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2400" dirty="0"/>
              <a:t>1990-yillarda </a:t>
            </a:r>
            <a:r>
              <a:rPr lang="en-US" sz="2400" dirty="0" err="1"/>
              <a:t>Italiya</a:t>
            </a:r>
            <a:endParaRPr spc="-10" dirty="0"/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215900" y="860425"/>
            <a:ext cx="5343334" cy="1583483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2000-yil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aprel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oyida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mahalliy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saylovlarda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shimoliy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viloyatlarda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kuchlar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g‘olib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Ijtimoiy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fikrga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Halol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qo‘llar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operatsiyasi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ko‘rsatdi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katolik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cherkovi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o‘nglarni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qo‘llab-quvvatladi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M.D’Alema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iste’foga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485</TotalTime>
  <Words>911</Words>
  <Application>Microsoft Office PowerPoint</Application>
  <PresentationFormat>Произвольный</PresentationFormat>
  <Paragraphs>55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JAHON TARIXI</vt:lpstr>
      <vt:lpstr>1990-yillarda Italiya</vt:lpstr>
      <vt:lpstr>1990-yillarda Italiya</vt:lpstr>
      <vt:lpstr>1990-yillarda Italiya</vt:lpstr>
      <vt:lpstr>1990-yillarda Italiya</vt:lpstr>
      <vt:lpstr>1990-yillarda Italiya</vt:lpstr>
      <vt:lpstr>1990-yillarda Italiya</vt:lpstr>
      <vt:lpstr>1990-yillarda Italiya</vt:lpstr>
      <vt:lpstr>1990-yillarda Italiya</vt:lpstr>
      <vt:lpstr>Italiya XXI asrda </vt:lpstr>
      <vt:lpstr>Italiya XXI asrda </vt:lpstr>
      <vt:lpstr>Italiya XXI asrda </vt:lpstr>
      <vt:lpstr>Mavzudagi yangi so‘zlar</vt:lpstr>
      <vt:lpstr>Mustahkamlash uchun savol va topshiriqlar</vt:lpstr>
      <vt:lpstr>Mustaqil ish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JAHON TARIXI</dc:title>
  <cp:lastModifiedBy>Пользователь</cp:lastModifiedBy>
  <cp:revision>56</cp:revision>
  <dcterms:created xsi:type="dcterms:W3CDTF">2020-04-13T08:05:16Z</dcterms:created>
  <dcterms:modified xsi:type="dcterms:W3CDTF">2020-11-06T07:39:09Z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