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0" r:id="rId14"/>
    <p:sldId id="268" r:id="rId15"/>
    <p:sldId id="271" r:id="rId16"/>
    <p:sldId id="269" r:id="rId17"/>
    <p:sldId id="272" r:id="rId18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1" d="100"/>
          <a:sy n="141" d="100"/>
        </p:scale>
        <p:origin x="840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0617" y="222930"/>
            <a:ext cx="408051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n-US" sz="3400" spc="-5" dirty="0" smtClean="0"/>
              <a:t>JAHON TARIXI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596900" y="1412728"/>
            <a:ext cx="2722724" cy="1351652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8387">
              <a:lnSpc>
                <a:spcPts val="1952"/>
              </a:lnSpc>
              <a:spcBef>
                <a:spcPts val="110"/>
              </a:spcBef>
            </a:pPr>
            <a:r>
              <a:rPr lang="en-US" sz="1600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1600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uz-Cyrl-UZ" sz="1600" dirty="0" smtClean="0">
              <a:solidFill>
                <a:srgbClr val="2365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387">
              <a:lnSpc>
                <a:spcPts val="1952"/>
              </a:lnSpc>
              <a:spcBef>
                <a:spcPts val="110"/>
              </a:spcBef>
            </a:pPr>
            <a:endParaRPr lang="uz-Cyrl-UZ" sz="14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387">
              <a:lnSpc>
                <a:spcPts val="1952"/>
              </a:lnSpc>
              <a:spcBef>
                <a:spcPts val="110"/>
              </a:spcBef>
            </a:pPr>
            <a:r>
              <a:rPr lang="en-US" sz="14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1991 </a:t>
            </a:r>
            <a:r>
              <a:rPr lang="en-US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- 2017-YILLARDA BOLTIQBO‘YI</a:t>
            </a:r>
            <a:br>
              <a:rPr lang="en-US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endParaRPr lang="en-US" sz="14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3619" y="1244010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4095" y="2154716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4686759" y="212867"/>
            <a:ext cx="634365" cy="634365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855805" y="249024"/>
            <a:ext cx="386137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741744" y="551458"/>
            <a:ext cx="500198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SINF</a:t>
            </a:r>
            <a:endParaRPr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4301" y="1058566"/>
            <a:ext cx="3105784" cy="2186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61952"/>
            <a:ext cx="5202571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800" spc="-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Litvaning</a:t>
            </a:r>
            <a:r>
              <a:rPr lang="en-US" sz="2800" spc="-1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spc="-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etnik</a:t>
            </a:r>
            <a:r>
              <a:rPr lang="en-US" sz="2800" spc="-1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spc="-1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endParaRPr sz="2800" spc="-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43595" y="152201"/>
            <a:ext cx="362600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dirty="0" smtClean="0">
                <a:solidFill>
                  <a:srgbClr val="C00000"/>
                </a:solidFill>
                <a:latin typeface="Arial"/>
                <a:cs typeface="Arial"/>
              </a:rPr>
              <a:t>10</a:t>
            </a:r>
            <a:endParaRPr sz="1450" dirty="0">
              <a:solidFill>
                <a:srgbClr val="C00000"/>
              </a:solidFill>
              <a:latin typeface="Arial"/>
              <a:cs typeface="Arial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700" y="609810"/>
            <a:ext cx="5486400" cy="631615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Litvaning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etnik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Latviya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Estoniyaga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xilligi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Aholining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90%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yaqinini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litvaliklar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39700" y="1371739"/>
            <a:ext cx="5486400" cy="83058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Mustaqillikdan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mamlakatda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yashovchi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aholiga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millatidan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qat’i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nazar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Litva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fuqaroligi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berildi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Litva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2008-yildan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og‘ir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ijtimoiy-iqtisodiy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inqirozni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boshdan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kechirdi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39700" y="2308225"/>
            <a:ext cx="5486400" cy="8382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2010-yilda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ishsizlar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20%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yaqinlashdi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Odamlarning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izlab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mamlakatlariga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ko‘chib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ketishi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oqibatida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umuman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o‘smayapti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aksincha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kamaymoqda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Inqiroz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litvaliklar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G‘arbga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ko‘chib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6848" y="71164"/>
            <a:ext cx="5650865" cy="484462"/>
          </a:xfrm>
          <a:custGeom>
            <a:avLst/>
            <a:gdLst/>
            <a:ahLst/>
            <a:cxnLst/>
            <a:rect l="l" t="t" r="r" b="b"/>
            <a:pathLst>
              <a:path w="5650865" h="748665">
                <a:moveTo>
                  <a:pt x="5650710" y="0"/>
                </a:moveTo>
                <a:lnTo>
                  <a:pt x="0" y="0"/>
                </a:lnTo>
                <a:lnTo>
                  <a:pt x="0" y="748562"/>
                </a:lnTo>
                <a:lnTo>
                  <a:pt x="5650710" y="748562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20900" y="108945"/>
            <a:ext cx="1286761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5080">
              <a:lnSpc>
                <a:spcPts val="2330"/>
              </a:lnSpc>
              <a:spcBef>
                <a:spcPts val="320"/>
              </a:spcBef>
            </a:pPr>
            <a:r>
              <a:rPr lang="en-US" dirty="0" err="1" smtClean="0"/>
              <a:t>Estoniya</a:t>
            </a:r>
            <a:r>
              <a:rPr lang="en-US" dirty="0" smtClean="0"/>
              <a:t> </a:t>
            </a:r>
            <a:endParaRPr spc="15" dirty="0"/>
          </a:p>
        </p:txBody>
      </p:sp>
      <p:sp>
        <p:nvSpPr>
          <p:cNvPr id="4" name="object 4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255691" y="151845"/>
            <a:ext cx="23367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 smtClean="0">
                <a:solidFill>
                  <a:srgbClr val="C00000"/>
                </a:solidFill>
                <a:latin typeface="Arial"/>
                <a:cs typeface="Arial"/>
              </a:rPr>
              <a:t>1</a:t>
            </a:r>
            <a:r>
              <a:rPr lang="en-US" sz="1450" spc="10" dirty="0" smtClean="0">
                <a:solidFill>
                  <a:srgbClr val="C00000"/>
                </a:solidFill>
                <a:latin typeface="Arial"/>
                <a:cs typeface="Arial"/>
              </a:rPr>
              <a:t>1</a:t>
            </a:r>
            <a:endParaRPr sz="1450" dirty="0">
              <a:solidFill>
                <a:srgbClr val="C00000"/>
              </a:solidFill>
              <a:latin typeface="Arial"/>
              <a:cs typeface="Arial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900" y="646001"/>
            <a:ext cx="2072813" cy="2119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billionnews.ru/uploads/posts/2019-06/1560967240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1" y="646000"/>
            <a:ext cx="3428999" cy="2500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644900" y="2855800"/>
            <a:ext cx="2072812" cy="3048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Kersti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Kalyulayd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20900" y="79954"/>
            <a:ext cx="11430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Estoniya</a:t>
            </a:r>
            <a:endParaRPr spc="10" dirty="0"/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49212" y="151844"/>
            <a:ext cx="268635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 smtClean="0">
                <a:solidFill>
                  <a:srgbClr val="C00000"/>
                </a:solidFill>
                <a:latin typeface="Arial"/>
                <a:cs typeface="Arial"/>
              </a:rPr>
              <a:t>1</a:t>
            </a:r>
            <a:r>
              <a:rPr lang="en-US" sz="1450" spc="10" dirty="0" smtClean="0">
                <a:solidFill>
                  <a:srgbClr val="C00000"/>
                </a:solidFill>
                <a:latin typeface="Arial"/>
                <a:cs typeface="Arial"/>
              </a:rPr>
              <a:t>2</a:t>
            </a:r>
            <a:endParaRPr sz="1450" dirty="0">
              <a:solidFill>
                <a:srgbClr val="C0000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150082" y="860425"/>
            <a:ext cx="5515128" cy="1066800"/>
          </a:xfrm>
          <a:prstGeom prst="round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indent="180975" algn="ctr"/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Estoniyada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fronti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1988-yili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qilindi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qurishni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qo‘llab-quvvatlashini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e’lon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respublikaning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SSSR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tarkibidan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chiqishini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ochiq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vazifasi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qo‘ymadi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134708" y="2072381"/>
            <a:ext cx="5515128" cy="997844"/>
          </a:xfrm>
          <a:prstGeom prst="round2Diag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indent="180975" algn="ctr"/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-da, 1988-yil 16-noyabrda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Estoniya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Oliy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Soveti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Es­toniya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SSRning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suvereniteti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to‘g‘risida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deklaratsiya”ni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300" y="103882"/>
            <a:ext cx="3172798" cy="287131"/>
          </a:xfrm>
        </p:spPr>
        <p:txBody>
          <a:bodyPr/>
          <a:lstStyle/>
          <a:p>
            <a:pPr algn="ctr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Estoniya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16601" y="610200"/>
            <a:ext cx="5509499" cy="85982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Boltiqbo‘yi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respublikalari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shimoliysi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Estoniya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sovet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davrida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jadal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industrlashtirildi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malakali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ishchilarning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jalb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qilinishi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mamlakatdagi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demografik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etnik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holatni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o‘zgartirdi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28633" y="1546225"/>
            <a:ext cx="5509499" cy="83820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estonlarning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ulushi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qisqarib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bordi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aholining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ruslar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Mustaqillikdan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Estoniya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ruslarning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fuqarolik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olishlariga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to‘siq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bo‘luvchi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qat’iy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qonunlar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qilindi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17270" y="2460626"/>
            <a:ext cx="5520862" cy="59648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ruslar­ning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Estoniyani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tark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etishiga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kelmadi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ammo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millatlararo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munosabatlarni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murakkablashtirdi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4"/>
          <p:cNvSpPr txBox="1"/>
          <p:nvPr/>
        </p:nvSpPr>
        <p:spPr>
          <a:xfrm>
            <a:off x="5273431" y="151845"/>
            <a:ext cx="268635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 smtClean="0">
                <a:solidFill>
                  <a:srgbClr val="C00000"/>
                </a:solidFill>
                <a:latin typeface="Arial"/>
                <a:cs typeface="Arial"/>
              </a:rPr>
              <a:t>1</a:t>
            </a:r>
            <a:r>
              <a:rPr lang="en-US" sz="1450" spc="10" dirty="0" smtClean="0">
                <a:solidFill>
                  <a:srgbClr val="C00000"/>
                </a:solidFill>
                <a:latin typeface="Arial"/>
                <a:cs typeface="Arial"/>
              </a:rPr>
              <a:t>3</a:t>
            </a:r>
            <a:endParaRPr sz="1450" dirty="0">
              <a:solidFill>
                <a:srgbClr val="C00000"/>
              </a:solidFill>
              <a:latin typeface="Arial"/>
              <a:cs typeface="Arial"/>
            </a:endParaRPr>
          </a:p>
        </p:txBody>
      </p:sp>
      <p:sp>
        <p:nvSpPr>
          <p:cNvPr id="9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r>
              <a:rPr lang="en-US" sz="1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endParaRPr sz="1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934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49628" y="110869"/>
            <a:ext cx="2875915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Estoniya</a:t>
            </a:r>
            <a:endParaRPr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55691" y="151845"/>
            <a:ext cx="23367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 smtClean="0">
                <a:solidFill>
                  <a:srgbClr val="C00000"/>
                </a:solidFill>
                <a:latin typeface="Arial"/>
                <a:cs typeface="Arial"/>
              </a:rPr>
              <a:t>1</a:t>
            </a:r>
            <a:r>
              <a:rPr lang="en-US" sz="1450" spc="10" dirty="0" smtClean="0">
                <a:solidFill>
                  <a:srgbClr val="C00000"/>
                </a:solidFill>
                <a:latin typeface="Arial"/>
                <a:cs typeface="Arial"/>
              </a:rPr>
              <a:t>4</a:t>
            </a:r>
            <a:endParaRPr sz="1450" dirty="0">
              <a:solidFill>
                <a:srgbClr val="C0000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Прямоугольник с двумя усеченными противолежащими углами 8"/>
          <p:cNvSpPr/>
          <p:nvPr/>
        </p:nvSpPr>
        <p:spPr>
          <a:xfrm>
            <a:off x="149072" y="638114"/>
            <a:ext cx="5486400" cy="908111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Estoniyada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umuman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Boltiqbo‘yi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davlatlarida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sovet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urush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davridan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yodgorliklarni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qilishi</a:t>
            </a:r>
            <a:r>
              <a:rPr lang="en-US" sz="135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chekkasiga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ko‘chirishi</a:t>
            </a:r>
            <a:r>
              <a:rPr lang="en-US" sz="135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Rossiyaning</a:t>
            </a:r>
            <a:r>
              <a:rPr lang="en-US" sz="135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noroziligiga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munosabatlarida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muammolarni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keltirib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chiqarmoqda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с двумя усеченными противолежащими углами 9"/>
          <p:cNvSpPr/>
          <p:nvPr/>
        </p:nvSpPr>
        <p:spPr>
          <a:xfrm>
            <a:off x="158444" y="1680358"/>
            <a:ext cx="5477028" cy="551667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2011-yili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rusiyzabon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vakillari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eston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politsiyasi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o‘rtasida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to’qnashuv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o‘tg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Un</a:t>
            </a:r>
            <a:r>
              <a:rPr lang="ru-RU" sz="1400" smtClean="0"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halok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ko‘plar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yaralandi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с двумя усеченными противолежащими углами 10"/>
          <p:cNvSpPr/>
          <p:nvPr/>
        </p:nvSpPr>
        <p:spPr>
          <a:xfrm>
            <a:off x="149072" y="2366158"/>
            <a:ext cx="5477028" cy="785481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Qiyinchiliklarga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qaramasdan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Boltiqbo‘yi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mamlakatlari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Yevroittifoqqa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integratsiyalashuv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yo‘lidan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ketmoqda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barchasi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yevro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pul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birligi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hududiga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kirgan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49628" y="110869"/>
            <a:ext cx="2875915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Boltiqbo’yi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endParaRPr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55691" y="151845"/>
            <a:ext cx="23367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 smtClean="0">
                <a:solidFill>
                  <a:srgbClr val="C00000"/>
                </a:solidFill>
                <a:latin typeface="Arial"/>
                <a:cs typeface="Arial"/>
              </a:rPr>
              <a:t>1</a:t>
            </a:r>
            <a:r>
              <a:rPr lang="en-US" sz="1450" spc="10" dirty="0" smtClean="0">
                <a:solidFill>
                  <a:srgbClr val="C00000"/>
                </a:solidFill>
                <a:latin typeface="Arial"/>
                <a:cs typeface="Arial"/>
              </a:rPr>
              <a:t>5</a:t>
            </a:r>
            <a:endParaRPr sz="1450" dirty="0">
              <a:solidFill>
                <a:srgbClr val="C0000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Прямоугольник с двумя усеченными противолежащими углами 8"/>
          <p:cNvSpPr/>
          <p:nvPr/>
        </p:nvSpPr>
        <p:spPr>
          <a:xfrm>
            <a:off x="149072" y="638114"/>
            <a:ext cx="5486400" cy="1136711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Ukrainadagi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inqirozdan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Rossiyaning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tajovuzkor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siyosati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xavotirga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tushgan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Boltiqbo‘yi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NATO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rahbarlari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mamlakatlardagi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NATO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harbiy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kuchlarini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ko‘paytirishga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kirishdi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2016-2017-yillari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Boltiqbo‘yi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mamlakatlariga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NATOning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sonli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harbiy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texnikasi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qo‘shinlari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joylashtirildi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с двумя усеченными противолежащими углами 10"/>
          <p:cNvSpPr/>
          <p:nvPr/>
        </p:nvSpPr>
        <p:spPr>
          <a:xfrm>
            <a:off x="149072" y="1908958"/>
            <a:ext cx="5477028" cy="1242681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Rossiya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Belarus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hamkorlikda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o‘tkazilgan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“G‘arb-2017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uz-Cyrl-U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nomli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harbiy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mashqlaridan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Boltiqbo‘yi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mamlakatlarida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Rossiyaning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yerdagi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siyosatidan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xavotir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g‘ayrirus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tashviqoti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kuchayib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navbatida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Rossiyaning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noroziligiga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bo‘lmoqda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3374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868148" cy="3435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15" dirty="0" err="1" smtClean="0"/>
              <a:t>Yangi</a:t>
            </a:r>
            <a:r>
              <a:rPr lang="en-US" spc="15" dirty="0" smtClean="0"/>
              <a:t> </a:t>
            </a:r>
            <a:r>
              <a:rPr lang="en-US" spc="15" dirty="0" err="1" smtClean="0"/>
              <a:t>so’zlar</a:t>
            </a:r>
            <a:endParaRPr spc="20" dirty="0"/>
          </a:p>
        </p:txBody>
      </p:sp>
      <p:sp>
        <p:nvSpPr>
          <p:cNvPr id="4" name="object 4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252091" y="151845"/>
            <a:ext cx="23367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 smtClean="0">
                <a:solidFill>
                  <a:srgbClr val="C00000"/>
                </a:solidFill>
                <a:latin typeface="Arial"/>
                <a:cs typeface="Arial"/>
              </a:rPr>
              <a:t>1</a:t>
            </a:r>
            <a:r>
              <a:rPr lang="en-US" sz="1450" spc="10" dirty="0" smtClean="0">
                <a:solidFill>
                  <a:srgbClr val="C00000"/>
                </a:solidFill>
                <a:latin typeface="Arial"/>
                <a:cs typeface="Arial"/>
              </a:rPr>
              <a:t>6</a:t>
            </a:r>
            <a:endParaRPr sz="1450" dirty="0">
              <a:solidFill>
                <a:srgbClr val="C0000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14330" y="558733"/>
            <a:ext cx="2568570" cy="286617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 marR="5080" algn="ctr">
              <a:lnSpc>
                <a:spcPts val="1980"/>
              </a:lnSpc>
              <a:spcBef>
                <a:spcPts val="235"/>
              </a:spcBef>
            </a:pPr>
            <a:r>
              <a:rPr lang="en-US" b="1" dirty="0" err="1">
                <a:solidFill>
                  <a:schemeClr val="tx2"/>
                </a:solidFill>
              </a:rPr>
              <a:t>Demografiya</a:t>
            </a:r>
            <a:endParaRPr sz="17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66840" y="536168"/>
            <a:ext cx="5650865" cy="2649220"/>
            <a:chOff x="66840" y="536168"/>
            <a:chExt cx="5650865" cy="2649220"/>
          </a:xfrm>
        </p:grpSpPr>
        <p:sp>
          <p:nvSpPr>
            <p:cNvPr id="8" name="object 8"/>
            <p:cNvSpPr/>
            <p:nvPr/>
          </p:nvSpPr>
          <p:spPr>
            <a:xfrm>
              <a:off x="66840" y="536168"/>
              <a:ext cx="5650865" cy="2649220"/>
            </a:xfrm>
            <a:custGeom>
              <a:avLst/>
              <a:gdLst/>
              <a:ahLst/>
              <a:cxnLst/>
              <a:rect l="l" t="t" r="r" b="b"/>
              <a:pathLst>
                <a:path w="5650865" h="2649220">
                  <a:moveTo>
                    <a:pt x="5650712" y="24434"/>
                  </a:moveTo>
                  <a:lnTo>
                    <a:pt x="5626328" y="24434"/>
                  </a:lnTo>
                  <a:lnTo>
                    <a:pt x="5626328" y="2624975"/>
                  </a:lnTo>
                  <a:lnTo>
                    <a:pt x="5650712" y="2624975"/>
                  </a:lnTo>
                  <a:lnTo>
                    <a:pt x="5650712" y="24434"/>
                  </a:lnTo>
                  <a:close/>
                </a:path>
                <a:path w="5650865" h="2649220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625090"/>
                  </a:lnTo>
                  <a:lnTo>
                    <a:pt x="0" y="2649220"/>
                  </a:lnTo>
                  <a:lnTo>
                    <a:pt x="5650712" y="2649220"/>
                  </a:lnTo>
                  <a:lnTo>
                    <a:pt x="5650712" y="2625090"/>
                  </a:lnTo>
                  <a:lnTo>
                    <a:pt x="24384" y="2625090"/>
                  </a:lnTo>
                  <a:lnTo>
                    <a:pt x="24384" y="24130"/>
                  </a:lnTo>
                  <a:lnTo>
                    <a:pt x="5650712" y="24130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25922" y="935559"/>
              <a:ext cx="3119123" cy="2249829"/>
            </a:xfrm>
            <a:custGeom>
              <a:avLst/>
              <a:gdLst/>
              <a:ahLst/>
              <a:cxnLst/>
              <a:rect l="l" t="t" r="r" b="b"/>
              <a:pathLst>
                <a:path w="5103495" h="1651635">
                  <a:moveTo>
                    <a:pt x="5103219" y="0"/>
                  </a:moveTo>
                  <a:lnTo>
                    <a:pt x="0" y="0"/>
                  </a:lnTo>
                  <a:lnTo>
                    <a:pt x="0" y="1651266"/>
                  </a:lnTo>
                  <a:lnTo>
                    <a:pt x="5103219" y="1651266"/>
                  </a:lnTo>
                  <a:lnTo>
                    <a:pt x="5103219" y="0"/>
                  </a:lnTo>
                  <a:close/>
                </a:path>
              </a:pathLst>
            </a:custGeom>
            <a:solidFill>
              <a:srgbClr val="F5F6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25922" y="935559"/>
            <a:ext cx="2663657" cy="195181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marL="88900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ko‘payish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qonuniyatlari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to‘g‘risidagi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fan. U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aholining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o‘zgarishi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joylashishi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kabilarni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o‘rganadi-gan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fan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199293" y="935559"/>
            <a:ext cx="2169739" cy="195181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Tovarlar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yuklar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kabilarni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hududdan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hududga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yetkazib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tizimini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sohasi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6"/>
          <p:cNvSpPr txBox="1"/>
          <p:nvPr/>
        </p:nvSpPr>
        <p:spPr>
          <a:xfrm>
            <a:off x="3644900" y="558733"/>
            <a:ext cx="1081234" cy="286617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 marR="5080">
              <a:lnSpc>
                <a:spcPts val="1980"/>
              </a:lnSpc>
              <a:spcBef>
                <a:spcPts val="235"/>
              </a:spcBef>
            </a:pPr>
            <a:r>
              <a:rPr lang="en-US" b="1" dirty="0" err="1">
                <a:solidFill>
                  <a:schemeClr val="tx2"/>
                </a:solidFill>
              </a:rPr>
              <a:t>Logistika</a:t>
            </a:r>
            <a:endParaRPr sz="17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1320" y="89581"/>
            <a:ext cx="5029200" cy="389844"/>
          </a:xfrm>
        </p:spPr>
        <p:txBody>
          <a:bodyPr/>
          <a:lstStyle/>
          <a:p>
            <a:r>
              <a:rPr lang="en-US" dirty="0" err="1" smtClean="0"/>
              <a:t>Mavzuni</a:t>
            </a:r>
            <a:r>
              <a:rPr lang="en-US" dirty="0" smtClean="0"/>
              <a:t> </a:t>
            </a:r>
            <a:r>
              <a:rPr lang="en-US" dirty="0" err="1" smtClean="0"/>
              <a:t>mustahkamlash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savollar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15876" y="756486"/>
            <a:ext cx="4910221" cy="457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Mustaqillik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yillarida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Boltiqbo‘yi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G‘arb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munosabatlarda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yo‘ldan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bordi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16544" y="1321122"/>
            <a:ext cx="4909553" cy="457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Mustaqillik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yillari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Latviya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muammolarga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duch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16545" y="1916554"/>
            <a:ext cx="4909553" cy="457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Litva Respublikasi qanday jihatlari bilan Latviya va Estoniyadan farq qiladi?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16546" y="2536825"/>
            <a:ext cx="4909553" cy="457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Estoniya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Rossiya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o‘rtasidagi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munosabatlarda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muammolar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72720" y="756486"/>
            <a:ext cx="457200" cy="457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ru-RU" dirty="0"/>
          </a:p>
        </p:txBody>
      </p:sp>
      <p:sp>
        <p:nvSpPr>
          <p:cNvPr id="13" name="Овал 12"/>
          <p:cNvSpPr/>
          <p:nvPr/>
        </p:nvSpPr>
        <p:spPr>
          <a:xfrm>
            <a:off x="172720" y="1321122"/>
            <a:ext cx="457200" cy="457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ru-RU" dirty="0"/>
          </a:p>
        </p:txBody>
      </p:sp>
      <p:sp>
        <p:nvSpPr>
          <p:cNvPr id="14" name="Овал 13"/>
          <p:cNvSpPr/>
          <p:nvPr/>
        </p:nvSpPr>
        <p:spPr>
          <a:xfrm>
            <a:off x="172720" y="1916554"/>
            <a:ext cx="457200" cy="457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ru-RU" dirty="0"/>
          </a:p>
        </p:txBody>
      </p:sp>
      <p:sp>
        <p:nvSpPr>
          <p:cNvPr id="15" name="Овал 14"/>
          <p:cNvSpPr/>
          <p:nvPr/>
        </p:nvSpPr>
        <p:spPr>
          <a:xfrm>
            <a:off x="172720" y="2536825"/>
            <a:ext cx="457200" cy="457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0447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325761" y="152968"/>
            <a:ext cx="12953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dirty="0" smtClean="0">
                <a:solidFill>
                  <a:srgbClr val="C00000"/>
                </a:solidFill>
                <a:latin typeface="Arial"/>
                <a:cs typeface="Arial"/>
              </a:rPr>
              <a:t>2</a:t>
            </a:r>
            <a:endParaRPr sz="1450" dirty="0">
              <a:solidFill>
                <a:srgbClr val="C00000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9700" y="631825"/>
            <a:ext cx="5562600" cy="247503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19380" algn="just">
              <a:spcAft>
                <a:spcPts val="600"/>
              </a:spcAft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Boltiqbo‘yi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respublikalariga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Latviya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Litva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Estoniya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Cyrl-UZ" sz="1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119380" algn="just">
              <a:spcAft>
                <a:spcPts val="600"/>
              </a:spcAft>
            </a:pPr>
            <a:r>
              <a:rPr lang="uz-Cyrl-UZ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Mustaqillik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e’lon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qilingandan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boshlab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Boltiqbo‘yi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respublikalari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jadal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bozor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iqtisodiyotini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joriy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qilishga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o‘zlarining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G‘arb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munosabatlarini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mustahkamlashga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kirishdi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Uchala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ham 2004-yilda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NATOga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yili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Ittifoqiga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a’zo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Cyrl-UZ" sz="1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119380" algn="just">
              <a:spcAft>
                <a:spcPts val="600"/>
              </a:spcAft>
            </a:pPr>
            <a:r>
              <a:rPr lang="uz-Cyrl-UZ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Mustaqillikning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yillarida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obro‘li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tashkilotlarga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a’zo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davlatlar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shiddat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yo‘liga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kirdi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jadal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Boltiq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yo‘lbarslari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ataldi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. Ammo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2008</a:t>
            </a:r>
            <a:r>
              <a:rPr lang="uz-Cyrl-UZ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2009-yillar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inqirozigacha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etdi</a:t>
            </a:r>
            <a:r>
              <a:rPr lang="uz-Cyrl-U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2100" y="119660"/>
            <a:ext cx="47244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b="0" dirty="0" err="1" smtClean="0"/>
              <a:t>Boltiqbo‘yi</a:t>
            </a:r>
            <a:r>
              <a:rPr lang="uz-Cyrl-UZ" b="0" dirty="0" smtClean="0"/>
              <a:t>   </a:t>
            </a:r>
            <a:r>
              <a:rPr lang="en-US" b="0" dirty="0" err="1" smtClean="0"/>
              <a:t>davlatlari</a:t>
            </a:r>
            <a:endParaRPr lang="en-US" sz="2000" spc="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158" y="117727"/>
            <a:ext cx="4961008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dirty="0" err="1"/>
              <a:t>Latviya</a:t>
            </a:r>
            <a:endParaRPr spc="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2968"/>
            <a:ext cx="12953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spc="10" dirty="0" smtClean="0">
                <a:solidFill>
                  <a:srgbClr val="C00000"/>
                </a:solidFill>
                <a:latin typeface="Arial"/>
                <a:cs typeface="Arial"/>
              </a:rPr>
              <a:t>3</a:t>
            </a:r>
            <a:endParaRPr sz="1450" dirty="0">
              <a:solidFill>
                <a:srgbClr val="C00000"/>
              </a:solidFill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949700" y="788906"/>
            <a:ext cx="0" cy="2129155"/>
          </a:xfrm>
          <a:custGeom>
            <a:avLst/>
            <a:gdLst/>
            <a:ahLst/>
            <a:cxnLst/>
            <a:rect l="l" t="t" r="r" b="b"/>
            <a:pathLst>
              <a:path h="2129155">
                <a:moveTo>
                  <a:pt x="0" y="0"/>
                </a:moveTo>
                <a:lnTo>
                  <a:pt x="0" y="2129094"/>
                </a:lnTo>
              </a:path>
            </a:pathLst>
          </a:custGeom>
          <a:ln w="719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AutoShape 2" descr="http://multtyavka.ru/wp-content/uploads/2018/11/%D0%9B%D0%B0%D1%82%D0%B2%D0%B8%D1%8F-%D0%BA%D0%B0%D1%80%D1%82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2" name="Picture 4" descr="http://multtyavka.ru/wp-content/uploads/2018/11/%D0%9B%D0%B0%D1%82%D0%B2%D0%B8%D1%8F-%D0%BA%D0%B0%D1%80%D1%82%D0%B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631824"/>
            <a:ext cx="3746711" cy="2514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https://i-invdn-com.akamaized.net/trkd-images/LYNXNPEF4S0VN-ORUTP_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4362" y="601615"/>
            <a:ext cx="1650026" cy="2087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964362" y="2765424"/>
            <a:ext cx="1662726" cy="381001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Egils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Levits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2019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yildan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buyon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44700" y="54284"/>
            <a:ext cx="1367542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Latviya</a:t>
            </a:r>
            <a:endParaRPr sz="2800" spc="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2968"/>
            <a:ext cx="12953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spc="10" dirty="0" smtClean="0">
                <a:solidFill>
                  <a:srgbClr val="C00000"/>
                </a:solidFill>
                <a:latin typeface="Arial"/>
                <a:cs typeface="Arial"/>
              </a:rPr>
              <a:t>4</a:t>
            </a:r>
            <a:endParaRPr sz="1450" dirty="0">
              <a:solidFill>
                <a:srgbClr val="C00000"/>
              </a:solidFill>
              <a:latin typeface="Arial"/>
              <a:cs typeface="Arial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40535" y="704300"/>
            <a:ext cx="4724400" cy="70212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Cyrl-UZ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1988-yili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tuzilgan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Latviya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fronti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mustaqillik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kurash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boshladi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1990-yil 4-mayda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Latviya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mustaqilligini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e’lon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39700" y="1698625"/>
            <a:ext cx="5480473" cy="12954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Mustaqillik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yillarida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Latviya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sovet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davrida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qurilgan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korxonalarini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jumladan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elektrotexnika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buyumlarini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chiqaruvchi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VEF,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mikroavtobuslar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chiqaruvchi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RAF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zavodlarini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yopdi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tajribali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ishchi-mutaxassislarning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qisqarishiga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ishsizlar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sonining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keskin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oshishiga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83732" y="85061"/>
            <a:ext cx="1678940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Latviya</a:t>
            </a:r>
            <a:endParaRPr lang="en-US" sz="2400" spc="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64165" y="152968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2968"/>
            <a:ext cx="12953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spc="10" dirty="0" smtClean="0">
                <a:solidFill>
                  <a:srgbClr val="C00000"/>
                </a:solidFill>
                <a:latin typeface="Arial"/>
                <a:cs typeface="Arial"/>
              </a:rPr>
              <a:t>5</a:t>
            </a:r>
            <a:endParaRPr sz="1450" dirty="0">
              <a:solidFill>
                <a:srgbClr val="C00000"/>
              </a:solidFill>
              <a:latin typeface="Arial"/>
              <a:cs typeface="Arial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08680" y="631825"/>
            <a:ext cx="5417419" cy="381000"/>
          </a:xfrm>
          <a:prstGeom prst="rect">
            <a:avLst/>
          </a:prstGeom>
          <a:ln w="28575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Baliq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mahsulotlarini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zavodi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zarar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ko‘rdi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08679" y="1113480"/>
            <a:ext cx="5417419" cy="585145"/>
          </a:xfrm>
          <a:prstGeom prst="rect">
            <a:avLst/>
          </a:prstGeom>
          <a:ln w="28575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Hokimiyatga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kelgan </a:t>
            </a:r>
            <a:r>
              <a:rPr lang="uz-Cyrl-UZ" sz="1400" dirty="0">
                <a:latin typeface="Arial" panose="020B0604020202020204" pitchFamily="34" charset="0"/>
                <a:cs typeface="Arial" panose="020B0604020202020204" pitchFamily="34" charset="0"/>
              </a:rPr>
              <a:t>yangi siyosiy kuchlar bank sektori va logistikani rivojlantirishga qaror </a:t>
            </a:r>
            <a:r>
              <a:rPr lang="uz-Cyrl-U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08679" y="1766140"/>
            <a:ext cx="5417419" cy="585146"/>
          </a:xfrm>
          <a:prstGeom prst="roundRect">
            <a:avLst/>
          </a:prstGeom>
          <a:ln w="38100"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Dastlab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G‘arb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davlatlarining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investitsiyalari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jadal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o‘sishga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08679" y="2418801"/>
            <a:ext cx="5417419" cy="727624"/>
          </a:xfrm>
          <a:prstGeom prst="roundRect">
            <a:avLst/>
          </a:prstGeom>
          <a:ln w="3810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2008-yilgi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inqiroz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chet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investitsiyalariga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qaram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iqtisodining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o‘ta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beqarorligini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ko‘rsatdi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zarar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yetkazdi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82700" y="113963"/>
            <a:ext cx="2519647" cy="3435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spc="25" dirty="0" err="1" smtClean="0"/>
              <a:t>Iqtisodiy</a:t>
            </a:r>
            <a:r>
              <a:rPr lang="en-US" spc="25" dirty="0" smtClean="0"/>
              <a:t> </a:t>
            </a:r>
            <a:r>
              <a:rPr lang="en-US" spc="25" dirty="0" err="1" smtClean="0"/>
              <a:t>jarayonlar</a:t>
            </a:r>
            <a:endParaRPr spc="20" dirty="0"/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2968"/>
            <a:ext cx="12953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spc="10" dirty="0" smtClean="0">
                <a:solidFill>
                  <a:srgbClr val="C00000"/>
                </a:solidFill>
                <a:latin typeface="Arial"/>
                <a:cs typeface="Arial"/>
              </a:rPr>
              <a:t>6</a:t>
            </a:r>
            <a:endParaRPr sz="1450" dirty="0">
              <a:solidFill>
                <a:srgbClr val="C00000"/>
              </a:solidFill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49964" y="2449871"/>
            <a:ext cx="1025525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-70" dirty="0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sz="1400" spc="30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400" spc="1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400" spc="-20" dirty="0">
                <a:solidFill>
                  <a:srgbClr val="FFFFFF"/>
                </a:solidFill>
                <a:latin typeface="Arial"/>
                <a:cs typeface="Arial"/>
              </a:rPr>
              <a:t>б</a:t>
            </a:r>
            <a:r>
              <a:rPr sz="1400" spc="15" dirty="0">
                <a:solidFill>
                  <a:srgbClr val="FFFFFF"/>
                </a:solidFill>
                <a:latin typeface="Arial"/>
                <a:cs typeface="Arial"/>
              </a:rPr>
              <a:t>альная</a:t>
            </a:r>
            <a:endParaRPr sz="1400">
              <a:latin typeface="Arial"/>
              <a:cs typeface="Arial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39700" y="629893"/>
            <a:ext cx="5486400" cy="61153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Cyrl-UZ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2008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uz-Cyrl-UZ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 </a:t>
            </a:r>
            <a:r>
              <a:rPr lang="uz-Cyrl-UZ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Latviyada iqtisodiy rivojlanish ko‘rsatkichlari tushib ketdi.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39700" y="1334428"/>
            <a:ext cx="5486400" cy="51888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uz-Cyrl-U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2010-yilga </a:t>
            </a:r>
            <a:r>
              <a:rPr lang="uz-Cyrl-UZ" sz="1400" dirty="0">
                <a:latin typeface="Arial" panose="020B0604020202020204" pitchFamily="34" charset="0"/>
                <a:cs typeface="Arial" panose="020B0604020202020204" pitchFamily="34" charset="0"/>
              </a:rPr>
              <a:t>kelib mamlakat yalpi milliy mahsuloti hajmi 1990-yilgi ko‘rsatkichga ham </a:t>
            </a:r>
            <a:r>
              <a:rPr lang="uz-Cyrl-U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yetmadi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39700" y="1992671"/>
            <a:ext cx="5486400" cy="92515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Ishsizlikning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darajasi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Latviya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izlab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ommaviy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G‘arb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davlatlariga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ketishga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majbur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bo‘lmoqda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SSSR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tarqalgandan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Latviya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400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kishiga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kamaydi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16100" y="79954"/>
            <a:ext cx="2184402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dirty="0" err="1" smtClean="0"/>
              <a:t>Siyosiy</a:t>
            </a:r>
            <a:r>
              <a:rPr lang="en-US" dirty="0" smtClean="0"/>
              <a:t> </a:t>
            </a:r>
            <a:r>
              <a:rPr lang="en-US" dirty="0" err="1" smtClean="0"/>
              <a:t>vaziyat</a:t>
            </a:r>
            <a:endParaRPr spc="15" dirty="0"/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1845"/>
            <a:ext cx="12953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spc="10" dirty="0" smtClean="0">
                <a:solidFill>
                  <a:srgbClr val="C00000"/>
                </a:solidFill>
                <a:latin typeface="Arial"/>
                <a:cs typeface="Arial"/>
              </a:rPr>
              <a:t>7</a:t>
            </a:r>
            <a:endParaRPr sz="1450" dirty="0">
              <a:solidFill>
                <a:srgbClr val="C00000"/>
              </a:solidFill>
              <a:latin typeface="Arial"/>
              <a:cs typeface="Arial"/>
            </a:endParaRPr>
          </a:p>
        </p:txBody>
      </p:sp>
      <p:sp>
        <p:nvSpPr>
          <p:cNvPr id="5" name="Прямоугольник с двумя усеченными противолежащими углами 4"/>
          <p:cNvSpPr/>
          <p:nvPr/>
        </p:nvSpPr>
        <p:spPr>
          <a:xfrm>
            <a:off x="139700" y="708025"/>
            <a:ext cx="5486399" cy="2362200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oldida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muammolardan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etnik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muammodir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Mustaqillik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yillarida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sovetlar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davrida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yerga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ko‘chib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rusiyzabon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aholiga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avlodlariga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Latviya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fuqaroligi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berilmadi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Rusiyzabon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hozir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Latviya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aholisining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30%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Latviyada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latish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rus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millatiga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mansub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fuqarolar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o‘rtasida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munosabat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tarangligicha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qolmoqda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800" y="30780"/>
            <a:ext cx="5650873" cy="3114225"/>
            <a:chOff x="66840" y="71163"/>
            <a:chExt cx="5650873" cy="3114225"/>
          </a:xfrm>
        </p:grpSpPr>
        <p:sp>
          <p:nvSpPr>
            <p:cNvPr id="3" name="object 3"/>
            <p:cNvSpPr/>
            <p:nvPr/>
          </p:nvSpPr>
          <p:spPr>
            <a:xfrm>
              <a:off x="66840" y="500300"/>
              <a:ext cx="5650865" cy="2685088"/>
            </a:xfrm>
            <a:custGeom>
              <a:avLst/>
              <a:gdLst/>
              <a:ahLst/>
              <a:cxnLst/>
              <a:rect l="l" t="t" r="r" b="b"/>
              <a:pathLst>
                <a:path w="5650865" h="2366010">
                  <a:moveTo>
                    <a:pt x="5650712" y="24168"/>
                  </a:moveTo>
                  <a:lnTo>
                    <a:pt x="5626328" y="24168"/>
                  </a:lnTo>
                  <a:lnTo>
                    <a:pt x="5626328" y="2341765"/>
                  </a:lnTo>
                  <a:lnTo>
                    <a:pt x="5650712" y="2341765"/>
                  </a:lnTo>
                  <a:lnTo>
                    <a:pt x="5650712" y="24168"/>
                  </a:lnTo>
                  <a:close/>
                </a:path>
                <a:path w="5650865" h="2366010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341880"/>
                  </a:lnTo>
                  <a:lnTo>
                    <a:pt x="0" y="2366010"/>
                  </a:lnTo>
                  <a:lnTo>
                    <a:pt x="5650712" y="2366010"/>
                  </a:lnTo>
                  <a:lnTo>
                    <a:pt x="5650712" y="2341880"/>
                  </a:lnTo>
                  <a:lnTo>
                    <a:pt x="24384" y="2341880"/>
                  </a:lnTo>
                  <a:lnTo>
                    <a:pt x="24384" y="24130"/>
                  </a:lnTo>
                  <a:lnTo>
                    <a:pt x="5650712" y="24130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650865" cy="414930"/>
            </a:xfrm>
            <a:custGeom>
              <a:avLst/>
              <a:gdLst/>
              <a:ahLst/>
              <a:cxnLst/>
              <a:rect l="l" t="t" r="r" b="b"/>
              <a:pathLst>
                <a:path w="5650865" h="721360">
                  <a:moveTo>
                    <a:pt x="5650710" y="0"/>
                  </a:moveTo>
                  <a:lnTo>
                    <a:pt x="0" y="0"/>
                  </a:lnTo>
                  <a:lnTo>
                    <a:pt x="0" y="721321"/>
                  </a:lnTo>
                  <a:lnTo>
                    <a:pt x="5650710" y="721321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72021" y="108945"/>
            <a:ext cx="5164320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065" marR="5080" algn="ctr">
              <a:lnSpc>
                <a:spcPts val="2330"/>
              </a:lnSpc>
              <a:spcBef>
                <a:spcPts val="320"/>
              </a:spcBef>
            </a:pPr>
            <a:r>
              <a:rPr lang="en-US" dirty="0" err="1" smtClean="0"/>
              <a:t>Litva</a:t>
            </a:r>
            <a:endParaRPr spc="15" dirty="0"/>
          </a:p>
        </p:txBody>
      </p:sp>
      <p:sp>
        <p:nvSpPr>
          <p:cNvPr id="6" name="object 6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r>
              <a:rPr lang="en-US" dirty="0" smtClean="0"/>
              <a:t> </a:t>
            </a:r>
            <a:r>
              <a:rPr lang="en-US" dirty="0" smtClean="0">
                <a:solidFill>
                  <a:srgbClr val="C00000"/>
                </a:solidFill>
              </a:rPr>
              <a:t>8</a:t>
            </a:r>
            <a:endParaRPr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24194" y="2703028"/>
            <a:ext cx="1717039" cy="381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Gitanas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Nauseda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2019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yildan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AutoShape 4" descr="https://myemigraciya.ru/wp-content/uploads/2016/12/1004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6" descr="https://myemigraciya.ru/wp-content/uploads/2016/12/10042.jpg"/>
          <p:cNvSpPr>
            <a:spLocks noChangeAspect="1" noChangeArrowheads="1"/>
          </p:cNvSpPr>
          <p:nvPr/>
        </p:nvSpPr>
        <p:spPr bwMode="auto">
          <a:xfrm>
            <a:off x="63500" y="523099"/>
            <a:ext cx="3845568" cy="2547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0" name="Picture 8" descr="https://myemigraciya.ru/wp-content/uploads/2016/12/1004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34" y="508116"/>
            <a:ext cx="3762366" cy="2576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Gitanas Nauseda (cropped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300" y="540682"/>
            <a:ext cx="1843932" cy="211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78100" y="119660"/>
            <a:ext cx="7620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dirty="0" err="1"/>
              <a:t>Litva</a:t>
            </a:r>
            <a:endParaRPr spc="-10" dirty="0"/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1845"/>
            <a:ext cx="12953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dirty="0" smtClean="0">
                <a:solidFill>
                  <a:srgbClr val="C00000"/>
                </a:solidFill>
                <a:latin typeface="Arial"/>
                <a:cs typeface="Arial"/>
              </a:rPr>
              <a:t>9</a:t>
            </a:r>
            <a:endParaRPr sz="1450" dirty="0">
              <a:solidFill>
                <a:srgbClr val="C00000"/>
              </a:solidFill>
              <a:latin typeface="Arial"/>
              <a:cs typeface="Arial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39701" y="611753"/>
            <a:ext cx="5504496" cy="72229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1988-yil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iyunda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Litvada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Sayudis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” (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Harakat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tashkiloti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tuzildi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o‘z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oldiga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Litvaning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mustaqillikka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erishishini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ta’minlash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vazifasini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qo‘ydi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39701" y="1393825"/>
            <a:ext cx="5504496" cy="71361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1990-yil 11-martda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Litva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Soveti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Litva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Respublikasining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mustaqilligini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e’lon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Ammo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mustaqillik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osonlikcha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qo‘lga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kiritilmadi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39701" y="2167219"/>
            <a:ext cx="5504496" cy="9395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1991-yil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13-yanvarda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Vilnyusda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mustaqillikni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qo‘llab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o‘tkazilgan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namoyishda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teleminora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parlament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binosini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sovet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qo‘shinlaridan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himoya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14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nafar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namoyishchi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halok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davrdan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Litva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SSSR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rahbarlari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o‘rtasidagi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munosabatlar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deyarli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uzildi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474</TotalTime>
  <Words>839</Words>
  <Application>Microsoft Office PowerPoint</Application>
  <PresentationFormat>Произвольный</PresentationFormat>
  <Paragraphs>88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Times New Roman</vt:lpstr>
      <vt:lpstr>Office Theme</vt:lpstr>
      <vt:lpstr>JAHON TARIXI</vt:lpstr>
      <vt:lpstr>Boltiqbo‘yi   davlatlari</vt:lpstr>
      <vt:lpstr>Latviya</vt:lpstr>
      <vt:lpstr>Latviya</vt:lpstr>
      <vt:lpstr>Latviya</vt:lpstr>
      <vt:lpstr>Iqtisodiy jarayonlar</vt:lpstr>
      <vt:lpstr>Siyosiy vaziyat</vt:lpstr>
      <vt:lpstr>Litva</vt:lpstr>
      <vt:lpstr>Litva</vt:lpstr>
      <vt:lpstr>Litvaning etnik tarkibi</vt:lpstr>
      <vt:lpstr>Estoniya </vt:lpstr>
      <vt:lpstr>Estoniya</vt:lpstr>
      <vt:lpstr>Estoniya</vt:lpstr>
      <vt:lpstr>Estoniya</vt:lpstr>
      <vt:lpstr>Boltiqbo’yi davlatlari</vt:lpstr>
      <vt:lpstr>Yangi so’zlar</vt:lpstr>
      <vt:lpstr>Mavzuni mustahkamlash uchun savollar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JAHON TARIXI</dc:title>
  <cp:lastModifiedBy>Пользователь</cp:lastModifiedBy>
  <cp:revision>59</cp:revision>
  <dcterms:created xsi:type="dcterms:W3CDTF">2020-04-13T08:05:16Z</dcterms:created>
  <dcterms:modified xsi:type="dcterms:W3CDTF">2020-10-03T05:47:01Z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