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71" r:id="rId16"/>
    <p:sldId id="273" r:id="rId17"/>
    <p:sldId id="274" r:id="rId18"/>
    <p:sldId id="272" r:id="rId19"/>
    <p:sldId id="269" r:id="rId2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78" y="6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486316" y="1203838"/>
            <a:ext cx="2701383" cy="163378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sz="1600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600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en-US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1991 - 2017-yillarda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 err="1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avlatlari</a:t>
            </a:r>
            <a:endParaRPr lang="en-US" sz="1600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2558" y="1244010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1711" y="223202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1744" y="551458"/>
            <a:ext cx="50019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847" y="1072099"/>
            <a:ext cx="2592560" cy="2160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9900" y="61952"/>
            <a:ext cx="24384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Turkmaniston</a:t>
            </a:r>
            <a:endParaRPr sz="2800" spc="-1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9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9700" y="708025"/>
            <a:ext cx="5469689" cy="1941557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algn="ctr"/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tanqisligi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kundalik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iste’mol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mollarini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fuqarolar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bepul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tarqatish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xizmatlarni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bepul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ko‘rsatish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dimuhamed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qilinishi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ahvolni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iqtisodiga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madad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60190" y="96705"/>
            <a:ext cx="1972561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dirty="0" err="1"/>
              <a:t>Turkmaniston</a:t>
            </a:r>
            <a:endParaRPr spc="15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10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158453" y="643829"/>
            <a:ext cx="5559260" cy="2373086"/>
          </a:xfrm>
          <a:prstGeom prst="rect">
            <a:avLst/>
          </a:prstGeom>
        </p:spPr>
        <p:txBody>
          <a:bodyPr vert="horz" wrap="square" lIns="0" tIns="3175" rIns="0" bIns="0" rtlCol="0">
            <a:spAutoFit/>
          </a:bodyPr>
          <a:lstStyle/>
          <a:p>
            <a:pPr algn="ctr"/>
            <a:r>
              <a:rPr lang="en-US" i="0" dirty="0" smtClean="0"/>
              <a:t>2000-yillarning </a:t>
            </a:r>
            <a:r>
              <a:rPr lang="en-US" i="0" dirty="0" err="1"/>
              <a:t>boshlaridan</a:t>
            </a:r>
            <a:r>
              <a:rPr lang="en-US" i="0" dirty="0"/>
              <a:t> </a:t>
            </a:r>
            <a:r>
              <a:rPr lang="en-US" i="0" dirty="0" err="1"/>
              <a:t>Turkmaniston</a:t>
            </a:r>
            <a:r>
              <a:rPr lang="en-US" i="0" dirty="0"/>
              <a:t> </a:t>
            </a:r>
            <a:r>
              <a:rPr lang="en-US" i="0" dirty="0" err="1"/>
              <a:t>inqirozdan</a:t>
            </a:r>
            <a:r>
              <a:rPr lang="en-US" i="0" dirty="0"/>
              <a:t> </a:t>
            </a:r>
            <a:r>
              <a:rPr lang="en-US" i="0" dirty="0" err="1"/>
              <a:t>chiqib</a:t>
            </a:r>
            <a:r>
              <a:rPr lang="en-US" i="0" dirty="0"/>
              <a:t> </a:t>
            </a:r>
            <a:r>
              <a:rPr lang="en-US" i="0" dirty="0" err="1"/>
              <a:t>oldi</a:t>
            </a:r>
            <a:r>
              <a:rPr lang="en-US" i="0" dirty="0"/>
              <a:t>. </a:t>
            </a:r>
            <a:r>
              <a:rPr lang="en-US" i="0" dirty="0" err="1"/>
              <a:t>Tabiiy</a:t>
            </a:r>
            <a:r>
              <a:rPr lang="en-US" i="0" dirty="0"/>
              <a:t> </a:t>
            </a:r>
            <a:r>
              <a:rPr lang="en-US" i="0" dirty="0" err="1"/>
              <a:t>boyliklar</a:t>
            </a:r>
            <a:r>
              <a:rPr lang="en-US" i="0" dirty="0"/>
              <a:t>, </a:t>
            </a:r>
            <a:r>
              <a:rPr lang="en-US" i="0" dirty="0" err="1"/>
              <a:t>birinchi</a:t>
            </a:r>
            <a:r>
              <a:rPr lang="en-US" i="0" dirty="0"/>
              <a:t> </a:t>
            </a:r>
            <a:r>
              <a:rPr lang="en-US" i="0" dirty="0" err="1"/>
              <a:t>o‘rinda</a:t>
            </a:r>
            <a:r>
              <a:rPr lang="en-US" i="0" dirty="0"/>
              <a:t> </a:t>
            </a:r>
            <a:r>
              <a:rPr lang="en-US" i="0" dirty="0" err="1"/>
              <a:t>tabiiy</a:t>
            </a:r>
            <a:r>
              <a:rPr lang="en-US" i="0" dirty="0"/>
              <a:t> </a:t>
            </a:r>
            <a:r>
              <a:rPr lang="en-US" i="0" dirty="0" err="1"/>
              <a:t>gazning</a:t>
            </a:r>
            <a:r>
              <a:rPr lang="en-US" i="0" dirty="0"/>
              <a:t> </a:t>
            </a:r>
            <a:r>
              <a:rPr lang="en-US" i="0" dirty="0" err="1"/>
              <a:t>juda</a:t>
            </a:r>
            <a:r>
              <a:rPr lang="en-US" i="0" dirty="0"/>
              <a:t> </a:t>
            </a:r>
            <a:r>
              <a:rPr lang="en-US" i="0" dirty="0" err="1"/>
              <a:t>katta</a:t>
            </a:r>
            <a:r>
              <a:rPr lang="en-US" i="0" dirty="0"/>
              <a:t> </a:t>
            </a:r>
            <a:r>
              <a:rPr lang="en-US" i="0" dirty="0" err="1"/>
              <a:t>zaxi</a:t>
            </a:r>
            <a:r>
              <a:rPr lang="en-US" i="0" dirty="0"/>
              <a:t>- </a:t>
            </a:r>
            <a:r>
              <a:rPr lang="en-US" i="0" dirty="0" err="1"/>
              <a:t>ralari</a:t>
            </a:r>
            <a:r>
              <a:rPr lang="en-US" i="0" dirty="0"/>
              <a:t> </a:t>
            </a:r>
            <a:r>
              <a:rPr lang="en-US" i="0" dirty="0" err="1"/>
              <a:t>ko‘plab</a:t>
            </a:r>
            <a:r>
              <a:rPr lang="en-US" i="0" dirty="0"/>
              <a:t> </a:t>
            </a:r>
            <a:r>
              <a:rPr lang="en-US" i="0" dirty="0" err="1"/>
              <a:t>mamlakatlar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transmilliy</a:t>
            </a:r>
            <a:r>
              <a:rPr lang="en-US" i="0" dirty="0"/>
              <a:t> </a:t>
            </a:r>
            <a:r>
              <a:rPr lang="en-US" i="0" dirty="0" err="1"/>
              <a:t>korporatsiyalarni</a:t>
            </a:r>
            <a:r>
              <a:rPr lang="en-US" i="0" dirty="0"/>
              <a:t> </a:t>
            </a:r>
            <a:r>
              <a:rPr lang="en-US" i="0" dirty="0" err="1"/>
              <a:t>o‘ziga</a:t>
            </a:r>
            <a:r>
              <a:rPr lang="en-US" i="0" dirty="0"/>
              <a:t> </a:t>
            </a:r>
            <a:r>
              <a:rPr lang="en-US" i="0" dirty="0" err="1"/>
              <a:t>jalb</a:t>
            </a:r>
            <a:r>
              <a:rPr lang="en-US" i="0" dirty="0"/>
              <a:t> </a:t>
            </a:r>
            <a:r>
              <a:rPr lang="en-US" i="0" dirty="0" err="1"/>
              <a:t>qilmoqda</a:t>
            </a:r>
            <a:r>
              <a:rPr lang="en-US" i="0" dirty="0"/>
              <a:t>. Ammo </a:t>
            </a:r>
            <a:r>
              <a:rPr lang="en-US" i="0" dirty="0" err="1"/>
              <a:t>so‘nggi</a:t>
            </a:r>
            <a:r>
              <a:rPr lang="en-US" i="0" dirty="0"/>
              <a:t> </a:t>
            </a:r>
            <a:r>
              <a:rPr lang="en-US" i="0" dirty="0" err="1"/>
              <a:t>yillarda</a:t>
            </a:r>
            <a:r>
              <a:rPr lang="en-US" i="0" dirty="0"/>
              <a:t> </a:t>
            </a:r>
            <a:r>
              <a:rPr lang="en-US" i="0" dirty="0" err="1"/>
              <a:t>jahonda</a:t>
            </a:r>
            <a:r>
              <a:rPr lang="en-US" i="0" dirty="0"/>
              <a:t> </a:t>
            </a:r>
            <a:r>
              <a:rPr lang="en-US" i="0" dirty="0" err="1"/>
              <a:t>uglevodorodlarga</a:t>
            </a:r>
            <a:r>
              <a:rPr lang="en-US" i="0" dirty="0"/>
              <a:t> </a:t>
            </a:r>
            <a:r>
              <a:rPr lang="en-US" i="0" dirty="0" err="1"/>
              <a:t>talabning</a:t>
            </a:r>
            <a:r>
              <a:rPr lang="en-US" i="0" dirty="0"/>
              <a:t> </a:t>
            </a:r>
            <a:r>
              <a:rPr lang="en-US" i="0" dirty="0" err="1"/>
              <a:t>pasayishi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Turkmaniston</a:t>
            </a:r>
            <a:r>
              <a:rPr lang="en-US" i="0" dirty="0"/>
              <a:t> </a:t>
            </a:r>
            <a:r>
              <a:rPr lang="en-US" i="0" dirty="0" err="1"/>
              <a:t>iqtisodiyotining</a:t>
            </a:r>
            <a:r>
              <a:rPr lang="en-US" i="0" dirty="0"/>
              <a:t> </a:t>
            </a:r>
            <a:r>
              <a:rPr lang="en-US" i="0" dirty="0" err="1"/>
              <a:t>o‘sish</a:t>
            </a:r>
            <a:r>
              <a:rPr lang="en-US" i="0" dirty="0"/>
              <a:t> </a:t>
            </a:r>
            <a:r>
              <a:rPr lang="en-US" i="0" dirty="0" err="1"/>
              <a:t>sur’atlari</a:t>
            </a:r>
            <a:r>
              <a:rPr lang="en-US" i="0" dirty="0"/>
              <a:t> </a:t>
            </a:r>
            <a:r>
              <a:rPr lang="en-US" i="0" dirty="0" err="1"/>
              <a:t>susaydi</a:t>
            </a:r>
            <a:r>
              <a:rPr lang="en-US" i="0" dirty="0"/>
              <a:t>. </a:t>
            </a:r>
            <a:endParaRPr lang="en-US" i="0" dirty="0" smtClean="0"/>
          </a:p>
          <a:p>
            <a:pPr algn="ctr"/>
            <a:r>
              <a:rPr lang="en-US" i="0" dirty="0" smtClean="0"/>
              <a:t>2015-yili </a:t>
            </a:r>
            <a:r>
              <a:rPr lang="en-US" i="0" dirty="0" err="1"/>
              <a:t>mamlakatda</a:t>
            </a:r>
            <a:r>
              <a:rPr lang="en-US" i="0" dirty="0"/>
              <a:t> </a:t>
            </a:r>
            <a:r>
              <a:rPr lang="en-US" i="0" dirty="0" err="1"/>
              <a:t>boshlangan</a:t>
            </a:r>
            <a:r>
              <a:rPr lang="en-US" i="0" dirty="0"/>
              <a:t> </a:t>
            </a:r>
            <a:r>
              <a:rPr lang="en-US" i="0" dirty="0" err="1"/>
              <a:t>moliyaviy</a:t>
            </a:r>
            <a:r>
              <a:rPr lang="en-US" i="0" dirty="0"/>
              <a:t> </a:t>
            </a:r>
            <a:r>
              <a:rPr lang="en-US" i="0" dirty="0" err="1"/>
              <a:t>inqiroz</a:t>
            </a:r>
            <a:r>
              <a:rPr lang="en-US" i="0" dirty="0"/>
              <a:t> 2016-yili </a:t>
            </a:r>
            <a:r>
              <a:rPr lang="en-US" i="0" dirty="0" err="1"/>
              <a:t>yanada</a:t>
            </a:r>
            <a:r>
              <a:rPr lang="en-US" i="0" dirty="0"/>
              <a:t> </a:t>
            </a:r>
            <a:r>
              <a:rPr lang="en-US" i="0" dirty="0" err="1"/>
              <a:t>avjiga</a:t>
            </a:r>
            <a:r>
              <a:rPr lang="en-US" i="0" dirty="0"/>
              <a:t> </a:t>
            </a:r>
            <a:r>
              <a:rPr lang="en-US" i="0" dirty="0" err="1" smtClean="0"/>
              <a:t>chiqdi</a:t>
            </a:r>
            <a:r>
              <a:rPr lang="en-US" i="0" dirty="0" smtClean="0"/>
              <a:t>. </a:t>
            </a:r>
          </a:p>
          <a:p>
            <a:pPr algn="ctr"/>
            <a:r>
              <a:rPr lang="ru-RU" i="0" dirty="0" smtClean="0"/>
              <a:t>2017-yil</a:t>
            </a:r>
            <a:r>
              <a:rPr lang="en-US" i="0" dirty="0" smtClean="0"/>
              <a:t> </a:t>
            </a:r>
            <a:r>
              <a:rPr lang="ru-RU" i="0" dirty="0" err="1" smtClean="0"/>
              <a:t>sentabr</a:t>
            </a:r>
            <a:r>
              <a:rPr lang="en-US" i="0" dirty="0" smtClean="0"/>
              <a:t> </a:t>
            </a:r>
            <a:r>
              <a:rPr lang="ru-RU" i="0" dirty="0" err="1" smtClean="0"/>
              <a:t>oyida</a:t>
            </a:r>
            <a:r>
              <a:rPr lang="ru-RU" i="0" dirty="0" smtClean="0"/>
              <a:t> </a:t>
            </a:r>
            <a:r>
              <a:rPr lang="ru-RU" i="0" dirty="0" err="1" smtClean="0"/>
              <a:t>Ashxobod</a:t>
            </a:r>
            <a:r>
              <a:rPr lang="en-US" i="0" dirty="0" smtClean="0"/>
              <a:t> </a:t>
            </a:r>
            <a:r>
              <a:rPr lang="ru-RU" i="0" dirty="0" err="1" smtClean="0"/>
              <a:t>shahrida</a:t>
            </a:r>
            <a:r>
              <a:rPr lang="en-US" i="0" dirty="0" smtClean="0"/>
              <a:t> </a:t>
            </a:r>
            <a:r>
              <a:rPr lang="ru-RU" i="0" dirty="0" err="1" smtClean="0"/>
              <a:t>Yopiq</a:t>
            </a:r>
            <a:r>
              <a:rPr lang="en-US" i="0" dirty="0" smtClean="0"/>
              <a:t> </a:t>
            </a:r>
            <a:r>
              <a:rPr lang="ru-RU" i="0" dirty="0" err="1" smtClean="0"/>
              <a:t>inshootlardagi</a:t>
            </a:r>
            <a:endParaRPr lang="ru-RU" i="0" dirty="0"/>
          </a:p>
          <a:p>
            <a:pPr algn="ctr"/>
            <a:r>
              <a:rPr lang="en-US" i="0" dirty="0"/>
              <a:t>V </a:t>
            </a:r>
            <a:r>
              <a:rPr lang="en-US" i="0" dirty="0" err="1"/>
              <a:t>Osiyo</a:t>
            </a:r>
            <a:r>
              <a:rPr lang="en-US" i="0" dirty="0"/>
              <a:t> </a:t>
            </a:r>
            <a:r>
              <a:rPr lang="en-US" i="0" dirty="0" err="1"/>
              <a:t>o‘yinlari</a:t>
            </a:r>
            <a:r>
              <a:rPr lang="en-US" i="0" dirty="0"/>
              <a:t> </a:t>
            </a:r>
            <a:r>
              <a:rPr lang="en-US" i="0" dirty="0" err="1"/>
              <a:t>o‘tkazildi</a:t>
            </a:r>
            <a:r>
              <a:rPr lang="en-US" i="0" dirty="0"/>
              <a:t>. Bu </a:t>
            </a:r>
            <a:r>
              <a:rPr lang="en-US" i="0" dirty="0" err="1"/>
              <a:t>o‘yinlar</a:t>
            </a:r>
            <a:r>
              <a:rPr lang="en-US" i="0" dirty="0"/>
              <a:t> </a:t>
            </a:r>
            <a:r>
              <a:rPr lang="en-US" i="0" dirty="0" err="1"/>
              <a:t>Turkmanistonning</a:t>
            </a:r>
            <a:r>
              <a:rPr lang="en-US" i="0" dirty="0"/>
              <a:t> </a:t>
            </a:r>
            <a:r>
              <a:rPr lang="en-US" i="0" dirty="0" err="1" smtClean="0"/>
              <a:t>sayyohlik</a:t>
            </a:r>
            <a:r>
              <a:rPr lang="en-US" i="0" dirty="0" smtClean="0"/>
              <a:t> </a:t>
            </a:r>
            <a:r>
              <a:rPr lang="en-US" i="0" dirty="0" err="1"/>
              <a:t>salohiyatini</a:t>
            </a:r>
            <a:r>
              <a:rPr lang="en-US" i="0" dirty="0"/>
              <a:t> </a:t>
            </a:r>
            <a:r>
              <a:rPr lang="en-US" i="0" dirty="0" err="1"/>
              <a:t>oshirishga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chet</a:t>
            </a:r>
            <a:r>
              <a:rPr lang="en-US" i="0" dirty="0"/>
              <a:t> el </a:t>
            </a:r>
            <a:r>
              <a:rPr lang="en-US" i="0" dirty="0" err="1"/>
              <a:t>investitsiyalarining</a:t>
            </a:r>
            <a:r>
              <a:rPr lang="en-US" i="0" dirty="0"/>
              <a:t> </a:t>
            </a:r>
            <a:r>
              <a:rPr lang="en-US" i="0" dirty="0" err="1"/>
              <a:t>ko‘payishiga</a:t>
            </a:r>
            <a:r>
              <a:rPr lang="en-US" i="0" dirty="0"/>
              <a:t> </a:t>
            </a:r>
            <a:r>
              <a:rPr lang="en-US" i="0" dirty="0" err="1"/>
              <a:t>xizmat</a:t>
            </a:r>
            <a:r>
              <a:rPr lang="en-US" i="0" dirty="0"/>
              <a:t> </a:t>
            </a:r>
            <a:r>
              <a:rPr lang="en-US" i="0" dirty="0" err="1"/>
              <a:t>qilishi</a:t>
            </a:r>
            <a:r>
              <a:rPr lang="en-US" i="0" dirty="0"/>
              <a:t> </a:t>
            </a:r>
            <a:r>
              <a:rPr lang="en-US" i="0" dirty="0" err="1" smtClean="0"/>
              <a:t>mumkinligi</a:t>
            </a:r>
            <a:r>
              <a:rPr lang="en-US" i="0" dirty="0" smtClean="0"/>
              <a:t> </a:t>
            </a:r>
            <a:r>
              <a:rPr lang="en-US" i="0" dirty="0" err="1" smtClean="0"/>
              <a:t>aytildi</a:t>
            </a:r>
            <a:r>
              <a:rPr lang="en-US" i="0" dirty="0" smtClean="0"/>
              <a:t>.</a:t>
            </a:r>
            <a:endParaRPr sz="13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28787" y="105358"/>
            <a:ext cx="1447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Tojikiston</a:t>
            </a:r>
            <a:r>
              <a:rPr lang="en-US" dirty="0"/>
              <a:t>.</a:t>
            </a:r>
            <a:endParaRPr spc="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3431" y="151845"/>
            <a:ext cx="26863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1358900" y="591499"/>
            <a:ext cx="4343400" cy="842654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1991-yil 9-sentabr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	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Mustaqillikdan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mintaqa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laridagi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mahalliy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elitalar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187172" y="1477571"/>
            <a:ext cx="5515128" cy="790327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1991-yildan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1997-yilgacha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fuqarolar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187172" y="2351643"/>
            <a:ext cx="5515128" cy="790327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1994-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6-noyabrda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konstitutsiyasi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Imomali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Rahmonov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Toji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kiston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0" y="613628"/>
            <a:ext cx="1090765" cy="820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9700" y="582563"/>
            <a:ext cx="558804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tiklashga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tog‘li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gidroenergetika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imkoniyatlari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>
              <a:spcAft>
                <a:spcPts val="0"/>
              </a:spcAft>
            </a:pP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Tojikiston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2000-yil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Yevroosiyo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ta’sis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shartnomani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imzoladi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tashkilotiga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Kollektiv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xavfsizlik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shartnoma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tashkilotiga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To­jikiston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hamkorlikda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investitsion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loyihalarni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object 2"/>
          <p:cNvSpPr txBox="1">
            <a:spLocks/>
          </p:cNvSpPr>
          <p:nvPr/>
        </p:nvSpPr>
        <p:spPr>
          <a:xfrm>
            <a:off x="2028787" y="105358"/>
            <a:ext cx="14478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kern="0" smtClean="0"/>
              <a:t>Tojikiston.</a:t>
            </a:r>
            <a:endParaRPr lang="en-US" kern="0" spc="10" dirty="0"/>
          </a:p>
        </p:txBody>
      </p:sp>
    </p:spTree>
    <p:extLst>
      <p:ext uri="{BB962C8B-B14F-4D97-AF65-F5344CB8AC3E}">
        <p14:creationId xmlns:p14="http://schemas.microsoft.com/office/powerpoint/2010/main" val="166934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150" y="91232"/>
            <a:ext cx="35668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Qirg‘iziston</a:t>
            </a:r>
            <a:r>
              <a:rPr lang="en-US" dirty="0" smtClean="0"/>
              <a:t> </a:t>
            </a:r>
            <a:r>
              <a:rPr lang="en-US" dirty="0" err="1"/>
              <a:t>Respublikasi</a:t>
            </a:r>
            <a:r>
              <a:rPr lang="en-US" dirty="0"/>
              <a:t>. 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288732" y="784225"/>
            <a:ext cx="4337368" cy="1187171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1991-yil 31-avgustda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musta­qilligini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chuqurlashib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umumxalq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Asqar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Akayev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49072" y="2079626"/>
            <a:ext cx="5477028" cy="110576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islohotlarni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tashkilotlar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o‘ngida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Qirg‘iz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Respublikasini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mamlakatga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borasida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oshirdi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. Ammo A.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Akayev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hokimiyatda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15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xalqning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ahvoli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yaxshilanmadi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Jamiyatda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norozilik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tanglik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072" y="784224"/>
            <a:ext cx="1057428" cy="1187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150" y="91232"/>
            <a:ext cx="35668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Qirg‘iziston</a:t>
            </a:r>
            <a:r>
              <a:rPr lang="en-US" dirty="0" smtClean="0"/>
              <a:t> </a:t>
            </a:r>
            <a:r>
              <a:rPr lang="en-US" dirty="0" err="1"/>
              <a:t>Respublikasi</a:t>
            </a:r>
            <a:r>
              <a:rPr lang="en-US" dirty="0"/>
              <a:t>. 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49072" y="673607"/>
            <a:ext cx="5477028" cy="1187171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Akayevni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hokimiyatdan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ag‘darib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tashlagan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2005-yilgi «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Lolalar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yo‘qotishlarsiz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Hokimiyatga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Kurmanbek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Bakiyev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ishlatish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tizimlarga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jamiyatda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hukmronligini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mustahkamlashga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muxolifatni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butunlay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tugatishga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49072" y="1998217"/>
            <a:ext cx="5477028" cy="1187171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uzoqqa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2010-yili 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Aprel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inqilobi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K.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Bakiyev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hokimiyati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ag‘darib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qochib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tartibni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Roza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Otunbayeva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boshchiligida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muvaqqat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2913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150" y="91232"/>
            <a:ext cx="35668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Qirg‘iziston</a:t>
            </a:r>
            <a:r>
              <a:rPr lang="en-US" dirty="0" smtClean="0"/>
              <a:t> </a:t>
            </a:r>
            <a:r>
              <a:rPr lang="en-US" dirty="0" err="1"/>
              <a:t>Respublikasi</a:t>
            </a:r>
            <a:r>
              <a:rPr lang="en-US" dirty="0"/>
              <a:t>. 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49072" y="673608"/>
            <a:ext cx="5477028" cy="94881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bozor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o‘tkazilib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2000-yillardan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o‘sishga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azb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Atambayev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sosiy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korxonalari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xususiylashtirildi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mulkchilik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joriy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49072" y="1732387"/>
            <a:ext cx="5477028" cy="1425522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simob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oltin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qazib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MDHda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o‘ringa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2017-yil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Shavkat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Mirziyoyevning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Atambayevning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oktabrda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tashrifi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munosabatlarning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keskin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yaxshilanishiga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3436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150" y="91232"/>
            <a:ext cx="35668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Qirg‘iziston</a:t>
            </a:r>
            <a:r>
              <a:rPr lang="en-US" dirty="0" smtClean="0"/>
              <a:t> </a:t>
            </a:r>
            <a:r>
              <a:rPr lang="en-US" dirty="0" err="1"/>
              <a:t>Respublikasi</a:t>
            </a:r>
            <a:r>
              <a:rPr lang="en-US" dirty="0"/>
              <a:t>. 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49072" y="673607"/>
            <a:ext cx="5477028" cy="232041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iqtisodiyotning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o‘sishi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jamiyatning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barqarorlashuviga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2017-yil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oktabrda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natijasiga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hukmron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sotsial-demokratik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partiya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Sooronbay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Jeenbekov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U 2017-yil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dekabrda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O‘zbekistonga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shartnomalarni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imzoladi</a:t>
            </a:r>
            <a:r>
              <a:rPr lang="en-US" sz="16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9760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04150" y="91232"/>
            <a:ext cx="356687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Qirg‘iziston</a:t>
            </a:r>
            <a:r>
              <a:rPr lang="en-US" dirty="0" smtClean="0"/>
              <a:t> </a:t>
            </a:r>
            <a:r>
              <a:rPr lang="en-US" dirty="0" err="1"/>
              <a:t>Respublikasi</a:t>
            </a:r>
            <a:r>
              <a:rPr lang="en-US" dirty="0"/>
              <a:t>. 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12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усеченными противолежащими углами 9"/>
          <p:cNvSpPr/>
          <p:nvPr/>
        </p:nvSpPr>
        <p:spPr>
          <a:xfrm>
            <a:off x="149072" y="631825"/>
            <a:ext cx="5477028" cy="14478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hokimiyatning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kuchsizligidan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millatchi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ekstremistik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kuchlar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2010-yil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iyunda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Qirg‘izistonning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Jalolobod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shaharlarida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yerdagi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jamoalariga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fitna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uyushtirdi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2011-yil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oktabrda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Qirg‘iziston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sotsial-demokratik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Almazbek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Atambayev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92100" y="2263498"/>
            <a:ext cx="5334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Mustaqillik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yillarida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Qirg‘iz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Respublikasi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og‘ir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inqirozni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kechirdi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1996-yili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iqtisodiy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barqarorlashuv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jarayoni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boshlandi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450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868148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15" dirty="0" err="1" smtClean="0"/>
              <a:t>Yangi</a:t>
            </a:r>
            <a:r>
              <a:rPr lang="en-US" spc="15" dirty="0" smtClean="0"/>
              <a:t> </a:t>
            </a:r>
            <a:r>
              <a:rPr lang="en-US" spc="15" dirty="0" err="1" smtClean="0"/>
              <a:t>so’zlar</a:t>
            </a:r>
            <a:endParaRPr spc="20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2091" y="151845"/>
            <a:ext cx="23367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13</a:t>
            </a:r>
            <a:endParaRPr sz="14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14330" y="558733"/>
            <a:ext cx="2568570" cy="286617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algn="ctr">
              <a:lnSpc>
                <a:spcPts val="1980"/>
              </a:lnSpc>
              <a:spcBef>
                <a:spcPts val="235"/>
              </a:spcBef>
            </a:pP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Korrupsiya</a:t>
            </a:r>
            <a:endParaRPr sz="17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6840" y="536168"/>
            <a:ext cx="5650865" cy="2649220"/>
            <a:chOff x="66840" y="536168"/>
            <a:chExt cx="5650865" cy="2649220"/>
          </a:xfrm>
        </p:grpSpPr>
        <p:sp>
          <p:nvSpPr>
            <p:cNvPr id="8" name="object 8"/>
            <p:cNvSpPr/>
            <p:nvPr/>
          </p:nvSpPr>
          <p:spPr>
            <a:xfrm>
              <a:off x="66840" y="536168"/>
              <a:ext cx="5650865" cy="2649220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5922" y="935559"/>
              <a:ext cx="3119123" cy="2249829"/>
            </a:xfrm>
            <a:custGeom>
              <a:avLst/>
              <a:gdLst/>
              <a:ahLst/>
              <a:cxnLst/>
              <a:rect l="l" t="t" r="r" b="b"/>
              <a:pathLst>
                <a:path w="5103495" h="1651635">
                  <a:moveTo>
                    <a:pt x="5103219" y="0"/>
                  </a:moveTo>
                  <a:lnTo>
                    <a:pt x="0" y="0"/>
                  </a:lnTo>
                  <a:lnTo>
                    <a:pt x="0" y="1651266"/>
                  </a:lnTo>
                  <a:lnTo>
                    <a:pt x="5103219" y="1651266"/>
                  </a:lnTo>
                  <a:lnTo>
                    <a:pt x="5103219" y="0"/>
                  </a:lnTo>
                  <a:close/>
                </a:path>
              </a:pathLst>
            </a:custGeom>
            <a:solidFill>
              <a:srgbClr val="F5F6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143043" y="898645"/>
            <a:ext cx="2663657" cy="22134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0" tIns="12700" rIns="0" bIns="0" rtlCol="0">
            <a:spAutoFit/>
          </a:bodyPr>
          <a:lstStyle/>
          <a:p>
            <a:pPr marL="88900"/>
            <a:r>
              <a:rPr lang="ru-RU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amaldor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vakolatlarini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ishonib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topshirilgan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huquqlarni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lavozim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obro‘yi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aloqalarini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qonunga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axloq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me’yorlariga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xilof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manfaatlari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suiiste’mol</a:t>
            </a:r>
            <a:r>
              <a:rPr lang="ru-RU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ru-RU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8900"/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895600" y="900146"/>
            <a:ext cx="2758604" cy="22209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terroristik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aktni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tashkilot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muassasalarning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xavfsizligini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ta’minlash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terroristik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aktning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oqibatlarini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bartaraf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o‘tkaziladigan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tadbirlar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jangovar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kompleksi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6"/>
          <p:cNvSpPr txBox="1"/>
          <p:nvPr/>
        </p:nvSpPr>
        <p:spPr>
          <a:xfrm>
            <a:off x="3248915" y="542308"/>
            <a:ext cx="2363934" cy="286617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>
              <a:lnSpc>
                <a:spcPts val="1980"/>
              </a:lnSpc>
              <a:spcBef>
                <a:spcPts val="235"/>
              </a:spcBef>
            </a:pPr>
            <a:r>
              <a:rPr lang="en-US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Antiterror</a:t>
            </a:r>
            <a:r>
              <a:rPr lang="en-US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operatsiya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7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00" y="631825"/>
            <a:ext cx="5334000" cy="238270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19380" algn="just"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1991-yil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24-avgustda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1991-yil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dekabrda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referendumda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uz-Cyrl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119380" algn="just">
              <a:spcAft>
                <a:spcPts val="600"/>
              </a:spcAft>
            </a:pP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Referendum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prezidentligiga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Leonid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Kravchuk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Ukrainaning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uz-Cyrl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iqtisodni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qilmasdan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real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mustaqillikni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toptirish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emasdi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892300" y="119660"/>
            <a:ext cx="160718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000" spc="5" dirty="0" smtClean="0"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96100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b="0" dirty="0"/>
              <a:t>MARKAZIY OSIYO DAVLATLARI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2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158" y="745262"/>
            <a:ext cx="53299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Markaziy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Osiyo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mamlakatlariga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tashqari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Qozo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Turkmaniston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Tojikiston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Qirg‘iziston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davlatlari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kiradi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29365" y="119660"/>
            <a:ext cx="35011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Qozog‘iston</a:t>
            </a:r>
            <a:r>
              <a:rPr lang="en-US" dirty="0"/>
              <a:t> </a:t>
            </a:r>
            <a:r>
              <a:rPr lang="en-US" dirty="0" err="1"/>
              <a:t>Respublikasi</a:t>
            </a:r>
            <a:r>
              <a:rPr lang="en-US" dirty="0"/>
              <a:t>. </a:t>
            </a:r>
            <a:endParaRPr spc="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3</a:t>
            </a:r>
            <a:endParaRPr sz="1450">
              <a:latin typeface="Arial"/>
              <a:cs typeface="Arial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9701" y="615503"/>
            <a:ext cx="4190999" cy="253092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1991-yil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16-dekabrda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Nursulton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Nazarboyev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1993-yil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konstitutsiyasi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vakolatlar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prezidentga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islohotlarni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boshlab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4" descr="https://avatars.mds.yandex.net/get-zen_doc/1550999/pub_5ca4a89a72723e00b3320cf3_5ca4a8ca1b3a6c00b3293581/scale_1200"/>
          <p:cNvSpPr>
            <a:spLocks noChangeAspect="1" noChangeArrowheads="1"/>
          </p:cNvSpPr>
          <p:nvPr/>
        </p:nvSpPr>
        <p:spPr bwMode="auto">
          <a:xfrm>
            <a:off x="4483101" y="1317625"/>
            <a:ext cx="1203325" cy="1233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avatars.mds.yandex.net/get-zen_doc/1686199/pub_5d827684b5e99200ae5f70ca_5d830729c7e50c00ad0a169a/scale_1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s://avatars.mds.yandex.net/get-zen_doc/1686199/pub_5d827684b5e99200ae5f70ca_5d830729c7e50c00ad0a169a/scale_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620" y="860425"/>
            <a:ext cx="1235253" cy="1821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4411361" y="2738922"/>
            <a:ext cx="1250512" cy="39084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Nursulton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Nazarboyev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4195" y="95675"/>
            <a:ext cx="5117466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dirty="0" err="1"/>
              <a:t>Qozog‘iston</a:t>
            </a:r>
            <a:r>
              <a:rPr lang="en-US" sz="1800" dirty="0"/>
              <a:t> </a:t>
            </a:r>
            <a:r>
              <a:rPr lang="en-US" sz="1800" dirty="0" err="1"/>
              <a:t>Respublikasi</a:t>
            </a:r>
            <a:endParaRPr lang="en-US" sz="1800" spc="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64165" y="1529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4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3360" y="600525"/>
            <a:ext cx="5346196" cy="15676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 1993-yil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noyabrda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valyuta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tenge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muomalaga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dekabrda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konsernlari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dengizining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kelishuv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imzoladi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korxonalarni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xususiylashtirish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poytaxtini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Akmola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U 1998-yildan «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Ostona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»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ataladigan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34195" y="2308224"/>
            <a:ext cx="5391905" cy="79250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metallurgiya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sohalarning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sohalarida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erishildi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6158" y="117727"/>
            <a:ext cx="427355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pc="25" dirty="0" err="1" smtClean="0"/>
              <a:t>Siyosiy</a:t>
            </a:r>
            <a:r>
              <a:rPr lang="en-US" spc="25" dirty="0" smtClean="0"/>
              <a:t> </a:t>
            </a:r>
            <a:r>
              <a:rPr lang="en-US" spc="25" dirty="0" err="1" smtClean="0"/>
              <a:t>jarayonlar</a:t>
            </a:r>
            <a:endParaRPr spc="2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5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2"/>
            <a:ext cx="5486400" cy="1341051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2007-yil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fevralda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N.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Nazarboyev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prezidentning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vakolat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yetti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yildan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yilga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deputatlari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sonini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tashabbusi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MDH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latlarida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texnologiya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konstitutsiyada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taqiqni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chetlab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o‘tishning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9700" y="2029047"/>
            <a:ext cx="5486400" cy="1117377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Nazarboyev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ham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konstitutsiyaga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o‘zgarishdan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nomzo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qo‘yish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imkoniga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2010-yili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Qozog‘istonning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Elboshi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63700" y="105172"/>
            <a:ext cx="279400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 smtClean="0"/>
              <a:t>Siyosiy</a:t>
            </a:r>
            <a:r>
              <a:rPr lang="en-US" dirty="0" smtClean="0"/>
              <a:t> </a:t>
            </a:r>
            <a:r>
              <a:rPr lang="en-US" dirty="0" err="1" smtClean="0"/>
              <a:t>vaziyat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6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354" y="659527"/>
            <a:ext cx="5486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723900" algn="ctr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2011-yili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Mangistau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viloyatida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mehnat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sharoiti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oylik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maoshidan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norozi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bo‘lgan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neft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konlari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ishchilarining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mustaqillik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davridagi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norozilik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namoyishlari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o‘tdi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Janaozen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shahridagi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tartibsizliklarda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15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kishi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halok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bo‘ldi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o‘nlab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namoyishchilar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qamoqqa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olindi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0" algn="ctr">
              <a:spcAft>
                <a:spcPts val="0"/>
              </a:spcAft>
              <a:buClr>
                <a:srgbClr val="000000"/>
              </a:buClr>
              <a:buSzPts val="1000"/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2015 </a:t>
            </a:r>
            <a:r>
              <a:rPr lang="en-US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yilda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bo‘lib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o‘tgan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navbatdan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tashqari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prezidentlik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saylovlarida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N.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Nazarboyev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g‘alaba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qozondi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2021" y="108945"/>
            <a:ext cx="516432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dirty="0" err="1"/>
              <a:t>Turkmaniston</a:t>
            </a:r>
            <a:r>
              <a:rPr lang="en-US" dirty="0"/>
              <a:t>.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53185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7</a:t>
            </a:r>
            <a:endParaRPr sz="1450">
              <a:latin typeface="Arial"/>
              <a:cs typeface="Arial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6841" y="566775"/>
            <a:ext cx="3959059" cy="257965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1991-yil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26-oktabrda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refe­rendum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o‘tkazilib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qatnashganlarning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aksariyati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ovoz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1991-yil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dekabrda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MDHga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a’zo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1999-yildan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Majlisi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qaroriga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Saparmurod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Niyozov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boshlig‘i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lavozimini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umrbod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214" y="852244"/>
            <a:ext cx="150288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6100" y="110869"/>
            <a:ext cx="30393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Turkmaniston</a:t>
            </a:r>
            <a:endParaRPr spc="-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8</a:t>
            </a:r>
            <a:endParaRPr sz="14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9700" y="631825"/>
            <a:ext cx="5486400" cy="2541721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700" marR="5080" indent="168275" algn="just">
              <a:spcAft>
                <a:spcPts val="1200"/>
              </a:spcAft>
            </a:pP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S.Niyozov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muxolifatchi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partiyalar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taqiqladi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U «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Turkmanboshi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unvonini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168275" algn="just">
              <a:spcAft>
                <a:spcPts val="1200"/>
              </a:spcAft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Niyozovning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Ruhnoma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nomli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kitobi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ommaviy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vositalarida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targ‘ib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qilinib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yurtlarida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o‘qitildi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12700" marR="5080" indent="168275" algn="just">
              <a:spcAft>
                <a:spcPts val="1200"/>
              </a:spcAft>
            </a:pP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Niyozov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2006-yili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vafot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5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indent="168275" algn="just">
              <a:spcAft>
                <a:spcPts val="1200"/>
              </a:spcAft>
            </a:pP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Gurbanguli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Berdimuhamedov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Mustaqillik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yillari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avvalida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Turkmaniston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inqirozda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1998-yili YIM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1991-yilga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kamayib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</TotalTime>
  <Words>1141</Words>
  <Application>Microsoft Office PowerPoint</Application>
  <PresentationFormat>Произвольный</PresentationFormat>
  <Paragraphs>91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Office Theme</vt:lpstr>
      <vt:lpstr>JAHON TARIXI</vt:lpstr>
      <vt:lpstr>UKRAINA</vt:lpstr>
      <vt:lpstr>MARKAZIY OSIYO DAVLATLARI</vt:lpstr>
      <vt:lpstr>Qozog‘iston Respublikasi. </vt:lpstr>
      <vt:lpstr>Qozog‘iston Respublikasi</vt:lpstr>
      <vt:lpstr>Siyosiy jarayonlar</vt:lpstr>
      <vt:lpstr>Siyosiy vaziyat</vt:lpstr>
      <vt:lpstr>Turkmaniston.</vt:lpstr>
      <vt:lpstr>Turkmaniston</vt:lpstr>
      <vt:lpstr>Turkmaniston</vt:lpstr>
      <vt:lpstr>Turkmaniston</vt:lpstr>
      <vt:lpstr>Tojikiston.</vt:lpstr>
      <vt:lpstr>Презентация PowerPoint</vt:lpstr>
      <vt:lpstr>Qirg‘iziston Respublikasi. </vt:lpstr>
      <vt:lpstr>Qirg‘iziston Respublikasi. </vt:lpstr>
      <vt:lpstr>Qirg‘iziston Respublikasi. </vt:lpstr>
      <vt:lpstr>Qirg‘iziston Respublikasi. </vt:lpstr>
      <vt:lpstr>Qirg‘iziston Respublikasi. </vt:lpstr>
      <vt:lpstr>Yangi so’zlar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33</cp:revision>
  <dcterms:created xsi:type="dcterms:W3CDTF">2020-04-13T08:05:16Z</dcterms:created>
  <dcterms:modified xsi:type="dcterms:W3CDTF">2020-10-05T10:54:48Z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