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0" r:id="rId14"/>
    <p:sldId id="268" r:id="rId15"/>
    <p:sldId id="271" r:id="rId16"/>
    <p:sldId id="272" r:id="rId17"/>
    <p:sldId id="273" r:id="rId18"/>
    <p:sldId id="274" r:id="rId19"/>
    <p:sldId id="275" r:id="rId20"/>
    <p:sldId id="276" r:id="rId21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78" y="6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0617" y="222930"/>
            <a:ext cx="4080510" cy="5467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en-US" sz="3400" spc="-5" dirty="0" smtClean="0"/>
              <a:t>JAHON TARIXI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573418" y="1470025"/>
            <a:ext cx="2344002" cy="1095172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8387">
              <a:lnSpc>
                <a:spcPts val="1952"/>
              </a:lnSpc>
              <a:spcBef>
                <a:spcPts val="110"/>
              </a:spcBef>
            </a:pPr>
            <a:r>
              <a:rPr lang="en-US" sz="1600" dirty="0" err="1" smtClean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1600" dirty="0" smtClean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sz="1600" dirty="0" smtClean="0">
              <a:solidFill>
                <a:srgbClr val="2365C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387">
              <a:lnSpc>
                <a:spcPts val="1952"/>
              </a:lnSpc>
              <a:spcBef>
                <a:spcPts val="110"/>
              </a:spcBef>
            </a:pPr>
            <a:endParaRPr lang="en-US" sz="1600" dirty="0">
              <a:solidFill>
                <a:srgbClr val="2365C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387">
              <a:lnSpc>
                <a:spcPts val="1952"/>
              </a:lnSpc>
              <a:spcBef>
                <a:spcPts val="110"/>
              </a:spcBef>
            </a:pPr>
            <a:r>
              <a:rPr lang="en-US" sz="1600" b="1" spc="5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1991-2017 </a:t>
            </a:r>
            <a:r>
              <a:rPr lang="en-US" sz="1600" b="1" spc="5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yillarda</a:t>
            </a:r>
            <a:r>
              <a:rPr lang="en-US" sz="1600" b="1" spc="5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Kavkazorti</a:t>
            </a:r>
            <a:r>
              <a:rPr lang="en-US" sz="16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davlatlari</a:t>
            </a:r>
            <a:endParaRPr lang="en-US" sz="1600" b="1" dirty="0" smtClean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16724" y="1191043"/>
            <a:ext cx="344170" cy="740410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17795" y="2103745"/>
            <a:ext cx="344170" cy="68072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4686759" y="212867"/>
            <a:ext cx="634365" cy="634365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4855805" y="249024"/>
            <a:ext cx="386137" cy="362279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en-US" sz="2250" b="1" spc="10" dirty="0" smtClean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sz="2250" b="1" spc="10" dirty="0" smtClean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741744" y="551458"/>
            <a:ext cx="500198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SINF</a:t>
            </a:r>
            <a:endParaRPr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0" y="1043531"/>
            <a:ext cx="3029585" cy="2230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39900" y="61952"/>
            <a:ext cx="1867535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2800" dirty="0" err="1"/>
              <a:t>Gruziya</a:t>
            </a:r>
            <a:endParaRPr sz="2800" spc="-1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25761" y="151845"/>
            <a:ext cx="129539" cy="2501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50" spc="10" dirty="0">
                <a:solidFill>
                  <a:srgbClr val="00A650"/>
                </a:solidFill>
                <a:latin typeface="Arial"/>
                <a:cs typeface="Arial"/>
              </a:rPr>
              <a:t>9</a:t>
            </a:r>
            <a:endParaRPr sz="1450">
              <a:latin typeface="Arial"/>
              <a:cs typeface="Arial"/>
            </a:endParaRPr>
          </a:p>
        </p:txBody>
      </p:sp>
      <p:sp>
        <p:nvSpPr>
          <p:cNvPr id="6" name="Прямоугольник с двумя усеченными противолежащими углами 5"/>
          <p:cNvSpPr/>
          <p:nvPr/>
        </p:nvSpPr>
        <p:spPr>
          <a:xfrm>
            <a:off x="215900" y="631825"/>
            <a:ext cx="5334000" cy="1066800"/>
          </a:xfrm>
          <a:prstGeom prst="snip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Boshqaruv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tajribasiga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bo‘lmagan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Z.Gamsaxurdiya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o‘zining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sakkiz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oylik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prezident­lik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davrida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mamlakat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elitasi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ziyolilar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muno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sabatlarini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buzdi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millatlararo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munosabatlarni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keskinlashtirib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gruzin-abxaz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mojarosini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keltirib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chiqardi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с двумя усеченными противолежащими углами 6"/>
          <p:cNvSpPr/>
          <p:nvPr/>
        </p:nvSpPr>
        <p:spPr>
          <a:xfrm>
            <a:off x="219726" y="1903856"/>
            <a:ext cx="5293994" cy="1096885"/>
          </a:xfrm>
          <a:prstGeom prst="snip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1991-yili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Gruziya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xalq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demokratik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partiyasi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rahbarlari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Gamsaxurdiyaning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iste’foga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chiqishini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talab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Mamlakatda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isyon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boshlanib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Tbilisida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haqiqiy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janglar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o‘tdi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Z.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Gamsaxurdiya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tarafdorlari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Tbilisini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tark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etdi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7864" y="71164"/>
            <a:ext cx="5650865" cy="484462"/>
          </a:xfrm>
          <a:custGeom>
            <a:avLst/>
            <a:gdLst/>
            <a:ahLst/>
            <a:cxnLst/>
            <a:rect l="l" t="t" r="r" b="b"/>
            <a:pathLst>
              <a:path w="5650865" h="748665">
                <a:moveTo>
                  <a:pt x="5650710" y="0"/>
                </a:moveTo>
                <a:lnTo>
                  <a:pt x="0" y="0"/>
                </a:lnTo>
                <a:lnTo>
                  <a:pt x="0" y="748562"/>
                </a:lnTo>
                <a:lnTo>
                  <a:pt x="5650710" y="748562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10799" y="100849"/>
            <a:ext cx="1362961" cy="344005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12700" marR="5080">
              <a:lnSpc>
                <a:spcPts val="2330"/>
              </a:lnSpc>
              <a:spcBef>
                <a:spcPts val="320"/>
              </a:spcBef>
            </a:pPr>
            <a:r>
              <a:rPr lang="en-US" sz="2400" dirty="0" err="1"/>
              <a:t>Gruziya</a:t>
            </a:r>
            <a:endParaRPr spc="15" dirty="0"/>
          </a:p>
        </p:txBody>
      </p:sp>
      <p:sp>
        <p:nvSpPr>
          <p:cNvPr id="4" name="object 4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255691" y="151845"/>
            <a:ext cx="233679" cy="2501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50" spc="10" dirty="0">
                <a:solidFill>
                  <a:srgbClr val="00A650"/>
                </a:solidFill>
                <a:latin typeface="Arial"/>
                <a:cs typeface="Arial"/>
              </a:rPr>
              <a:t>10</a:t>
            </a:r>
            <a:endParaRPr sz="1450">
              <a:latin typeface="Arial"/>
              <a:cs typeface="Arial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172904" y="631824"/>
            <a:ext cx="4544809" cy="114300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Z.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Gamsaxurdiya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prezidentlikdan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chetlashtirildi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Hokimiyat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Shevardnadze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boshchiligidagi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kengashiga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o‘tdi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paytda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mamlakatda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ahvol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og‘ir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gruzin-osetin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urushi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davom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etayotgan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E. Shevardnadze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urushni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to‘xtatishga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erishdi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0575" y="1851022"/>
            <a:ext cx="4346325" cy="12954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1991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oktabrda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o‘tkazilgan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saylovlarda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E.Shevardnadze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Gruziya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Oliy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Kengashi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raisi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etib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saylandi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Ammo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mamlakatda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yig‘ilib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qol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muammolar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ayniqsa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iqtisodiy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ahvolning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og‘irligi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E.Shevardnadze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boshqaruviga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nisbatan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aholining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noroziligini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kuchaytirdi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48" y="631824"/>
            <a:ext cx="97313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 descr="https://cdnimg.rg.ru/i/gallery/132474e1/7_a797d299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9300" y="1851021"/>
            <a:ext cx="1138596" cy="1295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73300" y="109205"/>
            <a:ext cx="1066800" cy="32444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n-US" sz="2000" dirty="0" err="1"/>
              <a:t>Gruziya</a:t>
            </a:r>
            <a:endParaRPr spc="10" dirty="0"/>
          </a:p>
        </p:txBody>
      </p:sp>
      <p:sp>
        <p:nvSpPr>
          <p:cNvPr id="3" name="object 3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273431" y="151845"/>
            <a:ext cx="268635" cy="239168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50" spc="10" dirty="0" smtClean="0">
                <a:solidFill>
                  <a:srgbClr val="00A650"/>
                </a:solidFill>
                <a:latin typeface="Arial"/>
                <a:cs typeface="Arial"/>
              </a:rPr>
              <a:t>1</a:t>
            </a:r>
            <a:r>
              <a:rPr lang="en-US" sz="1450" spc="10" dirty="0" smtClean="0">
                <a:solidFill>
                  <a:srgbClr val="00A650"/>
                </a:solidFill>
                <a:latin typeface="Arial"/>
                <a:cs typeface="Arial"/>
              </a:rPr>
              <a:t>1</a:t>
            </a:r>
            <a:endParaRPr sz="1450" dirty="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Прямоугольник с двумя скругленными противолежащими углами 9"/>
          <p:cNvSpPr/>
          <p:nvPr/>
        </p:nvSpPr>
        <p:spPr>
          <a:xfrm>
            <a:off x="1511300" y="686263"/>
            <a:ext cx="4191000" cy="1488126"/>
          </a:xfrm>
          <a:prstGeom prst="round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indent="180975" algn="just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2003-yil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o‘tkazilgan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parlament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saylovlaridan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so‘ng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E.Shevardnadze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iste’foga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chiqqanligini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e’lon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saylovlarda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Mixail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Saakashvili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g‘olib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chiqdi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jarayonlar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Gruziya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G‘arb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matbuotida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«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Atirgullar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inqilobi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nomini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oldi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Hokimiyat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tepasiga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ko‘pchiligi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G‘arb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davlatlarida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ta’lim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olgan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«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demokratlar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с двумя скругленными противолежащими углами 11"/>
          <p:cNvSpPr/>
          <p:nvPr/>
        </p:nvSpPr>
        <p:spPr>
          <a:xfrm>
            <a:off x="187172" y="2276905"/>
            <a:ext cx="5515128" cy="865066"/>
          </a:xfrm>
          <a:prstGeom prst="round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indent="180975"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M. Saakashvili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hukumati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Gruziyada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fuqarolarning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organlariga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murojaat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qilishini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yengillashtirish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soliqlarni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kamaytirish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mulkini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xususiylashtirish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muhim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islohotlarni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amalga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oshirdi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74" y="686263"/>
            <a:ext cx="1332126" cy="14881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9702" y="116093"/>
            <a:ext cx="5164320" cy="369332"/>
          </a:xfrm>
        </p:spPr>
        <p:txBody>
          <a:bodyPr/>
          <a:lstStyle/>
          <a:p>
            <a:pPr algn="ctr"/>
            <a:r>
              <a:rPr lang="en-US" sz="2400" dirty="0" err="1"/>
              <a:t>Gruziya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с двумя усеченными противолежащими углами 3"/>
          <p:cNvSpPr/>
          <p:nvPr/>
        </p:nvSpPr>
        <p:spPr>
          <a:xfrm>
            <a:off x="319702" y="708025"/>
            <a:ext cx="5164320" cy="914400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Mamlakatda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korrupsiyaga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qarshi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kurash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e’lon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qilindi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Ammo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Saakashvili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davrida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Gruziya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Janubiy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Osetiya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o‘rtasidagi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mojaro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yechimini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topmadi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с двумя усеченными противолежащими углами 5"/>
          <p:cNvSpPr/>
          <p:nvPr/>
        </p:nvSpPr>
        <p:spPr>
          <a:xfrm>
            <a:off x="319702" y="1927225"/>
            <a:ext cx="5164320" cy="1066800"/>
          </a:xfrm>
          <a:prstGeom prst="snip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2008-yil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avgustda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Gruziya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Rossiya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Janubiy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Osetiya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Abxaziya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ishtirokida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harbiy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to‘qnashuv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lar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oqibatida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Ros­siya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Abxaziya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Janubiy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Osetiyaning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mustaqilligini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tan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tomonlama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munosabatlar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o‘rnatdi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69344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3700" y="114716"/>
            <a:ext cx="2271472" cy="32444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2000" dirty="0" err="1"/>
              <a:t>Gruziya</a:t>
            </a:r>
            <a:endParaRPr spc="1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255691" y="151845"/>
            <a:ext cx="233679" cy="2501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50" spc="10" dirty="0">
                <a:solidFill>
                  <a:srgbClr val="00A650"/>
                </a:solidFill>
                <a:latin typeface="Arial"/>
                <a:cs typeface="Arial"/>
              </a:rPr>
              <a:t>12</a:t>
            </a:r>
            <a:endParaRPr sz="145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Прямоугольник с двумя усеченными противолежащими углами 8"/>
          <p:cNvSpPr/>
          <p:nvPr/>
        </p:nvSpPr>
        <p:spPr>
          <a:xfrm>
            <a:off x="149072" y="708025"/>
            <a:ext cx="3786100" cy="1350905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2012-yili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parlament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saylovlarida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muxolifatchi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Gru­ziya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orzusi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partiyasi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g‘olib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chiqdi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Shu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partiya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vakili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Georgiy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Margvelashvili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Gruziya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prezidenti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etib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saylandi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с двумя усеченными противолежащими углами 10"/>
          <p:cNvSpPr/>
          <p:nvPr/>
        </p:nvSpPr>
        <p:spPr>
          <a:xfrm>
            <a:off x="149072" y="2232025"/>
            <a:ext cx="5477028" cy="780268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2016-yili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parlament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saylovlarida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ham «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Gruziya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orzusi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partiyasi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g‘alaba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qozondi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218" name="Picture 2" descr="https://dfwatch.net/wp-content/uploads/2013/10/ivanishvilii-margvelashvili_PK__12_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4" y="-6651625"/>
            <a:ext cx="2520000" cy="2112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0" name="Picture 4" descr="https://dfwatch.net/wp-content/uploads/2013/10/ivanishvilii-margvelashvili_PK__12_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9939" y="708025"/>
            <a:ext cx="1153591" cy="1335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3700" y="114716"/>
            <a:ext cx="2271472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dirty="0" err="1"/>
              <a:t>Armaniston</a:t>
            </a:r>
            <a:endParaRPr spc="1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255691" y="151845"/>
            <a:ext cx="233679" cy="2501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50" spc="10" dirty="0">
                <a:solidFill>
                  <a:srgbClr val="00A650"/>
                </a:solidFill>
                <a:latin typeface="Arial"/>
                <a:cs typeface="Arial"/>
              </a:rPr>
              <a:t>12</a:t>
            </a:r>
            <a:endParaRPr sz="145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Прямоугольник с двумя усеченными противолежащими углами 8"/>
          <p:cNvSpPr/>
          <p:nvPr/>
        </p:nvSpPr>
        <p:spPr>
          <a:xfrm>
            <a:off x="149072" y="580991"/>
            <a:ext cx="3786100" cy="2545952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1991-yil 21-sentabrda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Armanistonda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respublika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maqomi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bo‘yicha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referendum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o‘tkazildi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qatnashganlarning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mutlaq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ko‘pchiligi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Armanistonning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SSSR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tarkibidan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chiqishi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ovoz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z-Cyrl-U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Armanistonning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mustaqilligi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to‘g‘risida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deklaratsiya</a:t>
            </a:r>
            <a:r>
              <a:rPr lang="uz-Cyrl-U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qabul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qilindi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Shu tariqa referendum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Armanistonda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res­publika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tuzumini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o‘rnatdi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1991-yil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oktabrda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saylovlarda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Levon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Ter-Petrosyan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Armanistonning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prezidenti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etib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saylandi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218" name="Picture 2" descr="https://dfwatch.net/wp-content/uploads/2013/10/ivanishvilii-margvelashvili_PK__12_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4" y="-6651625"/>
            <a:ext cx="2520000" cy="2112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2" name="Picture 2" descr="https://img1.liveinternet.ru/images/attach/c/0/47/84/47084290_Levon_TerPetrosyan_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404" y="631825"/>
            <a:ext cx="1638354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017404" y="2823869"/>
            <a:ext cx="1638354" cy="30307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Levon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Ter-Petrosyan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40979527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3700" y="114716"/>
            <a:ext cx="2271472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dirty="0" err="1"/>
              <a:t>Armaniston</a:t>
            </a:r>
            <a:endParaRPr spc="1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255691" y="151845"/>
            <a:ext cx="233679" cy="2501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50" spc="10" dirty="0">
                <a:solidFill>
                  <a:srgbClr val="00A650"/>
                </a:solidFill>
                <a:latin typeface="Arial"/>
                <a:cs typeface="Arial"/>
              </a:rPr>
              <a:t>12</a:t>
            </a:r>
            <a:endParaRPr sz="145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Прямоугольник с двумя усеченными противолежащими углами 8"/>
          <p:cNvSpPr/>
          <p:nvPr/>
        </p:nvSpPr>
        <p:spPr>
          <a:xfrm>
            <a:off x="164908" y="696840"/>
            <a:ext cx="5490850" cy="1001785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Armanistonning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davlatga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aylanishi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respublikalarga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nisbatan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o‘zgacha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asosda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yuz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XX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asrning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80-yillari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yarmidayoq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mustaqillik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kurash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tashqi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omil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—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Tog‘li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Qorabog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‘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muammosi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qizigan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paytda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boshlandi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218" name="Picture 2" descr="https://dfwatch.net/wp-content/uploads/2013/10/ivanishvilii-margvelashvili_PK__12_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4" y="-6651625"/>
            <a:ext cx="2520000" cy="2112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55574" y="1787935"/>
            <a:ext cx="5500183" cy="128229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Tog‘li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Qorabog‘ni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qo‘shib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olish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arman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jamiyatida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etnik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birlashish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tarixiy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adolatning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qaror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topishi</a:t>
            </a:r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sifatida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qaraldi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kurash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jarayonida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kommunistik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partiya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rahbar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lari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o‘rniga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kelgan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milliy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siyosiy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elita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shakllandi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Shu 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elita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bugun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Armanistonning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rivojlanish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yo‘nalishini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belgilab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kelmoqda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51888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3700" y="114716"/>
            <a:ext cx="2271472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dirty="0" err="1"/>
              <a:t>Armaniston</a:t>
            </a:r>
            <a:endParaRPr spc="1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255691" y="151845"/>
            <a:ext cx="233679" cy="2501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50" spc="10" dirty="0">
                <a:solidFill>
                  <a:srgbClr val="00A650"/>
                </a:solidFill>
                <a:latin typeface="Arial"/>
                <a:cs typeface="Arial"/>
              </a:rPr>
              <a:t>12</a:t>
            </a:r>
            <a:endParaRPr sz="145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Прямоугольник с двумя усеченными противолежащими углами 8"/>
          <p:cNvSpPr/>
          <p:nvPr/>
        </p:nvSpPr>
        <p:spPr>
          <a:xfrm>
            <a:off x="164908" y="580992"/>
            <a:ext cx="5490850" cy="1117634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SSSRning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so‘nggi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yillarida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birinchilardan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ittifoq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markaziga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qarshi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kurash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boshlagan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Armaniston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mustaqillikdan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so‘ng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Moskva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munosabatlarini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aniq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belgilab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oldi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Ayrim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sobiq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respublikalar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qatorida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sovetlarning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aybi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zamonaviy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Rossiyani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ayblamadi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218" name="Picture 2" descr="https://dfwatch.net/wp-content/uploads/2013/10/ivanishvilii-margvelashvili_PK__12_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4" y="-6651625"/>
            <a:ext cx="2520000" cy="2112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55574" y="1787935"/>
            <a:ext cx="5500183" cy="13849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Buning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sabablaridan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Tog‘li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Qorabog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‘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masalasida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Armanistonning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Rossiyaga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tayanishi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Chunki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Armanistonning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Ozarbayjon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Turkiya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bi­lan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chegaralari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amalda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yopiq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Gruziya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munosabatlari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murakkab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Eron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ancha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jiddiy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geosiyosiy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kelishmovchiliklar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mavjud</a:t>
            </a:r>
            <a:r>
              <a:rPr lang="uz-Cyrl-U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Shu tariqa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Rossiya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Armanistonning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mintaqadagi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yagona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ittifoqchisi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qolmoqda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00687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3700" y="114716"/>
            <a:ext cx="2271472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dirty="0" err="1"/>
              <a:t>Armaniston</a:t>
            </a:r>
            <a:endParaRPr spc="1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255691" y="151845"/>
            <a:ext cx="233679" cy="2501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50" spc="10" dirty="0">
                <a:solidFill>
                  <a:srgbClr val="00A650"/>
                </a:solidFill>
                <a:latin typeface="Arial"/>
                <a:cs typeface="Arial"/>
              </a:rPr>
              <a:t>12</a:t>
            </a:r>
            <a:endParaRPr sz="145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Прямоугольник с двумя усеченными противолежащими углами 8"/>
          <p:cNvSpPr/>
          <p:nvPr/>
        </p:nvSpPr>
        <p:spPr>
          <a:xfrm>
            <a:off x="164908" y="580992"/>
            <a:ext cx="4165792" cy="1082872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2008-yili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Armaniston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prezidenti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etib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saylangan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Serj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Sargsyan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siyosatni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ustalik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davom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ettirib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kelmoqda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218" name="Picture 2" descr="https://dfwatch.net/wp-content/uploads/2013/10/ivanishvilii-margvelashvili_PK__12_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4" y="-6651625"/>
            <a:ext cx="2520000" cy="2112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55574" y="1787935"/>
            <a:ext cx="5500183" cy="13849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Armaniston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sanoati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asosan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sovet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davrida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yaratilgan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U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SSSRning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ichki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bozoriga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dastgohlar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uskunalar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to‘qimachilik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sanoat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mahsulotlari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yetkazib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o‘rniga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xomashyo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elektr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energiyasi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olardi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Qishloq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xojaligi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yirik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agrosanoat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komplekslari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bazasida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rivojlandi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14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8768" y="580702"/>
            <a:ext cx="1226989" cy="1083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622186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3700" y="114716"/>
            <a:ext cx="2271472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dirty="0" err="1"/>
              <a:t>Armaniston</a:t>
            </a:r>
            <a:endParaRPr spc="1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255691" y="151845"/>
            <a:ext cx="233679" cy="2501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50" spc="10" dirty="0">
                <a:solidFill>
                  <a:srgbClr val="00A650"/>
                </a:solidFill>
                <a:latin typeface="Arial"/>
                <a:cs typeface="Arial"/>
              </a:rPr>
              <a:t>12</a:t>
            </a:r>
            <a:endParaRPr sz="145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Прямоугольник с двумя усеченными противолежащими углами 8"/>
          <p:cNvSpPr/>
          <p:nvPr/>
        </p:nvSpPr>
        <p:spPr>
          <a:xfrm>
            <a:off x="164908" y="635495"/>
            <a:ext cx="5344987" cy="2129929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Armaniston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— industrial-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agrar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mamlakat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osti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qazilma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boyliklari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ancha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miqdorni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Armanistonda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sintetik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kauchuk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ishlab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chiqarish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to‘qimachilik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oziq-ovqat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sanoati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qurilish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materiallari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ishlab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chiqarish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mashinasozlik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rivojlangan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218" name="Picture 2" descr="https://dfwatch.net/wp-content/uploads/2013/10/ivanishvilii-margvelashvili_PK__12_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4" y="-6651625"/>
            <a:ext cx="2520000" cy="2112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3446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325761" y="152968"/>
            <a:ext cx="129539" cy="2501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50" spc="10" dirty="0">
                <a:solidFill>
                  <a:srgbClr val="00A650"/>
                </a:solidFill>
                <a:latin typeface="Arial"/>
                <a:cs typeface="Arial"/>
              </a:rPr>
              <a:t>1</a:t>
            </a:r>
            <a:endParaRPr sz="14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92100" y="631825"/>
            <a:ext cx="5334000" cy="23827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19380" algn="just">
              <a:spcAft>
                <a:spcPts val="600"/>
              </a:spcAft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Ozarbayjon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1991-yil 18-oktabrda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mustaqilligini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e’lon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119380" algn="just">
              <a:spcAft>
                <a:spcPts val="600"/>
              </a:spcAft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1991-yildan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vaqt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davomida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o‘zining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yo‘liga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ekanligini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isbotlab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kelmoqda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119380" algn="just">
              <a:spcAft>
                <a:spcPts val="600"/>
              </a:spcAft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Mintaqa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siyosatida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muhim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rol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o‘ynaydi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Ozarbayjon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neft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gaz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zaxiralariga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egaligi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strategik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joylashuvi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bois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Rossiya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G‘arb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manfaatlari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orasida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mohirlik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muvozanatni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saqlab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manfaatlarini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ta’minlab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kelmoqda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206500" y="111992"/>
            <a:ext cx="32004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n-US" dirty="0" err="1"/>
              <a:t>Ozarbayjon</a:t>
            </a:r>
            <a:r>
              <a:rPr lang="en-US" dirty="0"/>
              <a:t> </a:t>
            </a:r>
            <a:r>
              <a:rPr lang="en-US" dirty="0" err="1"/>
              <a:t>Respublikasi</a:t>
            </a:r>
            <a:r>
              <a:rPr lang="en-US" dirty="0"/>
              <a:t> </a:t>
            </a:r>
            <a:endParaRPr lang="en-US" sz="2000" spc="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1320" y="89581"/>
            <a:ext cx="5029200" cy="315471"/>
          </a:xfrm>
        </p:spPr>
        <p:txBody>
          <a:bodyPr/>
          <a:lstStyle/>
          <a:p>
            <a:r>
              <a:rPr lang="en-US" b="0" dirty="0" err="1"/>
              <a:t>Mustahkamlash</a:t>
            </a:r>
            <a:r>
              <a:rPr lang="en-US" b="0" dirty="0"/>
              <a:t> </a:t>
            </a:r>
            <a:r>
              <a:rPr lang="en-US" b="0" dirty="0" err="1"/>
              <a:t>uchun</a:t>
            </a:r>
            <a:r>
              <a:rPr lang="en-US" b="0" dirty="0"/>
              <a:t> </a:t>
            </a:r>
            <a:r>
              <a:rPr lang="en-US" b="0" dirty="0" err="1"/>
              <a:t>savol</a:t>
            </a:r>
            <a:r>
              <a:rPr lang="en-US" b="0" dirty="0"/>
              <a:t> </a:t>
            </a:r>
            <a:r>
              <a:rPr lang="en-US" b="0" dirty="0" err="1"/>
              <a:t>va</a:t>
            </a:r>
            <a:r>
              <a:rPr lang="en-US" b="0" dirty="0"/>
              <a:t> </a:t>
            </a:r>
            <a:r>
              <a:rPr lang="en-US" b="0" dirty="0" err="1"/>
              <a:t>topshiriqlar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15876" y="659552"/>
            <a:ext cx="4910221" cy="66157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Ozarbayjonda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A.Elchibey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boshchiligidagi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Milliy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mudofaa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kengashining</a:t>
            </a:r>
            <a:r>
              <a:rPr lang="en-US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millatchilik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chiqishlari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oqibatlarga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15876" y="1459354"/>
            <a:ext cx="4909553" cy="4572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G.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Aliyev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prezident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etib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saylangandan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so‘ng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Ozarbayjonning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ichki</a:t>
            </a:r>
            <a:r>
              <a:rPr lang="en-US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tashqi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siyosati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o‘zgardi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15876" y="2054786"/>
            <a:ext cx="4909553" cy="4572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Gruziyada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M.Saakashvili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borgan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islohotlar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natijalarga</a:t>
            </a:r>
            <a:r>
              <a:rPr lang="en-US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16544" y="2650218"/>
            <a:ext cx="4909553" cy="4572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Armanistonning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qo‘shni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davlatlar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munosabatida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omil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asosiy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rol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o‘ynaydi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172720" y="761737"/>
            <a:ext cx="457200" cy="4572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ru-RU" dirty="0"/>
          </a:p>
        </p:txBody>
      </p:sp>
      <p:sp>
        <p:nvSpPr>
          <p:cNvPr id="13" name="Овал 12"/>
          <p:cNvSpPr/>
          <p:nvPr/>
        </p:nvSpPr>
        <p:spPr>
          <a:xfrm>
            <a:off x="172720" y="1459354"/>
            <a:ext cx="457200" cy="4572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ru-RU" dirty="0"/>
          </a:p>
        </p:txBody>
      </p:sp>
      <p:sp>
        <p:nvSpPr>
          <p:cNvPr id="14" name="Овал 13"/>
          <p:cNvSpPr/>
          <p:nvPr/>
        </p:nvSpPr>
        <p:spPr>
          <a:xfrm>
            <a:off x="172720" y="2054786"/>
            <a:ext cx="457200" cy="4572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ru-RU" dirty="0"/>
          </a:p>
        </p:txBody>
      </p:sp>
      <p:sp>
        <p:nvSpPr>
          <p:cNvPr id="15" name="Овал 14"/>
          <p:cNvSpPr/>
          <p:nvPr/>
        </p:nvSpPr>
        <p:spPr>
          <a:xfrm>
            <a:off x="172720" y="2628324"/>
            <a:ext cx="457200" cy="4572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7143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6158" y="117727"/>
            <a:ext cx="4720342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dirty="0" err="1"/>
              <a:t>Ozarbayjon</a:t>
            </a:r>
            <a:r>
              <a:rPr lang="en-US" dirty="0"/>
              <a:t> </a:t>
            </a:r>
            <a:r>
              <a:rPr lang="en-US" dirty="0" err="1"/>
              <a:t>Respublikasi</a:t>
            </a:r>
            <a:endParaRPr spc="2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25761" y="152968"/>
            <a:ext cx="129539" cy="2501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50" spc="10" dirty="0">
                <a:solidFill>
                  <a:srgbClr val="00A650"/>
                </a:solidFill>
                <a:latin typeface="Arial"/>
                <a:cs typeface="Arial"/>
              </a:rPr>
              <a:t>2</a:t>
            </a:r>
            <a:endParaRPr sz="1450">
              <a:latin typeface="Arial"/>
              <a:cs typeface="Arial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492" y="613463"/>
            <a:ext cx="5475607" cy="248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30300" y="116531"/>
            <a:ext cx="3272543" cy="32444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2000" dirty="0" err="1"/>
              <a:t>Ozarbayjon</a:t>
            </a:r>
            <a:r>
              <a:rPr lang="en-US" sz="2000" dirty="0"/>
              <a:t> </a:t>
            </a:r>
            <a:r>
              <a:rPr lang="en-US" sz="2000" dirty="0" err="1"/>
              <a:t>Respublikasi</a:t>
            </a:r>
            <a:endParaRPr spc="2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25761" y="152968"/>
            <a:ext cx="129539" cy="2501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50" spc="10" dirty="0">
                <a:solidFill>
                  <a:srgbClr val="00A650"/>
                </a:solidFill>
                <a:latin typeface="Arial"/>
                <a:cs typeface="Arial"/>
              </a:rPr>
              <a:t>3</a:t>
            </a:r>
            <a:endParaRPr sz="1450">
              <a:latin typeface="Arial"/>
              <a:cs typeface="Arial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928793" y="615504"/>
            <a:ext cx="4724400" cy="93072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Ozarbayjonda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tashqi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siyosatdagi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muvaffaqiyatlarga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qaramasdan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qator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ichki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muammolar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saqlanib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qolmoqda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Bular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qatoriga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navbatda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Tog‘li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Qorabog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‘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muammosini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kiritish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72720" y="1749824"/>
            <a:ext cx="5480473" cy="12954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XX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asrning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80-yillari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yarmida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Ozarbayjon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Armaniston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o‘rtasidagi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azaliy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muammo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—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Tog‘li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Qorabog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‘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muammosi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yana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ko‘tarildi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Tog‘li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Qorabog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‘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Ozarbayjon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hududida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joylashgan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asosan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arman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millatiga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mansub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aholi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yashaydigan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avtonom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viloyat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3360" y="109488"/>
            <a:ext cx="5117466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1800" dirty="0" err="1"/>
              <a:t>Ozarbayjon</a:t>
            </a:r>
            <a:r>
              <a:rPr lang="en-US" sz="1800" dirty="0"/>
              <a:t> </a:t>
            </a:r>
            <a:r>
              <a:rPr lang="en-US" sz="1800" dirty="0" err="1"/>
              <a:t>Respublikasi</a:t>
            </a:r>
            <a:endParaRPr lang="en-US" sz="1800" spc="2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264165" y="152968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25761" y="152968"/>
            <a:ext cx="129539" cy="2501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50" spc="10" dirty="0">
                <a:solidFill>
                  <a:srgbClr val="00A650"/>
                </a:solidFill>
                <a:latin typeface="Arial"/>
                <a:cs typeface="Arial"/>
              </a:rPr>
              <a:t>4</a:t>
            </a:r>
            <a:endParaRPr sz="1450">
              <a:latin typeface="Arial"/>
              <a:cs typeface="Arial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13360" y="631826"/>
            <a:ext cx="5346196" cy="67071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Tog‘li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Qorabog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‘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avtonom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viloyati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rahbarlarining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viloyatni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Armaniston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tarkibiga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qo‘shishini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so‘rab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qilgan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SSSRga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murojaati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mintaqadagi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milliy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muammolarni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chigallashtirib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yubordi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211714" y="1622425"/>
            <a:ext cx="3355340" cy="13129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1990-yili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Boku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shahrida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muxolifatchi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siyosiy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tashkilot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—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Ozarbayjon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Xalq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frontining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namoyishi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boshlandi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Xalq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fronti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Abulfayz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Elchibey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boshchiligida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Milliy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mudofaa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kengashi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tuzilganligini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e’lon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" y="1622425"/>
            <a:ext cx="1647825" cy="13129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25761" y="152968"/>
            <a:ext cx="129539" cy="2501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50" spc="10" dirty="0">
                <a:solidFill>
                  <a:srgbClr val="00A650"/>
                </a:solidFill>
                <a:latin typeface="Arial"/>
                <a:cs typeface="Arial"/>
              </a:rPr>
              <a:t>5</a:t>
            </a:r>
            <a:endParaRPr sz="145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49964" y="2449871"/>
            <a:ext cx="1025525" cy="2438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400" spc="-70" dirty="0">
                <a:solidFill>
                  <a:srgbClr val="FFFFFF"/>
                </a:solidFill>
                <a:latin typeface="Arial"/>
                <a:cs typeface="Arial"/>
              </a:rPr>
              <a:t>Г</a:t>
            </a:r>
            <a:r>
              <a:rPr sz="1400" spc="30" dirty="0">
                <a:solidFill>
                  <a:srgbClr val="FFFFFF"/>
                </a:solidFill>
                <a:latin typeface="Arial"/>
                <a:cs typeface="Arial"/>
              </a:rPr>
              <a:t>л</a:t>
            </a:r>
            <a:r>
              <a:rPr sz="1400" spc="1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1400" spc="-20" dirty="0">
                <a:solidFill>
                  <a:srgbClr val="FFFFFF"/>
                </a:solidFill>
                <a:latin typeface="Arial"/>
                <a:cs typeface="Arial"/>
              </a:rPr>
              <a:t>б</a:t>
            </a:r>
            <a:r>
              <a:rPr sz="1400" spc="15" dirty="0">
                <a:solidFill>
                  <a:srgbClr val="FFFFFF"/>
                </a:solidFill>
                <a:latin typeface="Arial"/>
                <a:cs typeface="Arial"/>
              </a:rPr>
              <a:t>альная</a:t>
            </a:r>
            <a:endParaRPr sz="1400">
              <a:latin typeface="Arial"/>
              <a:cs typeface="Arial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139700" y="629893"/>
            <a:ext cx="5486400" cy="1071286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Xalq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frontining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millatchilik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ruhidagi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mitinglari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Bokudagi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armanlar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qirg‘iniga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bevosita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turtki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Bunga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qarshi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Bokuga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Sovet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armiyasi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qo‘shinlari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kiritildi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Mamlakatda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favqulodda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holat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e’lon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qilindi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Armiyaning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kiritilishi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Ozarbayjon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fojia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To‘qnashuvlarda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yuzlab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kishilar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halok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139700" y="1803186"/>
            <a:ext cx="5486400" cy="1293369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1992-yil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mayda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Bokuda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to‘ntarishi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amalga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oshirilib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prezident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Ayaz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Mutalibov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hokimiyatdan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ag‘darildi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A.Elchibey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boshchiligidagi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Xalq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fronti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hokimiyatga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Ammo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Xalq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fronti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mamlakatda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tinchlik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totuvlikni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ta’minlay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olmadi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Natijada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Milliy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Majlis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A.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Elchibeyni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lavozimidan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mahrum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qilib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vakolatlarini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Ozarbayjon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Milliy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Majlisi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raisi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Geydar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Aliyevga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shirdi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bject 2"/>
          <p:cNvSpPr txBox="1">
            <a:spLocks noGrp="1"/>
          </p:cNvSpPr>
          <p:nvPr>
            <p:ph type="title"/>
          </p:nvPr>
        </p:nvSpPr>
        <p:spPr>
          <a:xfrm>
            <a:off x="213360" y="109488"/>
            <a:ext cx="5117466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1800" dirty="0" err="1"/>
              <a:t>Ozarbayjon</a:t>
            </a:r>
            <a:r>
              <a:rPr lang="en-US" sz="1800" dirty="0"/>
              <a:t> </a:t>
            </a:r>
            <a:r>
              <a:rPr lang="en-US" sz="1800" dirty="0" err="1"/>
              <a:t>Respublikasi</a:t>
            </a:r>
            <a:endParaRPr lang="en-US" sz="1800" spc="2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77900" y="104283"/>
            <a:ext cx="3801348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n-US" sz="2400" dirty="0" err="1"/>
              <a:t>Ozarbayjon</a:t>
            </a:r>
            <a:r>
              <a:rPr lang="en-US" sz="2400" dirty="0"/>
              <a:t> </a:t>
            </a:r>
            <a:r>
              <a:rPr lang="en-US" sz="2400" dirty="0" err="1"/>
              <a:t>Respublikasi</a:t>
            </a:r>
            <a:endParaRPr spc="15" dirty="0"/>
          </a:p>
        </p:txBody>
      </p:sp>
      <p:sp>
        <p:nvSpPr>
          <p:cNvPr id="3" name="object 3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25761" y="151845"/>
            <a:ext cx="129539" cy="2501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50" spc="10" dirty="0">
                <a:solidFill>
                  <a:srgbClr val="00A650"/>
                </a:solidFill>
                <a:latin typeface="Arial"/>
                <a:cs typeface="Arial"/>
              </a:rPr>
              <a:t>6</a:t>
            </a:r>
            <a:endParaRPr sz="1450">
              <a:latin typeface="Arial"/>
              <a:cs typeface="Arial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30199" y="636167"/>
            <a:ext cx="3505200" cy="624270"/>
          </a:xfrm>
          <a:prstGeom prst="round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1993-yili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prezidentlik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saylovlarida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G.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Aliyev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Ozarbayjon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Respublikasi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Prezidenti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etib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saylandi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8300" y="593650"/>
            <a:ext cx="1569116" cy="171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4178300" y="2489779"/>
            <a:ext cx="1447800" cy="32678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Geydar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Aliyev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3500" y="1406319"/>
            <a:ext cx="4038599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3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G. </a:t>
            </a:r>
            <a:r>
              <a:rPr lang="en-US" sz="13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Aliyev</a:t>
            </a:r>
            <a:r>
              <a:rPr lang="en-US" sz="13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hokimiyatga</a:t>
            </a:r>
            <a:r>
              <a:rPr lang="en-US" sz="13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kelgandan</a:t>
            </a:r>
            <a:r>
              <a:rPr lang="en-US" sz="13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keyin</a:t>
            </a:r>
            <a:r>
              <a:rPr lang="en-US" sz="13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respublikadagi</a:t>
            </a:r>
            <a:r>
              <a:rPr lang="en-US" sz="13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ziddiyatli</a:t>
            </a:r>
            <a:r>
              <a:rPr lang="en-US" sz="13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ahvolni</a:t>
            </a:r>
            <a:r>
              <a:rPr lang="en-US" sz="13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3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yumshatishga</a:t>
            </a:r>
            <a:r>
              <a:rPr lang="en-US" sz="13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erishdi</a:t>
            </a:r>
            <a:r>
              <a:rPr lang="en-US" sz="13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U </a:t>
            </a:r>
            <a:r>
              <a:rPr lang="en-US" sz="13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prezidentlik</a:t>
            </a:r>
            <a:r>
              <a:rPr lang="en-US" sz="13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qilgan</a:t>
            </a:r>
            <a:r>
              <a:rPr lang="en-US" sz="13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o‘n</a:t>
            </a:r>
            <a:r>
              <a:rPr lang="en-US" sz="13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yil</a:t>
            </a:r>
            <a:r>
              <a:rPr lang="en-US" sz="13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Ozarbayjonda</a:t>
            </a:r>
            <a:r>
              <a:rPr lang="en-US" sz="13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unchalik</a:t>
            </a:r>
            <a:r>
              <a:rPr lang="en-US" sz="13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demokratik</a:t>
            </a:r>
            <a:r>
              <a:rPr lang="en-US" sz="13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3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bo‘lmasada</a:t>
            </a:r>
            <a:r>
              <a:rPr lang="en-US" sz="13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3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mamlakatning</a:t>
            </a:r>
            <a:r>
              <a:rPr lang="en-US" sz="13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tinch</a:t>
            </a:r>
            <a:r>
              <a:rPr lang="en-US" sz="13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3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taraqqiyotini</a:t>
            </a:r>
            <a:r>
              <a:rPr lang="en-US" sz="13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ta’minladi</a:t>
            </a:r>
            <a:r>
              <a:rPr lang="en-US" sz="13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3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qo‘shnilar</a:t>
            </a:r>
            <a:r>
              <a:rPr lang="en-US" sz="13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bilan</a:t>
            </a:r>
            <a:r>
              <a:rPr lang="en-US" sz="13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yaxshi</a:t>
            </a:r>
            <a:r>
              <a:rPr lang="en-US" sz="13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hamkorlik</a:t>
            </a:r>
            <a:r>
              <a:rPr lang="en-US" sz="13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munosabatlari</a:t>
            </a:r>
            <a:r>
              <a:rPr lang="en-US" sz="13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3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o‘rnatdi</a:t>
            </a:r>
            <a:r>
              <a:rPr lang="en-US" sz="13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US" sz="13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Tog‘li</a:t>
            </a:r>
            <a:r>
              <a:rPr lang="en-US" sz="13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Qorabog</a:t>
            </a:r>
            <a:r>
              <a:rPr lang="en-US" sz="13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‘ </a:t>
            </a:r>
            <a:r>
              <a:rPr lang="en-US" sz="13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masalasi</a:t>
            </a:r>
            <a:r>
              <a:rPr lang="en-US" sz="13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hal</a:t>
            </a:r>
            <a:r>
              <a:rPr lang="en-US" sz="13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qilinmagan</a:t>
            </a:r>
            <a:r>
              <a:rPr lang="en-US" sz="13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bo‘lsa</a:t>
            </a:r>
            <a:r>
              <a:rPr lang="en-US" sz="13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ham, </a:t>
            </a:r>
            <a:r>
              <a:rPr lang="en-US" sz="13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faol</a:t>
            </a:r>
            <a:r>
              <a:rPr lang="en-US" sz="13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jang</a:t>
            </a:r>
            <a:r>
              <a:rPr lang="en-US" sz="13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harakatlari</a:t>
            </a:r>
            <a:r>
              <a:rPr lang="en-US" sz="13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to‘xtatildi</a:t>
            </a:r>
            <a:r>
              <a:rPr lang="en-US" sz="13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3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muzokaralar</a:t>
            </a:r>
            <a:r>
              <a:rPr lang="en-US" sz="13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boshlandi</a:t>
            </a:r>
            <a:r>
              <a:rPr lang="en-US" sz="13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6840" y="71163"/>
            <a:ext cx="5650873" cy="3114225"/>
            <a:chOff x="66840" y="71163"/>
            <a:chExt cx="5650873" cy="3114225"/>
          </a:xfrm>
        </p:grpSpPr>
        <p:sp>
          <p:nvSpPr>
            <p:cNvPr id="3" name="object 3"/>
            <p:cNvSpPr/>
            <p:nvPr/>
          </p:nvSpPr>
          <p:spPr>
            <a:xfrm>
              <a:off x="66840" y="500300"/>
              <a:ext cx="5650865" cy="2685088"/>
            </a:xfrm>
            <a:custGeom>
              <a:avLst/>
              <a:gdLst/>
              <a:ahLst/>
              <a:cxnLst/>
              <a:rect l="l" t="t" r="r" b="b"/>
              <a:pathLst>
                <a:path w="5650865" h="2366010">
                  <a:moveTo>
                    <a:pt x="5650712" y="24168"/>
                  </a:moveTo>
                  <a:lnTo>
                    <a:pt x="5626328" y="24168"/>
                  </a:lnTo>
                  <a:lnTo>
                    <a:pt x="5626328" y="2341765"/>
                  </a:lnTo>
                  <a:lnTo>
                    <a:pt x="5650712" y="2341765"/>
                  </a:lnTo>
                  <a:lnTo>
                    <a:pt x="5650712" y="24168"/>
                  </a:lnTo>
                  <a:close/>
                </a:path>
                <a:path w="5650865" h="2366010">
                  <a:moveTo>
                    <a:pt x="5650712" y="0"/>
                  </a:moveTo>
                  <a:lnTo>
                    <a:pt x="0" y="0"/>
                  </a:lnTo>
                  <a:lnTo>
                    <a:pt x="0" y="24130"/>
                  </a:lnTo>
                  <a:lnTo>
                    <a:pt x="0" y="2341880"/>
                  </a:lnTo>
                  <a:lnTo>
                    <a:pt x="0" y="2366010"/>
                  </a:lnTo>
                  <a:lnTo>
                    <a:pt x="5650712" y="2366010"/>
                  </a:lnTo>
                  <a:lnTo>
                    <a:pt x="5650712" y="2341880"/>
                  </a:lnTo>
                  <a:lnTo>
                    <a:pt x="24384" y="2341880"/>
                  </a:lnTo>
                  <a:lnTo>
                    <a:pt x="24384" y="24130"/>
                  </a:lnTo>
                  <a:lnTo>
                    <a:pt x="5650712" y="24130"/>
                  </a:lnTo>
                  <a:lnTo>
                    <a:pt x="5650712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66848" y="71163"/>
              <a:ext cx="5650865" cy="414930"/>
            </a:xfrm>
            <a:custGeom>
              <a:avLst/>
              <a:gdLst/>
              <a:ahLst/>
              <a:cxnLst/>
              <a:rect l="l" t="t" r="r" b="b"/>
              <a:pathLst>
                <a:path w="5650865" h="721360">
                  <a:moveTo>
                    <a:pt x="5650710" y="0"/>
                  </a:moveTo>
                  <a:lnTo>
                    <a:pt x="0" y="0"/>
                  </a:lnTo>
                  <a:lnTo>
                    <a:pt x="0" y="721321"/>
                  </a:lnTo>
                  <a:lnTo>
                    <a:pt x="5650710" y="721321"/>
                  </a:lnTo>
                  <a:lnTo>
                    <a:pt x="5650710" y="0"/>
                  </a:lnTo>
                  <a:close/>
                </a:path>
              </a:pathLst>
            </a:custGeom>
            <a:solidFill>
              <a:srgbClr val="2365C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72021" y="108945"/>
            <a:ext cx="5164320" cy="335989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12065" marR="5080" algn="ctr">
              <a:lnSpc>
                <a:spcPts val="2330"/>
              </a:lnSpc>
              <a:spcBef>
                <a:spcPts val="320"/>
              </a:spcBef>
            </a:pPr>
            <a:r>
              <a:rPr lang="en-US" sz="2000" dirty="0" err="1"/>
              <a:t>Ozarbayjon</a:t>
            </a:r>
            <a:r>
              <a:rPr lang="en-US" sz="2000" dirty="0"/>
              <a:t> </a:t>
            </a:r>
            <a:r>
              <a:rPr lang="en-US" sz="2000" dirty="0" err="1"/>
              <a:t>Respublikasi</a:t>
            </a:r>
            <a:endParaRPr spc="15" dirty="0"/>
          </a:p>
        </p:txBody>
      </p:sp>
      <p:sp>
        <p:nvSpPr>
          <p:cNvPr id="6" name="object 6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318561" y="151845"/>
            <a:ext cx="129539" cy="2501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50" spc="10" dirty="0">
                <a:solidFill>
                  <a:srgbClr val="00A650"/>
                </a:solidFill>
                <a:latin typeface="Arial"/>
                <a:cs typeface="Arial"/>
              </a:rPr>
              <a:t>7</a:t>
            </a:r>
            <a:endParaRPr sz="1450">
              <a:latin typeface="Arial"/>
              <a:cs typeface="Arial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66411" y="860425"/>
            <a:ext cx="5251721" cy="18288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dirty="0" smtClean="0"/>
              <a:t>   2003-yil </a:t>
            </a:r>
            <a:r>
              <a:rPr lang="en-US" dirty="0" err="1"/>
              <a:t>dekabrda</a:t>
            </a:r>
            <a:r>
              <a:rPr lang="en-US" dirty="0"/>
              <a:t> G. </a:t>
            </a:r>
            <a:r>
              <a:rPr lang="en-US" dirty="0" err="1"/>
              <a:t>Aliyev</a:t>
            </a:r>
            <a:r>
              <a:rPr lang="en-US" dirty="0"/>
              <a:t> </a:t>
            </a:r>
            <a:r>
              <a:rPr lang="en-US" dirty="0" err="1"/>
              <a:t>vafot</a:t>
            </a:r>
            <a:r>
              <a:rPr lang="en-US" dirty="0"/>
              <a:t> </a:t>
            </a:r>
            <a:r>
              <a:rPr lang="en-US" dirty="0" err="1"/>
              <a:t>etganidan</a:t>
            </a:r>
            <a:r>
              <a:rPr lang="en-US" dirty="0"/>
              <a:t> </a:t>
            </a:r>
            <a:r>
              <a:rPr lang="en-US" dirty="0" err="1"/>
              <a:t>so‘ng</a:t>
            </a:r>
            <a:r>
              <a:rPr lang="en-US" dirty="0"/>
              <a:t> </a:t>
            </a:r>
            <a:r>
              <a:rPr lang="en-US" dirty="0" err="1"/>
              <a:t>mamlakat</a:t>
            </a:r>
            <a:r>
              <a:rPr lang="en-US" dirty="0"/>
              <a:t> </a:t>
            </a:r>
            <a:r>
              <a:rPr lang="en-US" dirty="0" err="1"/>
              <a:t>pre­zidenti</a:t>
            </a:r>
            <a:r>
              <a:rPr lang="en-US" dirty="0"/>
              <a:t> </a:t>
            </a:r>
            <a:r>
              <a:rPr lang="en-US" dirty="0" err="1"/>
              <a:t>etib</a:t>
            </a:r>
            <a:r>
              <a:rPr lang="en-US" dirty="0"/>
              <a:t> </a:t>
            </a:r>
            <a:r>
              <a:rPr lang="en-US" dirty="0" err="1"/>
              <a:t>uning</a:t>
            </a:r>
            <a:r>
              <a:rPr lang="en-US" dirty="0"/>
              <a:t> </a:t>
            </a:r>
            <a:r>
              <a:rPr lang="en-US" dirty="0" err="1"/>
              <a:t>o‘g‘li</a:t>
            </a:r>
            <a:r>
              <a:rPr lang="en-US" dirty="0"/>
              <a:t> </a:t>
            </a:r>
            <a:r>
              <a:rPr lang="en-US" dirty="0" err="1"/>
              <a:t>Ilhom</a:t>
            </a:r>
            <a:r>
              <a:rPr lang="en-US" dirty="0"/>
              <a:t> </a:t>
            </a:r>
            <a:r>
              <a:rPr lang="en-US" dirty="0" err="1"/>
              <a:t>Aliyev</a:t>
            </a:r>
            <a:r>
              <a:rPr lang="en-US" dirty="0"/>
              <a:t> </a:t>
            </a:r>
            <a:r>
              <a:rPr lang="en-US" dirty="0" err="1"/>
              <a:t>saylandi</a:t>
            </a:r>
            <a:r>
              <a:rPr lang="en-US" dirty="0"/>
              <a:t>. I. </a:t>
            </a:r>
            <a:r>
              <a:rPr lang="en-US" dirty="0" err="1"/>
              <a:t>Aliyev</a:t>
            </a:r>
            <a:r>
              <a:rPr lang="en-US" dirty="0"/>
              <a:t> </a:t>
            </a:r>
            <a:r>
              <a:rPr lang="en-US" dirty="0" err="1"/>
              <a:t>otasining</a:t>
            </a:r>
            <a:r>
              <a:rPr lang="en-US" dirty="0"/>
              <a:t> </a:t>
            </a:r>
            <a:r>
              <a:rPr lang="en-US" dirty="0" err="1"/>
              <a:t>siyosatini</a:t>
            </a:r>
            <a:r>
              <a:rPr lang="en-US" dirty="0"/>
              <a:t> </a:t>
            </a:r>
            <a:r>
              <a:rPr lang="en-US" dirty="0" err="1"/>
              <a:t>davom</a:t>
            </a:r>
            <a:r>
              <a:rPr lang="en-US" dirty="0"/>
              <a:t> </a:t>
            </a:r>
            <a:r>
              <a:rPr lang="en-US" dirty="0" err="1"/>
              <a:t>ettirib</a:t>
            </a:r>
            <a:r>
              <a:rPr lang="en-US" dirty="0"/>
              <a:t> </a:t>
            </a:r>
            <a:r>
              <a:rPr lang="en-US" dirty="0" err="1" smtClean="0"/>
              <a:t>kelmoqda</a:t>
            </a:r>
            <a:r>
              <a:rPr lang="en-US" dirty="0" smtClean="0"/>
              <a:t>. </a:t>
            </a:r>
          </a:p>
          <a:p>
            <a:pPr algn="just"/>
            <a:r>
              <a:rPr lang="en-US" dirty="0"/>
              <a:t> </a:t>
            </a:r>
            <a:r>
              <a:rPr lang="en-US" dirty="0" smtClean="0"/>
              <a:t>   Ammo to </a:t>
            </a:r>
            <a:r>
              <a:rPr lang="en-US" dirty="0" err="1" smtClean="0"/>
              <a:t>bugungi</a:t>
            </a:r>
            <a:r>
              <a:rPr lang="en-US" dirty="0" smtClean="0"/>
              <a:t> </a:t>
            </a:r>
            <a:r>
              <a:rPr lang="en-US" dirty="0" err="1" smtClean="0"/>
              <a:t>kungaca</a:t>
            </a:r>
            <a:r>
              <a:rPr lang="en-US" dirty="0" smtClean="0"/>
              <a:t> </a:t>
            </a:r>
            <a:r>
              <a:rPr lang="en-US" dirty="0" err="1" smtClean="0"/>
              <a:t>Armaniston</a:t>
            </a:r>
            <a:r>
              <a:rPr lang="en-US" dirty="0" smtClean="0"/>
              <a:t> </a:t>
            </a:r>
            <a:r>
              <a:rPr lang="en-US" dirty="0" err="1" smtClean="0"/>
              <a:t>bilan</a:t>
            </a:r>
            <a:r>
              <a:rPr lang="en-US" dirty="0" smtClean="0"/>
              <a:t> </a:t>
            </a:r>
            <a:r>
              <a:rPr lang="en-US" dirty="0" err="1" smtClean="0"/>
              <a:t>ziddiyatlar</a:t>
            </a:r>
            <a:r>
              <a:rPr lang="en-US" dirty="0" smtClean="0"/>
              <a:t> </a:t>
            </a:r>
            <a:r>
              <a:rPr lang="en-US" dirty="0" err="1" smtClean="0"/>
              <a:t>davom</a:t>
            </a:r>
            <a:r>
              <a:rPr lang="en-US" dirty="0" smtClean="0"/>
              <a:t> </a:t>
            </a:r>
            <a:r>
              <a:rPr lang="en-US" dirty="0" err="1" smtClean="0"/>
              <a:t>etib</a:t>
            </a:r>
            <a:r>
              <a:rPr lang="en-US" dirty="0" smtClean="0"/>
              <a:t> </a:t>
            </a:r>
            <a:r>
              <a:rPr lang="en-US" dirty="0" err="1" smtClean="0"/>
              <a:t>kelmoqda</a:t>
            </a:r>
            <a:r>
              <a:rPr lang="en-US" dirty="0" smtClean="0"/>
              <a:t>.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20900" y="79954"/>
            <a:ext cx="12192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n-US" dirty="0" err="1" smtClean="0"/>
              <a:t>Gruziya</a:t>
            </a:r>
            <a:endParaRPr spc="-10" dirty="0"/>
          </a:p>
        </p:txBody>
      </p:sp>
      <p:sp>
        <p:nvSpPr>
          <p:cNvPr id="3" name="object 3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25761" y="151845"/>
            <a:ext cx="129539" cy="2501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50" spc="10" dirty="0">
                <a:solidFill>
                  <a:srgbClr val="00A650"/>
                </a:solidFill>
                <a:latin typeface="Arial"/>
                <a:cs typeface="Arial"/>
              </a:rPr>
              <a:t>8</a:t>
            </a:r>
            <a:endParaRPr sz="1450">
              <a:latin typeface="Arial"/>
              <a:cs typeface="Arial"/>
            </a:endParaRPr>
          </a:p>
        </p:txBody>
      </p:sp>
      <p:sp>
        <p:nvSpPr>
          <p:cNvPr id="6" name="Прямоугольник с двумя усеченными противолежащими углами 5"/>
          <p:cNvSpPr/>
          <p:nvPr/>
        </p:nvSpPr>
        <p:spPr>
          <a:xfrm>
            <a:off x="1803400" y="2003425"/>
            <a:ext cx="3832034" cy="1024483"/>
          </a:xfrm>
          <a:prstGeom prst="snip2Diag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Ayni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paytda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prezident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lavozimi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joriy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qilindi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1991-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prezident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saylovlarida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muxolifat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yetakchisi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Zviad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Gamsaxurdiya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mamlakat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prezidenti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etib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saylandi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с двумя усеченными противолежащими углами 8"/>
          <p:cNvSpPr/>
          <p:nvPr/>
        </p:nvSpPr>
        <p:spPr>
          <a:xfrm>
            <a:off x="1803400" y="648542"/>
            <a:ext cx="3832034" cy="1202484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1991-yil mart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oyida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o‘tkazilgan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referendumda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Gruziya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aholisining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mutlaq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qismi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mamlakat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mustaqilligi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ovoz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1991-yil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9-aprelda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Gruziya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mustaqilligini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e’lon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142" y="784225"/>
            <a:ext cx="1558758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384</TotalTime>
  <Words>1081</Words>
  <Application>Microsoft Office PowerPoint</Application>
  <PresentationFormat>Произвольный</PresentationFormat>
  <Paragraphs>87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4" baseType="lpstr">
      <vt:lpstr>Arial</vt:lpstr>
      <vt:lpstr>Calibri</vt:lpstr>
      <vt:lpstr>Times New Roman</vt:lpstr>
      <vt:lpstr>Office Theme</vt:lpstr>
      <vt:lpstr>JAHON TARIXI</vt:lpstr>
      <vt:lpstr>Ozarbayjon Respublikasi </vt:lpstr>
      <vt:lpstr>Ozarbayjon Respublikasi</vt:lpstr>
      <vt:lpstr>Ozarbayjon Respublikasi</vt:lpstr>
      <vt:lpstr>Ozarbayjon Respublikasi</vt:lpstr>
      <vt:lpstr>Ozarbayjon Respublikasi</vt:lpstr>
      <vt:lpstr>Ozarbayjon Respublikasi</vt:lpstr>
      <vt:lpstr>Ozarbayjon Respublikasi</vt:lpstr>
      <vt:lpstr>Gruziya</vt:lpstr>
      <vt:lpstr>Gruziya</vt:lpstr>
      <vt:lpstr>Gruziya</vt:lpstr>
      <vt:lpstr>Gruziya</vt:lpstr>
      <vt:lpstr>Gruziya</vt:lpstr>
      <vt:lpstr>Gruziya</vt:lpstr>
      <vt:lpstr>Armaniston</vt:lpstr>
      <vt:lpstr>Armaniston</vt:lpstr>
      <vt:lpstr>Armaniston</vt:lpstr>
      <vt:lpstr>Armaniston</vt:lpstr>
      <vt:lpstr>Armaniston</vt:lpstr>
      <vt:lpstr>Mustahkamlash uchun savol va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JAHON TARIXI</dc:title>
  <cp:lastModifiedBy>Пользователь</cp:lastModifiedBy>
  <cp:revision>42</cp:revision>
  <dcterms:created xsi:type="dcterms:W3CDTF">2020-04-13T08:05:16Z</dcterms:created>
  <dcterms:modified xsi:type="dcterms:W3CDTF">2020-10-05T01:57:59Z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