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9"/>
  </p:notesMasterIdLst>
  <p:sldIdLst>
    <p:sldId id="326" r:id="rId2"/>
    <p:sldId id="310" r:id="rId3"/>
    <p:sldId id="311" r:id="rId4"/>
    <p:sldId id="314" r:id="rId5"/>
    <p:sldId id="312" r:id="rId6"/>
    <p:sldId id="313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971" autoAdjust="0"/>
  </p:normalViewPr>
  <p:slideViewPr>
    <p:cSldViewPr>
      <p:cViewPr varScale="1">
        <p:scale>
          <a:sx n="126" d="100"/>
          <a:sy n="126" d="100"/>
        </p:scale>
        <p:origin x="104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963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9/18/2020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2131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3351" y="1277696"/>
            <a:ext cx="3529749" cy="100924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lnSpc>
                <a:spcPts val="1954"/>
              </a:lnSpc>
              <a:spcBef>
                <a:spcPts val="110"/>
              </a:spcBef>
            </a:pPr>
            <a:r>
              <a:rPr sz="1749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749" dirty="0">
              <a:latin typeface="Arial"/>
              <a:cs typeface="Arial"/>
            </a:endParaRPr>
          </a:p>
          <a:p>
            <a:r>
              <a:rPr lang="en-US" sz="2400" b="1" dirty="0"/>
              <a:t>1991-2017-YILLARDA ROSSIYA </a:t>
            </a:r>
            <a:r>
              <a:rPr lang="en-US" sz="2400" b="1" dirty="0" smtClean="0"/>
              <a:t>FEDERATSIYASI</a:t>
            </a:r>
            <a:endParaRPr lang="ru-RU" sz="24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38687" y="1251340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38687" y="2099707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837304" y="250016"/>
            <a:ext cx="362906" cy="362144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69569" y="542344"/>
            <a:ext cx="269141" cy="211839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9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9" dirty="0"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xmlns="" id="{691D16DB-CD23-42A8-9834-6C7C5E7B8D28}"/>
              </a:ext>
            </a:extLst>
          </p:cNvPr>
          <p:cNvSpPr txBox="1">
            <a:spLocks/>
          </p:cNvSpPr>
          <p:nvPr/>
        </p:nvSpPr>
        <p:spPr>
          <a:xfrm>
            <a:off x="849820" y="216151"/>
            <a:ext cx="2465245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10">
                <a:solidFill>
                  <a:sysClr val="window" lastClr="FFFFFF"/>
                </a:solidFill>
              </a:rPr>
              <a:t>Jahon</a:t>
            </a:r>
            <a:r>
              <a:rPr lang="en-US" sz="3404" kern="0" spc="-70">
                <a:solidFill>
                  <a:sysClr val="window" lastClr="FFFFFF"/>
                </a:solidFill>
              </a:rPr>
              <a:t> </a:t>
            </a:r>
            <a:r>
              <a:rPr lang="en-US" sz="3404" kern="0" spc="5">
                <a:solidFill>
                  <a:sysClr val="window" lastClr="FFFFFF"/>
                </a:solidFill>
              </a:rPr>
              <a:t>tarixi</a:t>
            </a:r>
            <a:endParaRPr lang="en-US" sz="3404" kern="0" spc="5" dirty="0">
              <a:solidFill>
                <a:sysClr val="window" lastClr="FFFFFF"/>
              </a:solidFill>
            </a:endParaRPr>
          </a:p>
        </p:txBody>
      </p:sp>
      <p:sp>
        <p:nvSpPr>
          <p:cNvPr id="25" name="object 11">
            <a:extLst>
              <a:ext uri="{FF2B5EF4-FFF2-40B4-BE49-F238E27FC236}">
                <a16:creationId xmlns:a16="http://schemas.microsoft.com/office/drawing/2014/main" xmlns="" id="{54730B04-F79F-453A-988A-79409D59897E}"/>
              </a:ext>
            </a:extLst>
          </p:cNvPr>
          <p:cNvSpPr/>
          <p:nvPr/>
        </p:nvSpPr>
        <p:spPr>
          <a:xfrm>
            <a:off x="524435" y="427510"/>
            <a:ext cx="61662" cy="174818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12">
            <a:extLst>
              <a:ext uri="{FF2B5EF4-FFF2-40B4-BE49-F238E27FC236}">
                <a16:creationId xmlns:a16="http://schemas.microsoft.com/office/drawing/2014/main" xmlns="" id="{A7C546DE-F6CD-4AE3-9566-933DCB1703A7}"/>
              </a:ext>
            </a:extLst>
          </p:cNvPr>
          <p:cNvSpPr/>
          <p:nvPr/>
        </p:nvSpPr>
        <p:spPr>
          <a:xfrm>
            <a:off x="438278" y="427510"/>
            <a:ext cx="61662" cy="174818"/>
          </a:xfrm>
          <a:custGeom>
            <a:avLst/>
            <a:gdLst/>
            <a:ahLst/>
            <a:cxnLst/>
            <a:rect l="l" t="t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545" y="261058"/>
            <a:ext cx="366799" cy="45770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xmlns="" id="{946BC88D-A2E8-4B3B-896A-D3DDDDFA1F1F}"/>
              </a:ext>
            </a:extLst>
          </p:cNvPr>
          <p:cNvSpPr/>
          <p:nvPr/>
        </p:nvSpPr>
        <p:spPr>
          <a:xfrm>
            <a:off x="501589" y="346602"/>
            <a:ext cx="20978" cy="18435"/>
          </a:xfrm>
          <a:custGeom>
            <a:avLst/>
            <a:gdLst/>
            <a:ahLst/>
            <a:cxnLst/>
            <a:rect l="l" t="t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06"/>
            <a:endParaRPr sz="1802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8676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39699" y="555625"/>
            <a:ext cx="5325359" cy="2354491"/>
          </a:xfrm>
        </p:spPr>
        <p:txBody>
          <a:bodyPr/>
          <a:lstStyle/>
          <a:p>
            <a:pPr algn="just"/>
            <a:r>
              <a:rPr lang="en-US" sz="1700" i="0" dirty="0" smtClean="0"/>
              <a:t>     </a:t>
            </a:r>
            <a:r>
              <a:rPr lang="en-US" sz="1700" i="0" dirty="0" err="1" smtClean="0"/>
              <a:t>Ovoz</a:t>
            </a:r>
            <a:r>
              <a:rPr lang="en-US" sz="1700" i="0" dirty="0" smtClean="0"/>
              <a:t> </a:t>
            </a:r>
            <a:r>
              <a:rPr lang="en-US" sz="1700" i="0" dirty="0" err="1"/>
              <a:t>berishda</a:t>
            </a:r>
            <a:r>
              <a:rPr lang="en-US" sz="1700" i="0" dirty="0"/>
              <a:t> </a:t>
            </a:r>
            <a:r>
              <a:rPr lang="en-US" sz="1700" i="0" dirty="0" err="1"/>
              <a:t>qatnashganlarning</a:t>
            </a:r>
            <a:r>
              <a:rPr lang="en-US" sz="1700" i="0" dirty="0"/>
              <a:t> </a:t>
            </a:r>
            <a:r>
              <a:rPr lang="en-US" sz="1700" i="0" dirty="0" err="1"/>
              <a:t>ko‘pchiligi</a:t>
            </a:r>
            <a:r>
              <a:rPr lang="en-US" sz="1700" i="0" dirty="0"/>
              <a:t> </a:t>
            </a:r>
            <a:r>
              <a:rPr lang="en-US" sz="1700" i="0" dirty="0" err="1" smtClean="0"/>
              <a:t>prezident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tomonidan</a:t>
            </a:r>
            <a:r>
              <a:rPr lang="en-US" sz="1700" i="0" dirty="0" smtClean="0"/>
              <a:t> </a:t>
            </a:r>
            <a:r>
              <a:rPr lang="en-US" sz="1700" i="0" dirty="0" err="1" smtClean="0"/>
              <a:t>taklif</a:t>
            </a:r>
            <a:r>
              <a:rPr lang="en-US" sz="1700" i="0" dirty="0" smtClean="0"/>
              <a:t> </a:t>
            </a:r>
            <a:r>
              <a:rPr lang="en-US" sz="1700" i="0" dirty="0" err="1"/>
              <a:t>qilingan</a:t>
            </a:r>
            <a:r>
              <a:rPr lang="en-US" sz="1700" i="0" dirty="0"/>
              <a:t> </a:t>
            </a:r>
            <a:r>
              <a:rPr lang="en-US" sz="1700" i="0" dirty="0" err="1"/>
              <a:t>Rossiya</a:t>
            </a:r>
            <a:r>
              <a:rPr lang="en-US" sz="1700" i="0" dirty="0"/>
              <a:t> </a:t>
            </a:r>
            <a:r>
              <a:rPr lang="en-US" sz="1700" i="0" dirty="0" err="1" smtClean="0"/>
              <a:t>Konstitutsiyasining</a:t>
            </a:r>
            <a:r>
              <a:rPr lang="en-US" sz="1700" i="0" dirty="0"/>
              <a:t> </a:t>
            </a:r>
            <a:r>
              <a:rPr lang="en-US" sz="1700" i="0" dirty="0" err="1" smtClean="0"/>
              <a:t>loyihasini</a:t>
            </a:r>
            <a:r>
              <a:rPr lang="en-US" sz="1700" i="0" dirty="0" smtClean="0"/>
              <a:t> </a:t>
            </a:r>
            <a:r>
              <a:rPr lang="en-US" sz="1700" i="0" dirty="0" err="1"/>
              <a:t>ma’qulladi</a:t>
            </a:r>
            <a:r>
              <a:rPr lang="en-US" sz="1700" i="0" dirty="0"/>
              <a:t>. </a:t>
            </a:r>
            <a:r>
              <a:rPr lang="en-US" sz="1700" i="0" dirty="0" err="1"/>
              <a:t>Yangi</a:t>
            </a:r>
            <a:r>
              <a:rPr lang="en-US" sz="1700" i="0" dirty="0"/>
              <a:t> </a:t>
            </a:r>
            <a:r>
              <a:rPr lang="en-US" sz="1700" i="0" dirty="0" err="1" smtClean="0"/>
              <a:t>Asosiy</a:t>
            </a:r>
            <a:r>
              <a:rPr lang="en-US" sz="1700" i="0" dirty="0"/>
              <a:t> </a:t>
            </a:r>
            <a:r>
              <a:rPr lang="en-US" sz="1700" i="0" dirty="0" err="1" smtClean="0"/>
              <a:t>qonun</a:t>
            </a:r>
            <a:r>
              <a:rPr lang="en-US" sz="1700" i="0" dirty="0" smtClean="0"/>
              <a:t> </a:t>
            </a:r>
            <a:r>
              <a:rPr lang="en-US" sz="1700" i="0" dirty="0" err="1"/>
              <a:t>qabul</a:t>
            </a:r>
            <a:r>
              <a:rPr lang="en-US" sz="1700" i="0" dirty="0"/>
              <a:t> </a:t>
            </a:r>
            <a:r>
              <a:rPr lang="en-US" sz="1700" i="0" dirty="0" err="1" smtClean="0"/>
              <a:t>qilinishi</a:t>
            </a:r>
            <a:r>
              <a:rPr lang="en-US" sz="1700" i="0" dirty="0"/>
              <a:t> </a:t>
            </a:r>
            <a:r>
              <a:rPr lang="en-US" sz="1700" i="0" dirty="0" err="1" smtClean="0"/>
              <a:t>bilan</a:t>
            </a:r>
            <a:r>
              <a:rPr lang="en-US" sz="1700" i="0" dirty="0" smtClean="0"/>
              <a:t> </a:t>
            </a:r>
            <a:r>
              <a:rPr lang="en-US" sz="1700" i="0" dirty="0" err="1"/>
              <a:t>hokimiyatning</a:t>
            </a:r>
            <a:r>
              <a:rPr lang="en-US" sz="1700" i="0" dirty="0"/>
              <a:t> </a:t>
            </a:r>
            <a:r>
              <a:rPr lang="en-US" sz="1700" i="0" dirty="0" err="1" smtClean="0"/>
              <a:t>sovet</a:t>
            </a:r>
            <a:r>
              <a:rPr lang="en-US" sz="1700" i="0" dirty="0"/>
              <a:t> </a:t>
            </a:r>
            <a:r>
              <a:rPr lang="en-US" sz="1700" i="0" dirty="0" err="1" smtClean="0"/>
              <a:t>tizimi</a:t>
            </a:r>
            <a:r>
              <a:rPr lang="en-US" sz="1700" i="0" dirty="0" smtClean="0"/>
              <a:t> </a:t>
            </a:r>
            <a:r>
              <a:rPr lang="en-US" sz="1700" i="0" dirty="0" err="1"/>
              <a:t>barham</a:t>
            </a:r>
            <a:r>
              <a:rPr lang="en-US" sz="1700" i="0" dirty="0"/>
              <a:t> </a:t>
            </a:r>
            <a:r>
              <a:rPr lang="en-US" sz="1700" i="0" dirty="0" err="1" smtClean="0"/>
              <a:t>topdi</a:t>
            </a:r>
            <a:r>
              <a:rPr lang="en-US" sz="1700" i="0" dirty="0" smtClean="0"/>
              <a:t>. </a:t>
            </a:r>
            <a:r>
              <a:rPr lang="en-US" sz="1700" i="0" dirty="0" err="1" smtClean="0"/>
              <a:t>Shunday</a:t>
            </a:r>
            <a:r>
              <a:rPr lang="en-US" sz="1700" i="0" dirty="0" smtClean="0"/>
              <a:t> </a:t>
            </a:r>
            <a:r>
              <a:rPr lang="en-US" sz="1700" i="0" dirty="0" err="1"/>
              <a:t>qilib</a:t>
            </a:r>
            <a:r>
              <a:rPr lang="en-US" sz="1700" i="0" dirty="0"/>
              <a:t>, </a:t>
            </a:r>
            <a:r>
              <a:rPr lang="en-US" sz="1700" i="0" dirty="0" err="1"/>
              <a:t>Rossiyada</a:t>
            </a:r>
            <a:r>
              <a:rPr lang="en-US" sz="1700" i="0" dirty="0"/>
              <a:t> XX </a:t>
            </a:r>
            <a:r>
              <a:rPr lang="en-US" sz="1700" i="0" dirty="0" err="1"/>
              <a:t>asrning</a:t>
            </a:r>
            <a:r>
              <a:rPr lang="en-US" sz="1700" i="0" dirty="0"/>
              <a:t> </a:t>
            </a:r>
            <a:r>
              <a:rPr lang="en-US" sz="1700" i="0" dirty="0" smtClean="0"/>
              <a:t>   90-yillarida </a:t>
            </a:r>
            <a:r>
              <a:rPr lang="en-US" sz="1700" i="0" dirty="0" err="1" smtClean="0"/>
              <a:t>amalga</a:t>
            </a:r>
            <a:r>
              <a:rPr lang="en-US" sz="1700" i="0" dirty="0" smtClean="0"/>
              <a:t> </a:t>
            </a:r>
            <a:r>
              <a:rPr lang="en-US" sz="1700" i="0" dirty="0" err="1"/>
              <a:t>oshirilgan</a:t>
            </a:r>
            <a:r>
              <a:rPr lang="en-US" sz="1700" i="0" dirty="0"/>
              <a:t> </a:t>
            </a:r>
            <a:r>
              <a:rPr lang="en-US" sz="1700" i="0" dirty="0" err="1"/>
              <a:t>eng</a:t>
            </a:r>
            <a:r>
              <a:rPr lang="en-US" sz="1700" i="0" dirty="0"/>
              <a:t> </a:t>
            </a:r>
            <a:r>
              <a:rPr lang="en-US" sz="1700" i="0" dirty="0" err="1"/>
              <a:t>muhim</a:t>
            </a:r>
            <a:r>
              <a:rPr lang="en-US" sz="1700" i="0" dirty="0"/>
              <a:t> </a:t>
            </a:r>
            <a:r>
              <a:rPr lang="en-US" sz="1700" i="0" dirty="0" err="1"/>
              <a:t>siyosiy</a:t>
            </a:r>
            <a:r>
              <a:rPr lang="en-US" sz="1700" i="0" dirty="0"/>
              <a:t> </a:t>
            </a:r>
            <a:r>
              <a:rPr lang="en-US" sz="1700" i="0" dirty="0" err="1" smtClean="0"/>
              <a:t>islohotlar</a:t>
            </a:r>
            <a:r>
              <a:rPr lang="en-US" sz="1700" i="0" dirty="0"/>
              <a:t> </a:t>
            </a:r>
            <a:r>
              <a:rPr lang="en-US" sz="1700" i="0" dirty="0" err="1" smtClean="0"/>
              <a:t>sovetlardan</a:t>
            </a:r>
            <a:r>
              <a:rPr lang="en-US" sz="1700" i="0" dirty="0" smtClean="0"/>
              <a:t> </a:t>
            </a:r>
            <a:r>
              <a:rPr lang="en-US" sz="1700" i="0" dirty="0" err="1"/>
              <a:t>qolgan</a:t>
            </a:r>
            <a:r>
              <a:rPr lang="en-US" sz="1700" i="0" dirty="0"/>
              <a:t> </a:t>
            </a:r>
            <a:r>
              <a:rPr lang="en-US" sz="1700" i="0" dirty="0" err="1"/>
              <a:t>hokimiyat</a:t>
            </a:r>
            <a:r>
              <a:rPr lang="en-US" sz="1700" i="0" dirty="0"/>
              <a:t> </a:t>
            </a:r>
            <a:r>
              <a:rPr lang="en-US" sz="1700" i="0" dirty="0" err="1"/>
              <a:t>tizimini</a:t>
            </a:r>
            <a:r>
              <a:rPr lang="en-US" sz="1700" i="0" dirty="0"/>
              <a:t> </a:t>
            </a:r>
            <a:r>
              <a:rPr lang="en-US" sz="1700" i="0" dirty="0" err="1"/>
              <a:t>buzish</a:t>
            </a:r>
            <a:r>
              <a:rPr lang="en-US" sz="1700" i="0" dirty="0"/>
              <a:t>, </a:t>
            </a:r>
            <a:r>
              <a:rPr lang="en-US" sz="1700" i="0" dirty="0" err="1" smtClean="0"/>
              <a:t>uning</a:t>
            </a:r>
            <a:r>
              <a:rPr lang="en-US" sz="1700" i="0" dirty="0"/>
              <a:t> </a:t>
            </a:r>
            <a:r>
              <a:rPr lang="en-US" sz="1700" i="0" dirty="0" err="1" smtClean="0"/>
              <a:t>o‘rnida</a:t>
            </a:r>
            <a:r>
              <a:rPr lang="en-US" sz="1700" i="0" dirty="0" smtClean="0"/>
              <a:t> </a:t>
            </a:r>
            <a:r>
              <a:rPr lang="en-US" sz="1700" i="0" dirty="0" err="1"/>
              <a:t>zamonaviy</a:t>
            </a:r>
            <a:r>
              <a:rPr lang="en-US" sz="1700" i="0" dirty="0"/>
              <a:t> </a:t>
            </a:r>
            <a:r>
              <a:rPr lang="en-US" sz="1700" i="0" dirty="0" err="1"/>
              <a:t>va</a:t>
            </a:r>
            <a:r>
              <a:rPr lang="en-US" sz="1700" i="0" dirty="0"/>
              <a:t> </a:t>
            </a:r>
            <a:r>
              <a:rPr lang="en-US" sz="1700" i="0" dirty="0" err="1"/>
              <a:t>demokratik</a:t>
            </a:r>
            <a:r>
              <a:rPr lang="en-US" sz="1700" i="0" dirty="0"/>
              <a:t> </a:t>
            </a:r>
            <a:r>
              <a:rPr lang="en-US" sz="1700" i="0" dirty="0" err="1"/>
              <a:t>hokimiyat</a:t>
            </a:r>
            <a:r>
              <a:rPr lang="en-US" sz="1700" i="0" dirty="0"/>
              <a:t> </a:t>
            </a:r>
            <a:r>
              <a:rPr lang="en-US" sz="1700" i="0" dirty="0" err="1" smtClean="0"/>
              <a:t>tizimini</a:t>
            </a:r>
            <a:r>
              <a:rPr lang="en-US" sz="1700" i="0" dirty="0"/>
              <a:t> </a:t>
            </a:r>
            <a:r>
              <a:rPr lang="en-US" sz="1700" i="0" dirty="0" err="1" smtClean="0"/>
              <a:t>yaratish</a:t>
            </a:r>
            <a:r>
              <a:rPr lang="en-US" sz="1700" i="0" dirty="0" smtClean="0"/>
              <a:t> </a:t>
            </a:r>
            <a:r>
              <a:rPr lang="en-US" sz="1700" i="0" dirty="0" err="1"/>
              <a:t>uchun</a:t>
            </a:r>
            <a:r>
              <a:rPr lang="en-US" sz="1700" i="0" dirty="0"/>
              <a:t> </a:t>
            </a:r>
            <a:r>
              <a:rPr lang="en-US" sz="1700" i="0" dirty="0" err="1" smtClean="0"/>
              <a:t>harakatning</a:t>
            </a:r>
            <a:r>
              <a:rPr lang="en-US" sz="1700" i="0" dirty="0" smtClean="0"/>
              <a:t> </a:t>
            </a:r>
            <a:r>
              <a:rPr lang="en-US" sz="1700" i="0" dirty="0" err="1"/>
              <a:t>boshlanishi</a:t>
            </a:r>
            <a:r>
              <a:rPr lang="en-US" sz="1700" i="0" dirty="0"/>
              <a:t> </a:t>
            </a:r>
            <a:r>
              <a:rPr lang="en-US" sz="1700" i="0" dirty="0" err="1"/>
              <a:t>bo‘ldi</a:t>
            </a:r>
            <a:r>
              <a:rPr lang="en-US" sz="1700" i="0" dirty="0"/>
              <a:t>.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822620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Rossiya</a:t>
            </a:r>
            <a:r>
              <a:rPr lang="en-US" dirty="0"/>
              <a:t> XXI </a:t>
            </a:r>
            <a:r>
              <a:rPr lang="en-US" dirty="0" err="1"/>
              <a:t>asrda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334000" cy="2492990"/>
          </a:xfrm>
        </p:spPr>
        <p:txBody>
          <a:bodyPr/>
          <a:lstStyle/>
          <a:p>
            <a:pPr algn="just"/>
            <a:r>
              <a:rPr lang="en-US" sz="1800" i="0" dirty="0" err="1" smtClean="0">
                <a:solidFill>
                  <a:schemeClr val="accent1">
                    <a:lumMod val="75000"/>
                  </a:schemeClr>
                </a:solidFill>
              </a:rPr>
              <a:t>B.Yelsin</a:t>
            </a:r>
            <a:r>
              <a:rPr lang="en-US" sz="1800" i="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i="0" dirty="0">
                <a:solidFill>
                  <a:schemeClr val="accent1">
                    <a:lumMod val="75000"/>
                  </a:schemeClr>
                </a:solidFill>
              </a:rPr>
              <a:t>1999-yil </a:t>
            </a:r>
            <a:r>
              <a:rPr lang="en-US" sz="1800" i="0" dirty="0" err="1">
                <a:solidFill>
                  <a:schemeClr val="accent1">
                    <a:lumMod val="75000"/>
                  </a:schemeClr>
                </a:solidFill>
              </a:rPr>
              <a:t>dekabr</a:t>
            </a:r>
            <a:r>
              <a:rPr lang="en-US" sz="1800" i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i="0" dirty="0" err="1">
                <a:solidFill>
                  <a:schemeClr val="accent1">
                    <a:lumMod val="75000"/>
                  </a:schemeClr>
                </a:solidFill>
              </a:rPr>
              <a:t>oyida</a:t>
            </a:r>
            <a:r>
              <a:rPr lang="en-US" sz="1800" i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i="0" dirty="0" err="1">
                <a:solidFill>
                  <a:schemeClr val="accent1">
                    <a:lumMod val="75000"/>
                  </a:schemeClr>
                </a:solidFill>
              </a:rPr>
              <a:t>iste’foga</a:t>
            </a:r>
            <a:r>
              <a:rPr lang="en-US" sz="1800" i="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i="0" dirty="0" err="1" smtClean="0">
                <a:solidFill>
                  <a:schemeClr val="accent1">
                    <a:lumMod val="75000"/>
                  </a:schemeClr>
                </a:solidFill>
              </a:rPr>
              <a:t>chiqdi</a:t>
            </a:r>
            <a:r>
              <a:rPr lang="en-US" sz="1800" i="0" dirty="0" smtClean="0">
                <a:solidFill>
                  <a:schemeClr val="accent1">
                    <a:lumMod val="75000"/>
                  </a:schemeClr>
                </a:solidFill>
              </a:rPr>
              <a:t>. </a:t>
            </a:r>
            <a:r>
              <a:rPr lang="en-US" sz="1800" i="0" dirty="0" err="1" smtClean="0">
                <a:solidFill>
                  <a:schemeClr val="tx1"/>
                </a:solidFill>
              </a:rPr>
              <a:t>Vaqtincha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prezident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lavozimini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egallagan</a:t>
            </a:r>
            <a:r>
              <a:rPr lang="en-US" sz="1800" i="0" dirty="0">
                <a:solidFill>
                  <a:schemeClr val="tx1"/>
                </a:solidFill>
              </a:rPr>
              <a:t> Vladimir Putin </a:t>
            </a:r>
            <a:r>
              <a:rPr lang="en-US" sz="1800" i="0" dirty="0" smtClean="0">
                <a:solidFill>
                  <a:schemeClr val="tx1"/>
                </a:solidFill>
              </a:rPr>
              <a:t>2000-yil mart </a:t>
            </a:r>
            <a:r>
              <a:rPr lang="en-US" sz="1800" i="0" dirty="0" err="1">
                <a:solidFill>
                  <a:schemeClr val="tx1"/>
                </a:solidFill>
              </a:rPr>
              <a:t>oyida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bo‘lib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o‘tgan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saylovlarda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Rossiya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prezidenti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etib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saylandi</a:t>
            </a:r>
            <a:r>
              <a:rPr lang="en-US" sz="1800" i="0" dirty="0" smtClean="0">
                <a:solidFill>
                  <a:schemeClr val="tx1"/>
                </a:solidFill>
              </a:rPr>
              <a:t>.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V.Putin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o‘zining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kuchli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davlat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hokimiyati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tarafdori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ekanligini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ko‘rsatdi</a:t>
            </a:r>
            <a:r>
              <a:rPr lang="en-US" sz="1800" i="0" dirty="0">
                <a:solidFill>
                  <a:schemeClr val="tx1"/>
                </a:solidFill>
              </a:rPr>
              <a:t>. </a:t>
            </a:r>
            <a:r>
              <a:rPr lang="en-US" sz="1800" i="0" dirty="0" err="1">
                <a:solidFill>
                  <a:schemeClr val="tx1"/>
                </a:solidFill>
              </a:rPr>
              <a:t>Yangi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prezidentning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dastlabki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harakatlari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jamiyat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hayotida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davlat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hokimiyatining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roli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va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obro‘yini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mustahkamlashga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qaratildi</a:t>
            </a:r>
            <a:r>
              <a:rPr lang="en-US" sz="1800" i="0" dirty="0" smtClean="0">
                <a:solidFill>
                  <a:schemeClr val="tx1"/>
                </a:solidFill>
              </a:rPr>
              <a:t>. </a:t>
            </a:r>
            <a:r>
              <a:rPr lang="en-US" sz="1800" i="0" dirty="0" err="1" smtClean="0">
                <a:solidFill>
                  <a:schemeClr val="tx1"/>
                </a:solidFill>
              </a:rPr>
              <a:t>Xalqaro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maydonda</a:t>
            </a:r>
            <a:r>
              <a:rPr lang="en-US" sz="1800" i="0" dirty="0">
                <a:solidFill>
                  <a:schemeClr val="tx1"/>
                </a:solidFill>
              </a:rPr>
              <a:t> ham </a:t>
            </a:r>
            <a:r>
              <a:rPr lang="en-US" sz="1800" i="0" dirty="0" err="1">
                <a:solidFill>
                  <a:schemeClr val="tx1"/>
                </a:solidFill>
              </a:rPr>
              <a:t>Rossiyaning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roli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tiklanib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bordi</a:t>
            </a:r>
            <a:r>
              <a:rPr lang="en-US" sz="1800" i="0" dirty="0" smtClean="0">
                <a:solidFill>
                  <a:schemeClr val="tx1"/>
                </a:solidFill>
              </a:rPr>
              <a:t>.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422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08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555625"/>
            <a:ext cx="5410200" cy="2631490"/>
          </a:xfrm>
        </p:spPr>
        <p:txBody>
          <a:bodyPr/>
          <a:lstStyle/>
          <a:p>
            <a:pPr algn="just"/>
            <a:r>
              <a:rPr lang="en-US" sz="1900" i="0" dirty="0" smtClean="0"/>
              <a:t>     2008-yil </a:t>
            </a:r>
            <a:r>
              <a:rPr lang="en-US" sz="1900" i="0" dirty="0" err="1"/>
              <a:t>avgust</a:t>
            </a:r>
            <a:r>
              <a:rPr lang="en-US" sz="1900" i="0" dirty="0"/>
              <a:t> </a:t>
            </a:r>
            <a:r>
              <a:rPr lang="en-US" sz="1900" i="0" dirty="0" err="1"/>
              <a:t>oyida</a:t>
            </a:r>
            <a:r>
              <a:rPr lang="en-US" sz="1900" i="0" dirty="0"/>
              <a:t> </a:t>
            </a:r>
            <a:r>
              <a:rPr lang="en-US" sz="1900" i="0" dirty="0" err="1"/>
              <a:t>Gruziya</a:t>
            </a:r>
            <a:r>
              <a:rPr lang="en-US" sz="1900" i="0" dirty="0"/>
              <a:t> </a:t>
            </a:r>
            <a:r>
              <a:rPr lang="en-US" sz="1900" i="0" dirty="0" err="1"/>
              <a:t>o‘zining</a:t>
            </a:r>
            <a:r>
              <a:rPr lang="en-US" sz="1900" i="0" dirty="0"/>
              <a:t> </a:t>
            </a:r>
            <a:r>
              <a:rPr lang="en-US" sz="1900" i="0" dirty="0" err="1"/>
              <a:t>tarkibiy</a:t>
            </a:r>
            <a:r>
              <a:rPr lang="en-US" sz="1900" i="0" dirty="0"/>
              <a:t> </a:t>
            </a:r>
            <a:r>
              <a:rPr lang="en-US" sz="1900" i="0" dirty="0" err="1"/>
              <a:t>qismi</a:t>
            </a:r>
            <a:r>
              <a:rPr lang="en-US" sz="1900" i="0" dirty="0"/>
              <a:t> </a:t>
            </a:r>
            <a:r>
              <a:rPr lang="en-US" sz="1900" i="0" dirty="0" err="1" smtClean="0"/>
              <a:t>hisoblangan</a:t>
            </a:r>
            <a:r>
              <a:rPr lang="en-US" sz="1900" i="0" dirty="0"/>
              <a:t> </a:t>
            </a:r>
            <a:r>
              <a:rPr lang="en-US" sz="1900" i="0" dirty="0" err="1" smtClean="0"/>
              <a:t>Janubiy</a:t>
            </a:r>
            <a:r>
              <a:rPr lang="en-US" sz="1900" i="0" dirty="0" smtClean="0"/>
              <a:t> </a:t>
            </a:r>
            <a:r>
              <a:rPr lang="en-US" sz="1900" i="0" dirty="0" err="1"/>
              <a:t>Osetiya</a:t>
            </a:r>
            <a:r>
              <a:rPr lang="en-US" sz="1900" i="0" dirty="0"/>
              <a:t> </a:t>
            </a:r>
            <a:r>
              <a:rPr lang="en-US" sz="1900" i="0" dirty="0" err="1"/>
              <a:t>va</a:t>
            </a:r>
            <a:r>
              <a:rPr lang="en-US" sz="1900" i="0" dirty="0"/>
              <a:t> </a:t>
            </a:r>
            <a:r>
              <a:rPr lang="en-US" sz="1900" i="0" dirty="0" err="1" smtClean="0"/>
              <a:t>Abxaziyada</a:t>
            </a:r>
            <a:r>
              <a:rPr lang="en-US" sz="1900" i="0" dirty="0"/>
              <a:t> </a:t>
            </a:r>
            <a:r>
              <a:rPr lang="en-US" sz="1900" i="0" dirty="0" err="1" smtClean="0"/>
              <a:t>konstitutsion</a:t>
            </a:r>
            <a:r>
              <a:rPr lang="en-US" sz="1900" i="0" dirty="0" smtClean="0"/>
              <a:t> </a:t>
            </a:r>
            <a:r>
              <a:rPr lang="en-US" sz="1900" i="0" dirty="0" err="1"/>
              <a:t>tartibni</a:t>
            </a:r>
            <a:r>
              <a:rPr lang="en-US" sz="1900" i="0" dirty="0"/>
              <a:t> </a:t>
            </a:r>
            <a:r>
              <a:rPr lang="en-US" sz="1900" i="0" dirty="0" err="1" smtClean="0"/>
              <a:t>tiklash</a:t>
            </a:r>
            <a:r>
              <a:rPr lang="en-US" sz="1900" i="0" dirty="0"/>
              <a:t> </a:t>
            </a:r>
            <a:r>
              <a:rPr lang="en-US" sz="1900" i="0" dirty="0" err="1" smtClean="0"/>
              <a:t>maqsadida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bu</a:t>
            </a:r>
            <a:r>
              <a:rPr lang="en-US" sz="1900" i="0" dirty="0"/>
              <a:t> </a:t>
            </a:r>
            <a:r>
              <a:rPr lang="en-US" sz="1900" i="0" dirty="0" err="1" smtClean="0"/>
              <a:t>hududlarni</a:t>
            </a:r>
            <a:r>
              <a:rPr lang="en-US" sz="1900" i="0" dirty="0" smtClean="0"/>
              <a:t> </a:t>
            </a:r>
            <a:r>
              <a:rPr lang="en-US" sz="1900" i="0" dirty="0" err="1"/>
              <a:t>artilleriyadan</a:t>
            </a:r>
            <a:r>
              <a:rPr lang="en-US" sz="1900" i="0" dirty="0"/>
              <a:t> </a:t>
            </a:r>
            <a:r>
              <a:rPr lang="en-US" sz="1900" i="0" dirty="0" err="1"/>
              <a:t>bombardimon</a:t>
            </a:r>
            <a:r>
              <a:rPr lang="en-US" sz="1900" i="0" dirty="0"/>
              <a:t> </a:t>
            </a:r>
            <a:r>
              <a:rPr lang="en-US" sz="1900" i="0" dirty="0" err="1"/>
              <a:t>qilishni</a:t>
            </a:r>
            <a:r>
              <a:rPr lang="en-US" sz="1900" i="0" dirty="0"/>
              <a:t> </a:t>
            </a:r>
            <a:r>
              <a:rPr lang="en-US" sz="1900" i="0" dirty="0" err="1" smtClean="0"/>
              <a:t>boshladi</a:t>
            </a:r>
            <a:r>
              <a:rPr lang="en-US" sz="1900" i="0" dirty="0" smtClean="0"/>
              <a:t>. </a:t>
            </a:r>
            <a:r>
              <a:rPr lang="en-US" sz="1900" i="0" dirty="0" err="1" smtClean="0"/>
              <a:t>Shundan</a:t>
            </a:r>
            <a:r>
              <a:rPr lang="en-US" sz="1900" i="0" dirty="0" smtClean="0"/>
              <a:t> </a:t>
            </a:r>
            <a:r>
              <a:rPr lang="en-US" sz="1900" i="0" dirty="0" err="1"/>
              <a:t>so‘ng</a:t>
            </a:r>
            <a:r>
              <a:rPr lang="en-US" sz="1900" i="0" dirty="0"/>
              <a:t> </a:t>
            </a:r>
            <a:r>
              <a:rPr lang="en-US" sz="1900" i="0" dirty="0" err="1" smtClean="0"/>
              <a:t>mojaroga</a:t>
            </a:r>
            <a:r>
              <a:rPr lang="en-US" sz="1900" i="0" dirty="0" smtClean="0"/>
              <a:t> </a:t>
            </a:r>
            <a:r>
              <a:rPr lang="en-US" sz="1900" i="0" dirty="0" err="1"/>
              <a:t>Rossiya</a:t>
            </a:r>
            <a:r>
              <a:rPr lang="en-US" sz="1900" i="0" dirty="0"/>
              <a:t> </a:t>
            </a:r>
            <a:r>
              <a:rPr lang="en-US" sz="1900" i="0" dirty="0" err="1"/>
              <a:t>qo‘shinlari</a:t>
            </a:r>
            <a:r>
              <a:rPr lang="en-US" sz="1900" i="0" dirty="0"/>
              <a:t> </a:t>
            </a:r>
            <a:r>
              <a:rPr lang="en-US" sz="1900" i="0" dirty="0" err="1"/>
              <a:t>aralashib</a:t>
            </a:r>
            <a:r>
              <a:rPr lang="en-US" sz="1900" i="0" dirty="0"/>
              <a:t>, </a:t>
            </a:r>
            <a:r>
              <a:rPr lang="en-US" sz="1900" i="0" dirty="0" err="1" smtClean="0"/>
              <a:t>Gruziya</a:t>
            </a:r>
            <a:r>
              <a:rPr lang="en-US" sz="1900" i="0" dirty="0"/>
              <a:t> </a:t>
            </a:r>
            <a:r>
              <a:rPr lang="en-US" sz="1900" i="0" dirty="0" err="1" smtClean="0"/>
              <a:t>hududigacha</a:t>
            </a:r>
            <a:r>
              <a:rPr lang="en-US" sz="1900" i="0" dirty="0" smtClean="0"/>
              <a:t> </a:t>
            </a:r>
            <a:r>
              <a:rPr lang="en-US" sz="1900" i="0" dirty="0" err="1"/>
              <a:t>bostirib</a:t>
            </a:r>
            <a:r>
              <a:rPr lang="en-US" sz="1900" i="0" dirty="0"/>
              <a:t> </a:t>
            </a:r>
            <a:r>
              <a:rPr lang="en-US" sz="1900" i="0" dirty="0" err="1"/>
              <a:t>kirdi</a:t>
            </a:r>
            <a:r>
              <a:rPr lang="en-US" sz="1900" i="0" dirty="0"/>
              <a:t>. </a:t>
            </a:r>
            <a:r>
              <a:rPr lang="en-US" sz="1900" i="0" dirty="0" err="1"/>
              <a:t>Harbiy</a:t>
            </a:r>
            <a:r>
              <a:rPr lang="en-US" sz="1900" i="0" dirty="0"/>
              <a:t> </a:t>
            </a:r>
            <a:r>
              <a:rPr lang="en-US" sz="1900" i="0" dirty="0" err="1" smtClean="0"/>
              <a:t>mojaro</a:t>
            </a:r>
            <a:r>
              <a:rPr lang="en-US" sz="1900" i="0" dirty="0" smtClean="0"/>
              <a:t> </a:t>
            </a:r>
            <a:r>
              <a:rPr lang="en-US" sz="1900" i="0" dirty="0" err="1"/>
              <a:t>tezda</a:t>
            </a:r>
            <a:r>
              <a:rPr lang="en-US" sz="1900" i="0" dirty="0"/>
              <a:t> </a:t>
            </a:r>
            <a:r>
              <a:rPr lang="en-US" sz="1900" i="0" dirty="0" err="1"/>
              <a:t>yakunlandi</a:t>
            </a:r>
            <a:r>
              <a:rPr lang="en-US" sz="1900" i="0" dirty="0"/>
              <a:t>. </a:t>
            </a:r>
            <a:r>
              <a:rPr lang="en-US" sz="1900" i="0" dirty="0" smtClean="0"/>
              <a:t>Ammo </a:t>
            </a:r>
            <a:r>
              <a:rPr lang="en-US" sz="1900" i="0" dirty="0" err="1" smtClean="0"/>
              <a:t>Rossiya</a:t>
            </a:r>
            <a:r>
              <a:rPr lang="en-US" sz="1900" i="0" dirty="0" smtClean="0"/>
              <a:t> </a:t>
            </a:r>
            <a:r>
              <a:rPr lang="en-US" sz="1900" i="0" dirty="0"/>
              <a:t>– </a:t>
            </a:r>
            <a:r>
              <a:rPr lang="en-US" sz="1900" i="0" dirty="0" err="1"/>
              <a:t>Gruziya</a:t>
            </a:r>
            <a:r>
              <a:rPr lang="en-US" sz="1900" i="0" dirty="0"/>
              <a:t> </a:t>
            </a:r>
            <a:r>
              <a:rPr lang="en-US" sz="1900" i="0" dirty="0" err="1"/>
              <a:t>munosabatlari</a:t>
            </a:r>
            <a:r>
              <a:rPr lang="en-US" sz="1900" i="0" dirty="0"/>
              <a:t> </a:t>
            </a:r>
            <a:r>
              <a:rPr lang="en-US" sz="1900" i="0" dirty="0" err="1"/>
              <a:t>keskin</a:t>
            </a:r>
            <a:r>
              <a:rPr lang="en-US" sz="1900" i="0" dirty="0"/>
              <a:t> </a:t>
            </a:r>
            <a:r>
              <a:rPr lang="en-US" sz="1900" i="0" dirty="0" err="1" smtClean="0"/>
              <a:t>yomonlashdi</a:t>
            </a:r>
            <a:r>
              <a:rPr lang="en-US" sz="1900" i="0" dirty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3538541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410200" cy="2462213"/>
          </a:xfrm>
        </p:spPr>
        <p:txBody>
          <a:bodyPr/>
          <a:lstStyle/>
          <a:p>
            <a:pPr algn="just"/>
            <a:r>
              <a:rPr lang="en-US" sz="2000" i="0" dirty="0"/>
              <a:t>2014-yil </a:t>
            </a:r>
            <a:r>
              <a:rPr lang="en-US" sz="2000" i="0" dirty="0" err="1"/>
              <a:t>fevral</a:t>
            </a:r>
            <a:r>
              <a:rPr lang="en-US" sz="2000" i="0" dirty="0"/>
              <a:t> </a:t>
            </a:r>
            <a:r>
              <a:rPr lang="en-US" sz="2000" i="0" dirty="0" err="1"/>
              <a:t>oyida</a:t>
            </a:r>
            <a:r>
              <a:rPr lang="en-US" sz="2000" i="0" dirty="0"/>
              <a:t> </a:t>
            </a:r>
            <a:r>
              <a:rPr lang="en-US" sz="2000" i="0" dirty="0" err="1"/>
              <a:t>Ukrainada</a:t>
            </a:r>
            <a:r>
              <a:rPr lang="en-US" sz="2000" i="0" dirty="0"/>
              <a:t> </a:t>
            </a:r>
            <a:r>
              <a:rPr lang="en-US" sz="2000" i="0" dirty="0" err="1"/>
              <a:t>hokimiyat</a:t>
            </a:r>
            <a:r>
              <a:rPr lang="en-US" sz="2000" i="0" dirty="0"/>
              <a:t> </a:t>
            </a:r>
            <a:r>
              <a:rPr lang="en-US" sz="2000" i="0" dirty="0" err="1"/>
              <a:t>almashdi</a:t>
            </a:r>
            <a:r>
              <a:rPr lang="en-US" sz="2000" i="0" dirty="0"/>
              <a:t>. </a:t>
            </a:r>
            <a:r>
              <a:rPr lang="en-US" sz="2000" i="0" dirty="0" err="1"/>
              <a:t>Qrimda</a:t>
            </a:r>
            <a:r>
              <a:rPr lang="en-US" sz="2000" i="0" dirty="0"/>
              <a:t> </a:t>
            </a:r>
            <a:r>
              <a:rPr lang="en-US" sz="2000" i="0" dirty="0" err="1" smtClean="0"/>
              <a:t>hokimiyatga</a:t>
            </a:r>
            <a:r>
              <a:rPr lang="en-US" sz="2000" i="0" dirty="0"/>
              <a:t> </a:t>
            </a:r>
            <a:r>
              <a:rPr lang="en-US" sz="2000" i="0" dirty="0" smtClean="0"/>
              <a:t> </a:t>
            </a:r>
            <a:r>
              <a:rPr lang="sv-SE" sz="2000" i="0" dirty="0" smtClean="0"/>
              <a:t>kelgan </a:t>
            </a:r>
            <a:r>
              <a:rPr lang="sv-SE" sz="2000" i="0" dirty="0"/>
              <a:t>rossiyaparastlar Kiyevdagi yangi hukumatni tan </a:t>
            </a:r>
            <a:r>
              <a:rPr lang="sv-SE" sz="2000" i="0" dirty="0" smtClean="0"/>
              <a:t>olmadi. 2</a:t>
            </a:r>
            <a:r>
              <a:rPr lang="en-US" sz="2000" i="0" dirty="0" smtClean="0"/>
              <a:t>014-yil </a:t>
            </a:r>
            <a:r>
              <a:rPr lang="en-US" sz="2000" i="0" dirty="0"/>
              <a:t>16-martda </a:t>
            </a:r>
            <a:r>
              <a:rPr lang="en-US" sz="2000" i="0" dirty="0" err="1"/>
              <a:t>ular</a:t>
            </a:r>
            <a:r>
              <a:rPr lang="en-US" sz="2000" i="0" dirty="0"/>
              <a:t> </a:t>
            </a:r>
            <a:r>
              <a:rPr lang="en-US" sz="2000" i="0" dirty="0" smtClean="0"/>
              <a:t>referendum </a:t>
            </a:r>
            <a:r>
              <a:rPr lang="en-US" sz="2000" i="0" dirty="0" err="1"/>
              <a:t>o‘tkazib</a:t>
            </a:r>
            <a:r>
              <a:rPr lang="en-US" sz="2000" i="0" dirty="0"/>
              <a:t>, </a:t>
            </a:r>
            <a:r>
              <a:rPr lang="en-US" sz="2000" i="0" dirty="0" err="1"/>
              <a:t>uning</a:t>
            </a:r>
            <a:r>
              <a:rPr lang="en-US" sz="2000" i="0" dirty="0"/>
              <a:t> </a:t>
            </a:r>
            <a:r>
              <a:rPr lang="en-US" sz="2000" i="0" dirty="0" err="1" smtClean="0"/>
              <a:t>natijasiga</a:t>
            </a:r>
            <a:r>
              <a:rPr lang="en-US" sz="2000" i="0" dirty="0" smtClean="0"/>
              <a:t> </a:t>
            </a:r>
            <a:r>
              <a:rPr lang="en-US" sz="2000" i="0" dirty="0" err="1" smtClean="0"/>
              <a:t>binoan</a:t>
            </a:r>
            <a:r>
              <a:rPr lang="en-US" sz="2000" i="0" dirty="0"/>
              <a:t> </a:t>
            </a:r>
            <a:r>
              <a:rPr lang="it-IT" sz="2000" i="0" dirty="0" smtClean="0"/>
              <a:t>Qrimning mustaqilligini </a:t>
            </a:r>
            <a:r>
              <a:rPr lang="it-IT" sz="2000" i="0" dirty="0"/>
              <a:t>e’lon </a:t>
            </a:r>
            <a:r>
              <a:rPr lang="it-IT" sz="2000" i="0" dirty="0" smtClean="0"/>
              <a:t>qildi </a:t>
            </a:r>
            <a:r>
              <a:rPr lang="it-IT" sz="2000" i="0" dirty="0"/>
              <a:t>va Rossiya </a:t>
            </a:r>
            <a:r>
              <a:rPr lang="it-IT" sz="2000" i="0" dirty="0" smtClean="0"/>
              <a:t>Federatsiyasi </a:t>
            </a:r>
            <a:r>
              <a:rPr lang="nn-NO" sz="2000" i="0" dirty="0" smtClean="0"/>
              <a:t>tarkibiga </a:t>
            </a:r>
            <a:r>
              <a:rPr lang="nn-NO" sz="2000" i="0" dirty="0"/>
              <a:t>kirish </a:t>
            </a:r>
            <a:r>
              <a:rPr lang="nn-NO" sz="2000" i="0" dirty="0" smtClean="0"/>
              <a:t>to‘g‘risida </a:t>
            </a:r>
            <a:r>
              <a:rPr lang="nn-NO" sz="2000" i="0" dirty="0"/>
              <a:t>shartnoma imzoladi.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03099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55625"/>
            <a:ext cx="5334000" cy="2631490"/>
          </a:xfrm>
        </p:spPr>
        <p:txBody>
          <a:bodyPr/>
          <a:lstStyle/>
          <a:p>
            <a:pPr algn="just"/>
            <a:r>
              <a:rPr lang="en-US" sz="1900" i="0" dirty="0" err="1"/>
              <a:t>Rossiyaning</a:t>
            </a:r>
            <a:r>
              <a:rPr lang="en-US" sz="1900" i="0" dirty="0"/>
              <a:t> </a:t>
            </a:r>
            <a:r>
              <a:rPr lang="en-US" sz="1900" i="0" dirty="0" err="1"/>
              <a:t>Ukrainaga</a:t>
            </a:r>
            <a:r>
              <a:rPr lang="en-US" sz="1900" i="0" dirty="0"/>
              <a:t> </a:t>
            </a:r>
            <a:r>
              <a:rPr lang="en-US" sz="1900" i="0" dirty="0" err="1"/>
              <a:t>nisbatan</a:t>
            </a:r>
            <a:r>
              <a:rPr lang="en-US" sz="1900" i="0" dirty="0"/>
              <a:t> </a:t>
            </a:r>
            <a:r>
              <a:rPr lang="en-US" sz="1900" i="0" dirty="0" err="1" smtClean="0"/>
              <a:t>siyosatidagi</a:t>
            </a:r>
            <a:r>
              <a:rPr lang="en-US" sz="1900" i="0" dirty="0" smtClean="0"/>
              <a:t> </a:t>
            </a:r>
            <a:r>
              <a:rPr lang="en-US" sz="1900" i="0" dirty="0" err="1"/>
              <a:t>yana</a:t>
            </a:r>
            <a:r>
              <a:rPr lang="en-US" sz="1900" i="0" dirty="0"/>
              <a:t> </a:t>
            </a:r>
            <a:r>
              <a:rPr lang="en-US" sz="1900" i="0" dirty="0" err="1"/>
              <a:t>bir</a:t>
            </a:r>
            <a:r>
              <a:rPr lang="en-US" sz="1900" i="0" dirty="0"/>
              <a:t> </a:t>
            </a:r>
            <a:r>
              <a:rPr lang="en-US" sz="1900" i="0" dirty="0" err="1"/>
              <a:t>muammoli</a:t>
            </a:r>
            <a:r>
              <a:rPr lang="en-US" sz="1900" i="0" dirty="0"/>
              <a:t> </a:t>
            </a:r>
            <a:r>
              <a:rPr lang="en-US" sz="1900" i="0" dirty="0" err="1"/>
              <a:t>jihat</a:t>
            </a:r>
            <a:r>
              <a:rPr lang="en-US" sz="1900" i="0" dirty="0"/>
              <a:t> </a:t>
            </a:r>
            <a:r>
              <a:rPr lang="en-US" sz="1900" i="0" dirty="0" err="1" smtClean="0"/>
              <a:t>Ukrainaning</a:t>
            </a:r>
            <a:r>
              <a:rPr lang="en-US" sz="1900" i="0" dirty="0"/>
              <a:t> </a:t>
            </a:r>
            <a:r>
              <a:rPr lang="es-ES" sz="1900" i="0" dirty="0" smtClean="0"/>
              <a:t>sharqida</a:t>
            </a:r>
            <a:r>
              <a:rPr lang="es-ES" sz="1900" i="0" dirty="0"/>
              <a:t>, </a:t>
            </a:r>
            <a:r>
              <a:rPr lang="es-ES" sz="1900" i="0" dirty="0" smtClean="0"/>
              <a:t>xususan</a:t>
            </a:r>
            <a:r>
              <a:rPr lang="es-ES" sz="1900" i="0" dirty="0"/>
              <a:t>, Donetsk va </a:t>
            </a:r>
            <a:r>
              <a:rPr lang="es-ES" sz="1900" i="0" dirty="0" smtClean="0"/>
              <a:t>Lugansk </a:t>
            </a:r>
            <a:r>
              <a:rPr lang="en-US" sz="1900" i="0" dirty="0" err="1" smtClean="0"/>
              <a:t>viloyatlarida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bo‘layotgan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voqealar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bilan</a:t>
            </a:r>
            <a:r>
              <a:rPr lang="en-US" sz="1900" i="0" dirty="0"/>
              <a:t> </a:t>
            </a:r>
            <a:r>
              <a:rPr lang="en-US" sz="1900" i="0" dirty="0" err="1" smtClean="0"/>
              <a:t>bog‘liq</a:t>
            </a:r>
            <a:r>
              <a:rPr lang="en-US" sz="1900" i="0" dirty="0"/>
              <a:t>. Bu </a:t>
            </a:r>
            <a:r>
              <a:rPr lang="en-US" sz="1900" i="0" dirty="0" err="1"/>
              <a:t>yerda</a:t>
            </a:r>
            <a:r>
              <a:rPr lang="en-US" sz="1900" i="0" dirty="0"/>
              <a:t> ham </a:t>
            </a:r>
            <a:r>
              <a:rPr lang="en-US" sz="1900" i="0" dirty="0" err="1" smtClean="0"/>
              <a:t>Ukrainadagi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hokimiyat</a:t>
            </a:r>
            <a:r>
              <a:rPr lang="en-US" sz="1900" i="0" dirty="0"/>
              <a:t> </a:t>
            </a:r>
            <a:r>
              <a:rPr lang="en-US" sz="1900" i="0" dirty="0" err="1" smtClean="0"/>
              <a:t>almashinuvini</a:t>
            </a:r>
            <a:r>
              <a:rPr lang="en-US" sz="1900" i="0" dirty="0" smtClean="0"/>
              <a:t> </a:t>
            </a:r>
            <a:r>
              <a:rPr lang="en-US" sz="1900" i="0" dirty="0"/>
              <a:t>tan </a:t>
            </a:r>
            <a:r>
              <a:rPr lang="en-US" sz="1900" i="0" dirty="0" err="1"/>
              <a:t>olmagan</a:t>
            </a:r>
            <a:r>
              <a:rPr lang="en-US" sz="1900" i="0" dirty="0"/>
              <a:t> </a:t>
            </a:r>
            <a:r>
              <a:rPr lang="en-US" sz="1900" i="0" dirty="0" err="1"/>
              <a:t>bir</a:t>
            </a:r>
            <a:r>
              <a:rPr lang="en-US" sz="1900" i="0" dirty="0"/>
              <a:t> </a:t>
            </a:r>
            <a:r>
              <a:rPr lang="en-US" sz="1900" i="0" dirty="0" err="1"/>
              <a:t>guruh</a:t>
            </a:r>
            <a:endParaRPr lang="en-US" sz="1900" i="0" dirty="0"/>
          </a:p>
          <a:p>
            <a:pPr algn="just"/>
            <a:r>
              <a:rPr lang="en-US" sz="1900" i="0" dirty="0" err="1" smtClean="0"/>
              <a:t>rusiyzabon</a:t>
            </a:r>
            <a:r>
              <a:rPr lang="en-US" sz="1900" i="0" dirty="0" smtClean="0"/>
              <a:t> </a:t>
            </a:r>
            <a:r>
              <a:rPr lang="en-US" sz="1900" i="0" dirty="0" err="1"/>
              <a:t>yetakchilar</a:t>
            </a:r>
            <a:r>
              <a:rPr lang="en-US" sz="1900" i="0" dirty="0"/>
              <a:t> </a:t>
            </a:r>
            <a:r>
              <a:rPr lang="en-US" sz="1900" i="0" dirty="0" err="1"/>
              <a:t>tomonidan</a:t>
            </a:r>
            <a:r>
              <a:rPr lang="en-US" sz="1900" i="0" dirty="0"/>
              <a:t> </a:t>
            </a:r>
            <a:r>
              <a:rPr lang="en-US" sz="1900" i="0" dirty="0" smtClean="0"/>
              <a:t>Donetsk </a:t>
            </a:r>
            <a:r>
              <a:rPr lang="en-US" sz="1900" i="0" dirty="0" err="1" smtClean="0"/>
              <a:t>va</a:t>
            </a:r>
            <a:r>
              <a:rPr lang="en-US" sz="1900" i="0" dirty="0" smtClean="0"/>
              <a:t> Lugansk </a:t>
            </a:r>
            <a:r>
              <a:rPr lang="en-US" sz="1900" i="0" dirty="0" err="1"/>
              <a:t>Xalq</a:t>
            </a:r>
            <a:r>
              <a:rPr lang="en-US" sz="1900" i="0" dirty="0"/>
              <a:t> </a:t>
            </a:r>
            <a:r>
              <a:rPr lang="en-US" sz="1900" i="0" dirty="0" err="1" smtClean="0"/>
              <a:t>respublikalari</a:t>
            </a:r>
            <a:r>
              <a:rPr lang="en-US" sz="1900" i="0" dirty="0" smtClean="0"/>
              <a:t> </a:t>
            </a:r>
            <a:r>
              <a:rPr lang="en-US" sz="1900" i="0" dirty="0" err="1" smtClean="0"/>
              <a:t>e’lon</a:t>
            </a:r>
            <a:r>
              <a:rPr lang="en-US" sz="1900" i="0" dirty="0"/>
              <a:t> </a:t>
            </a:r>
            <a:r>
              <a:rPr lang="en-US" sz="1900" i="0" dirty="0" err="1" smtClean="0"/>
              <a:t>qilinib</a:t>
            </a:r>
            <a:r>
              <a:rPr lang="en-US" sz="1900" i="0" dirty="0"/>
              <a:t>, </a:t>
            </a:r>
            <a:r>
              <a:rPr lang="en-US" sz="1900" i="0" dirty="0" err="1"/>
              <a:t>o‘z</a:t>
            </a:r>
            <a:r>
              <a:rPr lang="en-US" sz="1900" i="0" dirty="0"/>
              <a:t> </a:t>
            </a:r>
            <a:r>
              <a:rPr lang="en-US" sz="1900" i="0" dirty="0" err="1"/>
              <a:t>armiyalarini</a:t>
            </a:r>
            <a:r>
              <a:rPr lang="en-US" sz="1900" i="0" dirty="0"/>
              <a:t> </a:t>
            </a:r>
            <a:r>
              <a:rPr lang="en-US" sz="1900" i="0" dirty="0" err="1" smtClean="0"/>
              <a:t>shakllantirdi</a:t>
            </a:r>
            <a:r>
              <a:rPr lang="en-US" sz="1900" i="0" dirty="0" smtClean="0"/>
              <a:t>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2026337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         </a:t>
            </a:r>
            <a:r>
              <a:rPr lang="en-US" dirty="0" err="1" smtClean="0"/>
              <a:t>Shok</a:t>
            </a:r>
            <a:r>
              <a:rPr lang="en-US" dirty="0" smtClean="0"/>
              <a:t> </a:t>
            </a:r>
            <a:r>
              <a:rPr lang="en-US" dirty="0" err="1" smtClean="0"/>
              <a:t>terapiyasi</a:t>
            </a:r>
            <a:r>
              <a:rPr lang="en-US" dirty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8" y="784225"/>
            <a:ext cx="5249161" cy="1846659"/>
          </a:xfrm>
        </p:spPr>
        <p:txBody>
          <a:bodyPr/>
          <a:lstStyle/>
          <a:p>
            <a:pPr marL="541338" indent="-541338" algn="just"/>
            <a:r>
              <a:rPr lang="en-US" sz="2000" dirty="0" smtClean="0">
                <a:solidFill>
                  <a:schemeClr val="tx1"/>
                </a:solidFill>
              </a:rPr>
              <a:t>A. </a:t>
            </a:r>
            <a:r>
              <a:rPr lang="en-US" sz="2000" i="0" dirty="0" err="1" smtClean="0">
                <a:solidFill>
                  <a:schemeClr val="tx1"/>
                </a:solidFill>
              </a:rPr>
              <a:t>Iqtisodiy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nazariya</a:t>
            </a:r>
            <a:r>
              <a:rPr lang="en-US" sz="2000" i="0" dirty="0">
                <a:solidFill>
                  <a:schemeClr val="tx1"/>
                </a:solidFill>
              </a:rPr>
              <a:t>, </a:t>
            </a:r>
            <a:r>
              <a:rPr lang="en-US" sz="2000" i="0" dirty="0" err="1" smtClean="0">
                <a:solidFill>
                  <a:schemeClr val="tx1"/>
                </a:solidFill>
              </a:rPr>
              <a:t>shuningdek</a:t>
            </a:r>
            <a:r>
              <a:rPr lang="en-US" sz="2000" i="0" dirty="0" smtClean="0">
                <a:solidFill>
                  <a:schemeClr val="tx1"/>
                </a:solidFill>
              </a:rPr>
              <a:t>, </a:t>
            </a:r>
            <a:r>
              <a:rPr lang="en-US" sz="2000" i="0" dirty="0" err="1" smtClean="0">
                <a:solidFill>
                  <a:schemeClr val="tx1"/>
                </a:solidFill>
              </a:rPr>
              <a:t>shu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nazariyaga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asoslangan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keskin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>
                <a:solidFill>
                  <a:schemeClr val="tx1"/>
                </a:solidFill>
              </a:rPr>
              <a:t>iqtisodiy</a:t>
            </a:r>
            <a:r>
              <a:rPr lang="en-US" sz="2000" i="0" dirty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islohotlar</a:t>
            </a:r>
            <a:endParaRPr lang="en-US" sz="2000" i="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i="0" dirty="0" smtClean="0">
                <a:solidFill>
                  <a:schemeClr val="tx1"/>
                </a:solidFill>
              </a:rPr>
              <a:t>B.     </a:t>
            </a:r>
            <a:r>
              <a:rPr lang="en-US" sz="2000" i="0" dirty="0" err="1" smtClean="0">
                <a:solidFill>
                  <a:schemeClr val="tx1"/>
                </a:solidFill>
              </a:rPr>
              <a:t>Ijtimoiy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sohadagi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o‘zgarishlar</a:t>
            </a:r>
            <a:endParaRPr lang="en-US" sz="2000" i="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i="0" dirty="0" smtClean="0">
                <a:solidFill>
                  <a:schemeClr val="tx1"/>
                </a:solidFill>
              </a:rPr>
              <a:t>C.     </a:t>
            </a:r>
            <a:r>
              <a:rPr lang="en-US" sz="2000" i="0" dirty="0" err="1" smtClean="0">
                <a:solidFill>
                  <a:schemeClr val="tx1"/>
                </a:solidFill>
              </a:rPr>
              <a:t>Mamlakatni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rivojlanish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yo‘li</a:t>
            </a:r>
            <a:endParaRPr lang="en-US" sz="2000" i="0" dirty="0" smtClean="0">
              <a:solidFill>
                <a:schemeClr val="tx1"/>
              </a:solidFill>
            </a:endParaRPr>
          </a:p>
          <a:p>
            <a:pPr algn="just"/>
            <a:r>
              <a:rPr lang="en-US" sz="2000" i="0" dirty="0" smtClean="0">
                <a:solidFill>
                  <a:schemeClr val="tx1"/>
                </a:solidFill>
              </a:rPr>
              <a:t>D.     </a:t>
            </a:r>
            <a:r>
              <a:rPr lang="en-US" sz="2000" i="0" dirty="0" err="1" smtClean="0">
                <a:solidFill>
                  <a:schemeClr val="tx1"/>
                </a:solidFill>
              </a:rPr>
              <a:t>Moliya</a:t>
            </a:r>
            <a:r>
              <a:rPr lang="en-US" sz="2000" i="0" dirty="0" smtClean="0">
                <a:solidFill>
                  <a:schemeClr val="tx1"/>
                </a:solidFill>
              </a:rPr>
              <a:t> </a:t>
            </a:r>
            <a:r>
              <a:rPr lang="en-US" sz="2000" i="0" dirty="0" err="1" smtClean="0">
                <a:solidFill>
                  <a:schemeClr val="tx1"/>
                </a:solidFill>
              </a:rPr>
              <a:t>tizimi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394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To‘g‘ri</a:t>
            </a:r>
            <a:r>
              <a:rPr lang="en-US" dirty="0" smtClean="0"/>
              <a:t> </a:t>
            </a:r>
            <a:r>
              <a:rPr lang="en-US" dirty="0" err="1" smtClean="0"/>
              <a:t>javob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982040"/>
            <a:ext cx="5164320" cy="1477328"/>
          </a:xfrm>
        </p:spPr>
        <p:txBody>
          <a:bodyPr/>
          <a:lstStyle/>
          <a:p>
            <a:r>
              <a:rPr lang="en-US" sz="2400" dirty="0" smtClean="0">
                <a:solidFill>
                  <a:schemeClr val="tx1"/>
                </a:solidFill>
              </a:rPr>
              <a:t>A.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Iqtisodiy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nazariya</a:t>
            </a:r>
            <a:r>
              <a:rPr lang="en-US" sz="2400" i="0" dirty="0">
                <a:solidFill>
                  <a:schemeClr val="tx1"/>
                </a:solidFill>
              </a:rPr>
              <a:t>, </a:t>
            </a:r>
            <a:r>
              <a:rPr lang="en-US" sz="2400" i="0" dirty="0" err="1">
                <a:solidFill>
                  <a:schemeClr val="tx1"/>
                </a:solidFill>
              </a:rPr>
              <a:t>shuningdek</a:t>
            </a:r>
            <a:r>
              <a:rPr lang="en-US" sz="2400" i="0" dirty="0">
                <a:solidFill>
                  <a:schemeClr val="tx1"/>
                </a:solidFill>
              </a:rPr>
              <a:t>,</a:t>
            </a:r>
          </a:p>
          <a:p>
            <a:r>
              <a:rPr lang="en-US" sz="2400" i="0" dirty="0" err="1">
                <a:solidFill>
                  <a:schemeClr val="tx1"/>
                </a:solidFill>
              </a:rPr>
              <a:t>shu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nazariyaga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asoslangan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keskin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iqtisodiy</a:t>
            </a:r>
            <a:r>
              <a:rPr lang="en-US" sz="2400" i="0" dirty="0">
                <a:solidFill>
                  <a:schemeClr val="tx1"/>
                </a:solidFill>
              </a:rPr>
              <a:t> </a:t>
            </a:r>
            <a:r>
              <a:rPr lang="en-US" sz="2400" i="0" dirty="0" err="1">
                <a:solidFill>
                  <a:schemeClr val="tx1"/>
                </a:solidFill>
              </a:rPr>
              <a:t>islohotlar</a:t>
            </a:r>
            <a:endParaRPr lang="en-US" sz="2400" i="0" dirty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387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102424"/>
            <a:ext cx="5410200" cy="553998"/>
          </a:xfrm>
        </p:spPr>
        <p:txBody>
          <a:bodyPr/>
          <a:lstStyle/>
          <a:p>
            <a:pPr algn="ctr"/>
            <a:r>
              <a:rPr lang="en-US" sz="1800" dirty="0" err="1"/>
              <a:t>Mustahkamlash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savol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 smtClean="0"/>
              <a:t>topshiriqlar</a:t>
            </a:r>
            <a:r>
              <a:rPr lang="en-US" sz="1800" dirty="0" smtClean="0"/>
              <a:t>:</a:t>
            </a:r>
            <a:r>
              <a:rPr lang="en-US" sz="1800" dirty="0"/>
              <a:t/>
            </a:r>
            <a:br>
              <a:rPr lang="en-US" sz="1800" dirty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409268"/>
            <a:ext cx="5334000" cy="2431435"/>
          </a:xfrm>
        </p:spPr>
        <p:txBody>
          <a:bodyPr/>
          <a:lstStyle/>
          <a:p>
            <a:endParaRPr lang="en-US" b="1" i="0" dirty="0"/>
          </a:p>
          <a:p>
            <a:r>
              <a:rPr lang="en-US" sz="1800" i="0" dirty="0"/>
              <a:t>1. </a:t>
            </a:r>
            <a:r>
              <a:rPr lang="en-US" sz="1800" i="0" dirty="0" err="1"/>
              <a:t>Rossiyada</a:t>
            </a:r>
            <a:r>
              <a:rPr lang="en-US" sz="1800" i="0" dirty="0"/>
              <a:t> </a:t>
            </a:r>
            <a:r>
              <a:rPr lang="en-US" sz="1800" i="0" dirty="0" err="1" smtClean="0"/>
              <a:t>Y.Gaydar</a:t>
            </a:r>
            <a:r>
              <a:rPr lang="en-US" sz="1800" i="0" dirty="0" smtClean="0"/>
              <a:t> </a:t>
            </a:r>
            <a:r>
              <a:rPr lang="en-US" sz="1800" i="0" dirty="0" err="1"/>
              <a:t>hukumati</a:t>
            </a:r>
            <a:r>
              <a:rPr lang="en-US" sz="1800" i="0" dirty="0"/>
              <a:t> </a:t>
            </a:r>
            <a:r>
              <a:rPr lang="en-US" sz="1800" i="0" dirty="0" err="1"/>
              <a:t>tomonidan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oshirilgan</a:t>
            </a:r>
            <a:r>
              <a:rPr lang="en-US" sz="1800" i="0" dirty="0"/>
              <a:t> </a:t>
            </a:r>
            <a:r>
              <a:rPr lang="en-US" sz="1800" i="0" dirty="0" err="1" smtClean="0"/>
              <a:t>iqtisodiy</a:t>
            </a:r>
            <a:r>
              <a:rPr lang="en-US" sz="1800" i="0" dirty="0"/>
              <a:t> </a:t>
            </a:r>
            <a:r>
              <a:rPr lang="en-US" sz="1800" i="0" dirty="0" err="1" smtClean="0"/>
              <a:t>islohotlar</a:t>
            </a:r>
            <a:r>
              <a:rPr lang="en-US" sz="1800" i="0" dirty="0" smtClean="0"/>
              <a:t> </a:t>
            </a:r>
            <a:r>
              <a:rPr lang="en-US" sz="1800" i="0" dirty="0" err="1"/>
              <a:t>qanday</a:t>
            </a:r>
            <a:r>
              <a:rPr lang="en-US" sz="1800" i="0" dirty="0"/>
              <a:t> </a:t>
            </a:r>
            <a:r>
              <a:rPr lang="en-US" sz="1800" i="0" dirty="0" err="1"/>
              <a:t>natijalarga</a:t>
            </a:r>
            <a:r>
              <a:rPr lang="en-US" sz="1800" i="0" dirty="0"/>
              <a:t> </a:t>
            </a:r>
            <a:r>
              <a:rPr lang="en-US" sz="1800" i="0" dirty="0" err="1"/>
              <a:t>olib</a:t>
            </a:r>
            <a:r>
              <a:rPr lang="en-US" sz="1800" i="0" dirty="0"/>
              <a:t> </a:t>
            </a:r>
            <a:r>
              <a:rPr lang="en-US" sz="1800" i="0" dirty="0" err="1"/>
              <a:t>keldi</a:t>
            </a:r>
            <a:r>
              <a:rPr lang="en-US" sz="1800" i="0" dirty="0"/>
              <a:t>?</a:t>
            </a:r>
          </a:p>
          <a:p>
            <a:r>
              <a:rPr lang="en-US" sz="1800" i="0" dirty="0"/>
              <a:t>2. 1990-yillari </a:t>
            </a:r>
            <a:r>
              <a:rPr lang="en-US" sz="1800" i="0" dirty="0" err="1"/>
              <a:t>Rossiyada</a:t>
            </a:r>
            <a:r>
              <a:rPr lang="en-US" sz="1800" i="0" dirty="0"/>
              <a:t> </a:t>
            </a:r>
            <a:r>
              <a:rPr lang="en-US" sz="1800" i="0" dirty="0" err="1"/>
              <a:t>amalga</a:t>
            </a:r>
            <a:r>
              <a:rPr lang="en-US" sz="1800" i="0" dirty="0"/>
              <a:t> </a:t>
            </a:r>
            <a:r>
              <a:rPr lang="en-US" sz="1800" i="0" dirty="0" err="1"/>
              <a:t>oshirilgan</a:t>
            </a:r>
            <a:r>
              <a:rPr lang="en-US" sz="1800" i="0" dirty="0"/>
              <a:t> </a:t>
            </a:r>
            <a:r>
              <a:rPr lang="en-US" sz="1800" i="0" dirty="0" err="1"/>
              <a:t>eng</a:t>
            </a:r>
            <a:r>
              <a:rPr lang="en-US" sz="1800" i="0" dirty="0"/>
              <a:t> </a:t>
            </a:r>
            <a:r>
              <a:rPr lang="en-US" sz="1800" i="0" dirty="0" err="1"/>
              <a:t>muhim</a:t>
            </a:r>
            <a:r>
              <a:rPr lang="en-US" sz="1800" i="0" dirty="0"/>
              <a:t> </a:t>
            </a:r>
            <a:r>
              <a:rPr lang="en-US" sz="1800" i="0" dirty="0" err="1"/>
              <a:t>siyosiy</a:t>
            </a:r>
            <a:r>
              <a:rPr lang="en-US" sz="1800" i="0" dirty="0"/>
              <a:t> </a:t>
            </a:r>
            <a:r>
              <a:rPr lang="en-US" sz="1800" i="0" dirty="0" err="1" smtClean="0"/>
              <a:t>islohotning</a:t>
            </a:r>
            <a:r>
              <a:rPr lang="en-US" sz="1800" i="0" dirty="0"/>
              <a:t> </a:t>
            </a:r>
            <a:r>
              <a:rPr lang="en-US" sz="1800" i="0" dirty="0" err="1" smtClean="0"/>
              <a:t>mohiyati</a:t>
            </a:r>
            <a:r>
              <a:rPr lang="en-US" sz="1800" i="0" dirty="0" smtClean="0"/>
              <a:t> </a:t>
            </a:r>
            <a:r>
              <a:rPr lang="en-US" sz="1800" i="0" dirty="0" err="1"/>
              <a:t>nimadan</a:t>
            </a:r>
            <a:r>
              <a:rPr lang="en-US" sz="1800" i="0" dirty="0"/>
              <a:t> </a:t>
            </a:r>
            <a:r>
              <a:rPr lang="en-US" sz="1800" i="0" dirty="0" err="1"/>
              <a:t>iborat</a:t>
            </a:r>
            <a:r>
              <a:rPr lang="en-US" sz="1800" i="0" dirty="0"/>
              <a:t> </a:t>
            </a:r>
            <a:r>
              <a:rPr lang="en-US" sz="1800" i="0" dirty="0" err="1"/>
              <a:t>edi</a:t>
            </a:r>
            <a:r>
              <a:rPr lang="en-US" sz="1800" i="0" dirty="0"/>
              <a:t>?</a:t>
            </a:r>
          </a:p>
          <a:p>
            <a:r>
              <a:rPr lang="en-US" sz="1800" i="0" dirty="0"/>
              <a:t>3. </a:t>
            </a:r>
            <a:r>
              <a:rPr lang="en-US" sz="1800" i="0" dirty="0" err="1"/>
              <a:t>Rossiyada</a:t>
            </a:r>
            <a:r>
              <a:rPr lang="en-US" sz="1800" i="0" dirty="0"/>
              <a:t> 1990-yillari </a:t>
            </a:r>
            <a:r>
              <a:rPr lang="en-US" sz="1800" i="0" dirty="0" err="1"/>
              <a:t>vujudga</a:t>
            </a:r>
            <a:r>
              <a:rPr lang="en-US" sz="1800" i="0" dirty="0"/>
              <a:t> </a:t>
            </a:r>
            <a:r>
              <a:rPr lang="en-US" sz="1800" i="0" dirty="0" err="1"/>
              <a:t>kelgan</a:t>
            </a:r>
            <a:r>
              <a:rPr lang="en-US" sz="1800" i="0" dirty="0"/>
              <a:t> </a:t>
            </a:r>
            <a:r>
              <a:rPr lang="en-US" sz="1800" i="0" dirty="0" err="1"/>
              <a:t>millatlararo</a:t>
            </a:r>
            <a:r>
              <a:rPr lang="en-US" sz="1800" i="0" dirty="0"/>
              <a:t> </a:t>
            </a:r>
            <a:r>
              <a:rPr lang="en-US" sz="1800" i="0" dirty="0" err="1"/>
              <a:t>tanglik</a:t>
            </a:r>
            <a:r>
              <a:rPr lang="en-US" sz="1800" i="0" dirty="0"/>
              <a:t> </a:t>
            </a:r>
            <a:r>
              <a:rPr lang="en-US" sz="1800" i="0" dirty="0" err="1" smtClean="0"/>
              <a:t>qanday</a:t>
            </a:r>
            <a:r>
              <a:rPr lang="en-US" sz="1800" i="0" dirty="0"/>
              <a:t> </a:t>
            </a:r>
            <a:r>
              <a:rPr lang="en-US" sz="1800" i="0" dirty="0" err="1" smtClean="0"/>
              <a:t>usullar</a:t>
            </a:r>
            <a:r>
              <a:rPr lang="en-US" sz="1800" i="0" dirty="0" smtClean="0"/>
              <a:t> </a:t>
            </a:r>
            <a:r>
              <a:rPr lang="en-US" sz="1800" i="0" dirty="0" err="1"/>
              <a:t>bilan</a:t>
            </a:r>
            <a:r>
              <a:rPr lang="en-US" sz="1800" i="0" dirty="0"/>
              <a:t> </a:t>
            </a:r>
            <a:r>
              <a:rPr lang="en-US" sz="1800" i="0" dirty="0" err="1"/>
              <a:t>hal</a:t>
            </a:r>
            <a:r>
              <a:rPr lang="en-US" sz="1800" i="0" dirty="0"/>
              <a:t> </a:t>
            </a:r>
            <a:r>
              <a:rPr lang="en-US" sz="1800" i="0" dirty="0" err="1"/>
              <a:t>etildi</a:t>
            </a:r>
            <a:r>
              <a:rPr lang="en-US" sz="1800" i="0" dirty="0"/>
              <a:t>?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78021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699" y="102424"/>
            <a:ext cx="3801359" cy="430887"/>
          </a:xfrm>
        </p:spPr>
        <p:txBody>
          <a:bodyPr/>
          <a:lstStyle/>
          <a:p>
            <a:r>
              <a:rPr lang="en-US" sz="2800" dirty="0" smtClean="0"/>
              <a:t>REJA: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708025"/>
            <a:ext cx="5181600" cy="2215991"/>
          </a:xfrm>
        </p:spPr>
        <p:txBody>
          <a:bodyPr/>
          <a:lstStyle/>
          <a:p>
            <a:r>
              <a:rPr lang="en-US" sz="2400" b="1" i="0" dirty="0" smtClean="0"/>
              <a:t>1.  </a:t>
            </a:r>
            <a:r>
              <a:rPr lang="en-US" sz="2400" b="1" i="0" dirty="0" err="1" smtClean="0"/>
              <a:t>Iqtisodiy</a:t>
            </a:r>
            <a:r>
              <a:rPr lang="en-US" sz="2400" b="1" i="0" dirty="0" smtClean="0"/>
              <a:t> </a:t>
            </a:r>
            <a:r>
              <a:rPr lang="en-US" sz="2400" b="1" i="0" dirty="0" err="1" smtClean="0"/>
              <a:t>islohotlar</a:t>
            </a:r>
            <a:r>
              <a:rPr lang="en-US" sz="2400" b="1" i="0" dirty="0" smtClean="0"/>
              <a:t> </a:t>
            </a:r>
          </a:p>
          <a:p>
            <a:pPr marL="457200" indent="-457200">
              <a:buAutoNum type="arabicPeriod" startAt="2"/>
            </a:pPr>
            <a:r>
              <a:rPr lang="en-US" sz="2400" b="1" i="0" dirty="0" err="1" smtClean="0"/>
              <a:t>Ichki</a:t>
            </a:r>
            <a:r>
              <a:rPr lang="en-US" sz="2400" b="1" i="0" dirty="0" smtClean="0"/>
              <a:t> </a:t>
            </a:r>
            <a:r>
              <a:rPr lang="en-US" sz="2400" b="1" i="0" dirty="0" err="1"/>
              <a:t>siyosiy</a:t>
            </a:r>
            <a:r>
              <a:rPr lang="en-US" sz="2400" b="1" i="0" dirty="0"/>
              <a:t> </a:t>
            </a:r>
            <a:r>
              <a:rPr lang="en-US" sz="2400" b="1" i="0" dirty="0" err="1" smtClean="0"/>
              <a:t>hayot</a:t>
            </a:r>
            <a:endParaRPr lang="en-US" sz="2400" b="1" i="0" dirty="0" smtClean="0"/>
          </a:p>
          <a:p>
            <a:pPr marL="457200" indent="-457200">
              <a:buAutoNum type="arabicPeriod" startAt="2"/>
            </a:pPr>
            <a:r>
              <a:rPr lang="en-US" sz="2400" b="1" i="0" dirty="0" err="1" smtClean="0"/>
              <a:t>Rossiya</a:t>
            </a:r>
            <a:r>
              <a:rPr lang="en-US" sz="2400" b="1" i="0" dirty="0" smtClean="0"/>
              <a:t> </a:t>
            </a:r>
            <a:r>
              <a:rPr lang="en-US" sz="2400" b="1" i="0" dirty="0"/>
              <a:t>XXI </a:t>
            </a:r>
            <a:r>
              <a:rPr lang="en-US" sz="2400" b="1" i="0" dirty="0" err="1" smtClean="0"/>
              <a:t>asrda</a:t>
            </a:r>
            <a:endParaRPr lang="en-US" sz="2400" b="1" i="0" dirty="0" smtClean="0"/>
          </a:p>
          <a:p>
            <a:pPr marL="449263" indent="-449263"/>
            <a:r>
              <a:rPr lang="en-US" sz="2400" b="1" i="0" dirty="0"/>
              <a:t>4</a:t>
            </a:r>
            <a:r>
              <a:rPr lang="en-US" sz="2400" b="1" i="0" dirty="0" smtClean="0"/>
              <a:t>.  </a:t>
            </a:r>
            <a:r>
              <a:rPr lang="en-US" sz="2400" b="1" i="0" dirty="0" err="1" smtClean="0"/>
              <a:t>Mustahkamlash</a:t>
            </a:r>
            <a:r>
              <a:rPr lang="en-US" sz="2400" b="1" i="0" dirty="0" smtClean="0"/>
              <a:t> </a:t>
            </a:r>
            <a:r>
              <a:rPr lang="en-US" sz="2400" b="1" i="0" dirty="0" err="1"/>
              <a:t>uchun</a:t>
            </a:r>
            <a:r>
              <a:rPr lang="en-US" sz="2400" b="1" i="0" dirty="0"/>
              <a:t> </a:t>
            </a:r>
            <a:r>
              <a:rPr lang="en-US" sz="2400" b="1" i="0" dirty="0" err="1"/>
              <a:t>savol</a:t>
            </a:r>
            <a:r>
              <a:rPr lang="en-US" sz="2400" b="1" i="0" dirty="0"/>
              <a:t> </a:t>
            </a:r>
            <a:r>
              <a:rPr lang="en-US" sz="2400" b="1" i="0" dirty="0" err="1"/>
              <a:t>va</a:t>
            </a:r>
            <a:r>
              <a:rPr lang="en-US" sz="2400" b="1" i="0" dirty="0"/>
              <a:t> </a:t>
            </a:r>
            <a:r>
              <a:rPr lang="en-US" sz="2400" b="1" i="0" dirty="0" err="1" smtClean="0"/>
              <a:t>topshiriqlar</a:t>
            </a:r>
            <a:endParaRPr lang="en-US" sz="2400" b="1" i="0" dirty="0" smtClean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070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 smtClean="0"/>
              <a:t>islohotlar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8" y="555625"/>
            <a:ext cx="5486401" cy="2462213"/>
          </a:xfrm>
        </p:spPr>
        <p:txBody>
          <a:bodyPr/>
          <a:lstStyle/>
          <a:p>
            <a:pPr algn="just"/>
            <a:r>
              <a:rPr lang="en-US" i="0" dirty="0"/>
              <a:t> </a:t>
            </a:r>
            <a:r>
              <a:rPr lang="en-US" i="0" dirty="0" smtClean="0"/>
              <a:t>          </a:t>
            </a:r>
            <a:r>
              <a:rPr lang="en-US" sz="1600" i="0" dirty="0" smtClean="0">
                <a:solidFill>
                  <a:schemeClr val="tx1"/>
                </a:solidFill>
              </a:rPr>
              <a:t>1991-yilgi </a:t>
            </a:r>
            <a:r>
              <a:rPr lang="en-US" sz="1600" i="0" dirty="0" err="1">
                <a:solidFill>
                  <a:schemeClr val="tx1"/>
                </a:solidFill>
              </a:rPr>
              <a:t>avgust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inqirozidan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so‘ng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Rossiyada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asosiy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lavozimlarga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demokratik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kuchlar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vakillari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emas</a:t>
            </a:r>
            <a:r>
              <a:rPr lang="en-US" sz="1600" i="0" dirty="0" smtClean="0">
                <a:solidFill>
                  <a:schemeClr val="tx1"/>
                </a:solidFill>
              </a:rPr>
              <a:t>, </a:t>
            </a:r>
            <a:r>
              <a:rPr lang="en-US" sz="1600" i="0" dirty="0" err="1" smtClean="0">
                <a:solidFill>
                  <a:schemeClr val="tx1"/>
                </a:solidFill>
              </a:rPr>
              <a:t>kommunistik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partiya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faollari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keldi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Qayta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qurish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yillarida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bu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faollarning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ko‘pchiligi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kommunistik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partiya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bilan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aloqalarini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u</a:t>
            </a:r>
            <a:r>
              <a:rPr lang="en-US" sz="1600" i="0" dirty="0" err="1" smtClean="0">
                <a:solidFill>
                  <a:schemeClr val="tx1"/>
                </a:solidFill>
              </a:rPr>
              <a:t>zgan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bo‘lsa</a:t>
            </a:r>
            <a:r>
              <a:rPr lang="en-US" sz="1600" i="0" dirty="0">
                <a:solidFill>
                  <a:schemeClr val="tx1"/>
                </a:solidFill>
              </a:rPr>
              <a:t>-da, </a:t>
            </a:r>
            <a:r>
              <a:rPr lang="en-US" sz="1600" i="0" dirty="0" err="1">
                <a:solidFill>
                  <a:schemeClr val="tx1"/>
                </a:solidFill>
              </a:rPr>
              <a:t>ularning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islohotchilik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imkoniyatlari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cheklangan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edi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smtClean="0">
                <a:solidFill>
                  <a:srgbClr val="0070C0"/>
                </a:solidFill>
              </a:rPr>
              <a:t>Boris </a:t>
            </a:r>
            <a:r>
              <a:rPr lang="en-US" sz="1600" i="0" dirty="0" err="1" smtClean="0">
                <a:solidFill>
                  <a:srgbClr val="0070C0"/>
                </a:solidFill>
              </a:rPr>
              <a:t>Yelsin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tomonidan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smtClean="0">
                <a:solidFill>
                  <a:schemeClr val="tx1"/>
                </a:solidFill>
              </a:rPr>
              <a:t>Bosh </a:t>
            </a:r>
            <a:r>
              <a:rPr lang="en-US" sz="1600" i="0" dirty="0" err="1" smtClean="0">
                <a:solidFill>
                  <a:schemeClr val="tx1"/>
                </a:solidFill>
              </a:rPr>
              <a:t>vazir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lavozimiga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taklif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qilingan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rgbClr val="0070C0"/>
                </a:solidFill>
              </a:rPr>
              <a:t>Yegor</a:t>
            </a:r>
            <a:r>
              <a:rPr lang="en-US" sz="1600" i="0" dirty="0" smtClean="0">
                <a:solidFill>
                  <a:srgbClr val="0070C0"/>
                </a:solidFill>
              </a:rPr>
              <a:t> </a:t>
            </a:r>
            <a:r>
              <a:rPr lang="en-US" sz="1600" i="0" dirty="0" err="1" smtClean="0">
                <a:solidFill>
                  <a:srgbClr val="0070C0"/>
                </a:solidFill>
              </a:rPr>
              <a:t>Gaydar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Rossiyadagi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islohotlarning</a:t>
            </a:r>
            <a:r>
              <a:rPr lang="en-US" sz="1600" i="0" dirty="0" smtClean="0">
                <a:solidFill>
                  <a:schemeClr val="tx1"/>
                </a:solidFill>
              </a:rPr>
              <a:t> “</a:t>
            </a:r>
            <a:r>
              <a:rPr lang="en-US" sz="1600" i="0" dirty="0" err="1" smtClean="0">
                <a:solidFill>
                  <a:schemeClr val="tx1"/>
                </a:solidFill>
              </a:rPr>
              <a:t>arxitektori</a:t>
            </a:r>
            <a:r>
              <a:rPr lang="en-US" sz="1600" i="0" dirty="0" smtClean="0">
                <a:solidFill>
                  <a:schemeClr val="tx1"/>
                </a:solidFill>
              </a:rPr>
              <a:t>” </a:t>
            </a:r>
            <a:r>
              <a:rPr lang="en-US" sz="1600" i="0" dirty="0" err="1" smtClean="0">
                <a:solidFill>
                  <a:schemeClr val="tx1"/>
                </a:solidFill>
              </a:rPr>
              <a:t>bo‘ldi</a:t>
            </a:r>
            <a:r>
              <a:rPr lang="en-US" sz="1600" i="0" dirty="0" smtClean="0">
                <a:solidFill>
                  <a:schemeClr val="tx1"/>
                </a:solidFill>
              </a:rPr>
              <a:t>.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Islohotlar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juda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og‘ir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kechdi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Milliy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daromad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sanoat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ishlab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chiqarishi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pasayib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ketdi</a:t>
            </a:r>
            <a:r>
              <a:rPr lang="en-US" sz="1600" i="0" dirty="0">
                <a:solidFill>
                  <a:schemeClr val="tx1"/>
                </a:solidFill>
              </a:rPr>
              <a:t>. 1992-yil </a:t>
            </a:r>
            <a:r>
              <a:rPr lang="en-US" sz="1600" i="0" dirty="0" smtClean="0">
                <a:solidFill>
                  <a:schemeClr val="tx1"/>
                </a:solidFill>
              </a:rPr>
              <a:t>1-yanvardan </a:t>
            </a:r>
            <a:r>
              <a:rPr lang="en-US" sz="1600" i="0" dirty="0" err="1">
                <a:solidFill>
                  <a:schemeClr val="tx1"/>
                </a:solidFill>
              </a:rPr>
              <a:t>erkin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qo‘yib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yuborilgan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narxlar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keskin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ko‘tarildi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99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9030"/>
            <a:ext cx="5486399" cy="1938992"/>
          </a:xfrm>
        </p:spPr>
        <p:txBody>
          <a:bodyPr/>
          <a:lstStyle/>
          <a:p>
            <a:pPr algn="just"/>
            <a:r>
              <a:rPr lang="en-US" sz="1800" i="0" dirty="0" smtClean="0"/>
              <a:t>       </a:t>
            </a:r>
            <a:r>
              <a:rPr lang="en-US" sz="1800" i="0" dirty="0" err="1" smtClean="0">
                <a:solidFill>
                  <a:schemeClr val="tx1"/>
                </a:solidFill>
              </a:rPr>
              <a:t>Inflatsiya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va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siyosiy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beqarorlik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investitsiyalarning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kirib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kelishiga</a:t>
            </a:r>
            <a:r>
              <a:rPr lang="en-US" sz="1800" i="0" dirty="0" smtClean="0">
                <a:solidFill>
                  <a:schemeClr val="tx1"/>
                </a:solidFill>
              </a:rPr>
              <a:t>  </a:t>
            </a:r>
            <a:r>
              <a:rPr lang="en-US" sz="1800" i="0" dirty="0" err="1" smtClean="0">
                <a:solidFill>
                  <a:schemeClr val="tx1"/>
                </a:solidFill>
              </a:rPr>
              <a:t>to‘sqinlik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qildi</a:t>
            </a:r>
            <a:r>
              <a:rPr lang="en-US" sz="1800" i="0" dirty="0">
                <a:solidFill>
                  <a:schemeClr val="tx1"/>
                </a:solidFill>
              </a:rPr>
              <a:t>. </a:t>
            </a:r>
            <a:r>
              <a:rPr lang="en-US" sz="1800" i="0" dirty="0">
                <a:solidFill>
                  <a:srgbClr val="0070C0"/>
                </a:solidFill>
              </a:rPr>
              <a:t>1999-yilga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kelib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Rossiyaning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tashqi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qarzi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>
                <a:solidFill>
                  <a:srgbClr val="0070C0"/>
                </a:solidFill>
              </a:rPr>
              <a:t>130 </a:t>
            </a:r>
            <a:r>
              <a:rPr lang="en-US" sz="1800" i="0" dirty="0" err="1" smtClean="0">
                <a:solidFill>
                  <a:srgbClr val="0070C0"/>
                </a:solidFill>
              </a:rPr>
              <a:t>mlrd</a:t>
            </a:r>
            <a:r>
              <a:rPr lang="en-US" sz="1800" i="0" dirty="0" smtClean="0">
                <a:solidFill>
                  <a:srgbClr val="0070C0"/>
                </a:solidFill>
              </a:rPr>
              <a:t>. </a:t>
            </a:r>
            <a:r>
              <a:rPr lang="en-US" sz="1800" i="0" dirty="0" err="1" smtClean="0">
                <a:solidFill>
                  <a:srgbClr val="0070C0"/>
                </a:solidFill>
              </a:rPr>
              <a:t>dollardan</a:t>
            </a:r>
            <a:r>
              <a:rPr lang="en-US" sz="1800" i="0" dirty="0" smtClean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oshib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ketdi</a:t>
            </a:r>
            <a:r>
              <a:rPr lang="en-US" sz="1800" i="0" dirty="0">
                <a:solidFill>
                  <a:schemeClr val="tx1"/>
                </a:solidFill>
              </a:rPr>
              <a:t>. </a:t>
            </a:r>
            <a:r>
              <a:rPr lang="en-US" sz="1800" i="0" dirty="0" err="1">
                <a:solidFill>
                  <a:schemeClr val="tx1"/>
                </a:solidFill>
              </a:rPr>
              <a:t>Xalqaro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moliya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tashkilotlari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qarz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bermay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qo‘ydi</a:t>
            </a:r>
            <a:r>
              <a:rPr lang="en-US" sz="1800" i="0" dirty="0" smtClean="0">
                <a:solidFill>
                  <a:schemeClr val="tx1"/>
                </a:solidFill>
              </a:rPr>
              <a:t>. </a:t>
            </a:r>
            <a:r>
              <a:rPr lang="en-US" sz="1800" i="0" dirty="0" err="1" smtClean="0">
                <a:solidFill>
                  <a:schemeClr val="tx1"/>
                </a:solidFill>
              </a:rPr>
              <a:t>Mamlakatning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iqtisodiy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ahvoli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ijtimoiy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holatga</a:t>
            </a:r>
            <a:r>
              <a:rPr lang="en-US" sz="1800" i="0" dirty="0">
                <a:solidFill>
                  <a:schemeClr val="tx1"/>
                </a:solidFill>
              </a:rPr>
              <a:t> ham </a:t>
            </a:r>
            <a:r>
              <a:rPr lang="en-US" sz="1800" i="0" dirty="0" err="1">
                <a:solidFill>
                  <a:schemeClr val="tx1"/>
                </a:solidFill>
              </a:rPr>
              <a:t>ta’sir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ko‘rsatdi</a:t>
            </a:r>
            <a:r>
              <a:rPr lang="en-US" sz="1800" i="0" dirty="0">
                <a:solidFill>
                  <a:schemeClr val="tx1"/>
                </a:solidFill>
              </a:rPr>
              <a:t>. </a:t>
            </a:r>
            <a:r>
              <a:rPr lang="en-US" sz="1800" i="0" dirty="0" err="1" smtClean="0">
                <a:solidFill>
                  <a:schemeClr val="tx1"/>
                </a:solidFill>
              </a:rPr>
              <a:t>Ishsizlar</a:t>
            </a:r>
            <a:r>
              <a:rPr lang="en-US" sz="1800" i="0" dirty="0" smtClean="0">
                <a:solidFill>
                  <a:schemeClr val="tx1"/>
                </a:solidFill>
              </a:rPr>
              <a:t>, </a:t>
            </a:r>
            <a:r>
              <a:rPr lang="en-US" sz="1800" i="0" dirty="0" err="1" smtClean="0">
                <a:solidFill>
                  <a:schemeClr val="tx1"/>
                </a:solidFill>
              </a:rPr>
              <a:t>qochoqlar</a:t>
            </a:r>
            <a:r>
              <a:rPr lang="en-US" sz="1800" i="0" dirty="0">
                <a:solidFill>
                  <a:schemeClr val="tx1"/>
                </a:solidFill>
              </a:rPr>
              <a:t>, </a:t>
            </a:r>
            <a:r>
              <a:rPr lang="en-US" sz="1800" i="0" dirty="0" err="1">
                <a:solidFill>
                  <a:schemeClr val="tx1"/>
                </a:solidFill>
              </a:rPr>
              <a:t>qashshoqlar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va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boshpanasizlar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soni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keskin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ko‘paydi</a:t>
            </a:r>
            <a:r>
              <a:rPr lang="en-US" sz="1800" i="0" dirty="0" smtClean="0">
                <a:solidFill>
                  <a:schemeClr val="tx1"/>
                </a:solidFill>
              </a:rPr>
              <a:t>. 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121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Savol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4" y="741234"/>
            <a:ext cx="4893589" cy="1477328"/>
          </a:xfrm>
        </p:spPr>
        <p:txBody>
          <a:bodyPr/>
          <a:lstStyle/>
          <a:p>
            <a:r>
              <a:rPr lang="en-US" sz="3200" b="1" i="0" dirty="0" smtClean="0"/>
              <a:t>1. 1991-yilgi </a:t>
            </a:r>
            <a:r>
              <a:rPr lang="en-US" sz="3200" b="1" i="0" dirty="0" err="1"/>
              <a:t>avgust</a:t>
            </a:r>
            <a:r>
              <a:rPr lang="en-US" sz="3200" b="1" i="0" dirty="0"/>
              <a:t> ... </a:t>
            </a:r>
            <a:endParaRPr lang="en-US" sz="3200" b="1" i="0" dirty="0" smtClean="0"/>
          </a:p>
          <a:p>
            <a:r>
              <a:rPr lang="en-US" sz="3200" b="1" i="0" dirty="0" smtClean="0"/>
              <a:t>2. 1992-yil </a:t>
            </a:r>
            <a:r>
              <a:rPr lang="en-US" sz="3200" b="1" i="0" dirty="0"/>
              <a:t>1-yanvardan ...</a:t>
            </a:r>
          </a:p>
          <a:p>
            <a:r>
              <a:rPr lang="en-US" sz="3200" b="1" i="0" dirty="0" smtClean="0"/>
              <a:t>3. </a:t>
            </a:r>
            <a:r>
              <a:rPr lang="en-US" sz="3200" b="1" i="0" dirty="0" err="1" smtClean="0"/>
              <a:t>Y.Gaydar</a:t>
            </a:r>
            <a:r>
              <a:rPr lang="en-US" sz="3200" b="1" i="0" dirty="0" smtClean="0"/>
              <a:t> </a:t>
            </a:r>
            <a:r>
              <a:rPr lang="en-US" sz="3200" b="1" i="0" dirty="0"/>
              <a:t>... </a:t>
            </a:r>
            <a:endParaRPr lang="en-US" sz="3200" b="1" i="0" dirty="0" smtClean="0"/>
          </a:p>
        </p:txBody>
      </p:sp>
    </p:spTree>
    <p:extLst>
      <p:ext uri="{BB962C8B-B14F-4D97-AF65-F5344CB8AC3E}">
        <p14:creationId xmlns:p14="http://schemas.microsoft.com/office/powerpoint/2010/main" val="417353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 smtClean="0"/>
              <a:t>Javob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334000" cy="2369880"/>
          </a:xfrm>
        </p:spPr>
        <p:txBody>
          <a:bodyPr/>
          <a:lstStyle/>
          <a:p>
            <a:pPr algn="just"/>
            <a:r>
              <a:rPr lang="en-US" sz="1800" i="0" dirty="0" smtClean="0">
                <a:solidFill>
                  <a:schemeClr val="tx1"/>
                </a:solidFill>
              </a:rPr>
              <a:t>1. </a:t>
            </a:r>
            <a:r>
              <a:rPr lang="en-US" sz="1800" i="0" dirty="0" smtClean="0">
                <a:solidFill>
                  <a:srgbClr val="0070C0"/>
                </a:solidFill>
              </a:rPr>
              <a:t>1991-yilgi </a:t>
            </a:r>
            <a:r>
              <a:rPr lang="en-US" sz="1800" i="0" dirty="0" err="1">
                <a:solidFill>
                  <a:srgbClr val="0070C0"/>
                </a:solidFill>
              </a:rPr>
              <a:t>avgust</a:t>
            </a:r>
            <a:r>
              <a:rPr lang="en-US" sz="1800" i="0" dirty="0">
                <a:solidFill>
                  <a:srgbClr val="0070C0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inqirozidan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so‘ng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Rossiyada</a:t>
            </a:r>
            <a:endParaRPr lang="en-US" sz="1800" i="0" dirty="0">
              <a:solidFill>
                <a:schemeClr val="tx1"/>
              </a:solidFill>
            </a:endParaRPr>
          </a:p>
          <a:p>
            <a:pPr marL="266700" indent="-266700" algn="just"/>
            <a:r>
              <a:rPr lang="en-US" sz="1800" i="0" dirty="0" smtClean="0">
                <a:solidFill>
                  <a:schemeClr val="tx1"/>
                </a:solidFill>
              </a:rPr>
              <a:t>     </a:t>
            </a:r>
            <a:r>
              <a:rPr lang="en-US" sz="1800" i="0" dirty="0" err="1" smtClean="0">
                <a:solidFill>
                  <a:schemeClr val="tx1"/>
                </a:solidFill>
              </a:rPr>
              <a:t>asosiy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lavozimlarga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demokratik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kuchlar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vakillari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emas</a:t>
            </a:r>
            <a:r>
              <a:rPr lang="en-US" sz="1800" i="0" dirty="0">
                <a:solidFill>
                  <a:schemeClr val="tx1"/>
                </a:solidFill>
              </a:rPr>
              <a:t>, </a:t>
            </a:r>
            <a:r>
              <a:rPr lang="en-US" sz="1800" i="0" dirty="0" err="1">
                <a:solidFill>
                  <a:schemeClr val="tx1"/>
                </a:solidFill>
              </a:rPr>
              <a:t>kommunistik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partiya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faollari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keldi</a:t>
            </a:r>
            <a:r>
              <a:rPr lang="en-US" sz="1800" i="0" dirty="0" smtClean="0">
                <a:solidFill>
                  <a:schemeClr val="tx1"/>
                </a:solidFill>
              </a:rPr>
              <a:t>.</a:t>
            </a:r>
            <a:endParaRPr lang="en-US" sz="1800" i="0" dirty="0" smtClean="0">
              <a:solidFill>
                <a:schemeClr val="tx1"/>
              </a:solidFill>
            </a:endParaRPr>
          </a:p>
          <a:p>
            <a:pPr marL="358775" indent="-358775" algn="just"/>
            <a:r>
              <a:rPr lang="en-US" sz="1800" i="0" dirty="0" smtClean="0">
                <a:solidFill>
                  <a:schemeClr val="tx1"/>
                </a:solidFill>
              </a:rPr>
              <a:t>2. </a:t>
            </a:r>
            <a:r>
              <a:rPr lang="en-US" sz="1800" i="0" dirty="0" smtClean="0">
                <a:solidFill>
                  <a:srgbClr val="0070C0"/>
                </a:solidFill>
              </a:rPr>
              <a:t>1992-yil 1-yanvardan </a:t>
            </a:r>
            <a:r>
              <a:rPr lang="en-US" sz="1800" i="0" dirty="0" err="1">
                <a:solidFill>
                  <a:schemeClr val="tx1"/>
                </a:solidFill>
              </a:rPr>
              <a:t>erkin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qo‘yib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yuborilgan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narxlar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keskin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ko‘tarildi</a:t>
            </a:r>
            <a:r>
              <a:rPr lang="en-US" sz="1800" i="0" dirty="0" smtClean="0">
                <a:solidFill>
                  <a:schemeClr val="tx1"/>
                </a:solidFill>
              </a:rPr>
              <a:t>.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endParaRPr lang="en-US" sz="1800" i="0" dirty="0" smtClean="0">
              <a:solidFill>
                <a:schemeClr val="tx1"/>
              </a:solidFill>
            </a:endParaRPr>
          </a:p>
          <a:p>
            <a:pPr marL="266700" indent="-266700" algn="just"/>
            <a:r>
              <a:rPr lang="en-US" sz="1800" i="0" dirty="0" smtClean="0">
                <a:solidFill>
                  <a:schemeClr val="tx1"/>
                </a:solidFill>
              </a:rPr>
              <a:t>3. </a:t>
            </a:r>
            <a:r>
              <a:rPr lang="en-US" sz="1800" i="0" dirty="0" err="1" smtClean="0">
                <a:solidFill>
                  <a:srgbClr val="0070C0"/>
                </a:solidFill>
              </a:rPr>
              <a:t>Y.Gaydar</a:t>
            </a:r>
            <a:r>
              <a:rPr lang="en-US" sz="1800" i="0" dirty="0" smtClean="0">
                <a:solidFill>
                  <a:schemeClr val="tx1"/>
                </a:solidFill>
              </a:rPr>
              <a:t> </a:t>
            </a:r>
            <a:r>
              <a:rPr lang="en-US" sz="1800" i="0" dirty="0" err="1">
                <a:solidFill>
                  <a:schemeClr val="tx1"/>
                </a:solidFill>
              </a:rPr>
              <a:t>Rossiyadagi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err="1" smtClean="0">
                <a:solidFill>
                  <a:schemeClr val="tx1"/>
                </a:solidFill>
              </a:rPr>
              <a:t>islohotlarning</a:t>
            </a:r>
            <a:r>
              <a:rPr lang="en-US" sz="1800" i="0" dirty="0">
                <a:solidFill>
                  <a:schemeClr val="tx1"/>
                </a:solidFill>
              </a:rPr>
              <a:t> </a:t>
            </a:r>
            <a:r>
              <a:rPr lang="en-US" sz="1800" i="0" dirty="0" smtClean="0">
                <a:solidFill>
                  <a:schemeClr val="tx1"/>
                </a:solidFill>
              </a:rPr>
              <a:t>“</a:t>
            </a:r>
            <a:r>
              <a:rPr lang="en-US" sz="1800" i="0" dirty="0" err="1" smtClean="0">
                <a:solidFill>
                  <a:schemeClr val="tx1"/>
                </a:solidFill>
              </a:rPr>
              <a:t>arxitektori</a:t>
            </a:r>
            <a:r>
              <a:rPr lang="en-US" sz="1800" i="0" dirty="0" smtClean="0">
                <a:solidFill>
                  <a:schemeClr val="tx1"/>
                </a:solidFill>
              </a:rPr>
              <a:t>” </a:t>
            </a:r>
            <a:r>
              <a:rPr lang="en-US" sz="1800" i="0" dirty="0" smtClean="0">
                <a:solidFill>
                  <a:schemeClr val="tx1"/>
                </a:solidFill>
              </a:rPr>
              <a:t>  </a:t>
            </a:r>
            <a:r>
              <a:rPr lang="en-US" sz="1800" i="0" dirty="0" err="1" smtClean="0">
                <a:solidFill>
                  <a:schemeClr val="tx1"/>
                </a:solidFill>
              </a:rPr>
              <a:t>bo‘ldi</a:t>
            </a:r>
            <a:r>
              <a:rPr lang="en-US" sz="1800" i="0" dirty="0">
                <a:solidFill>
                  <a:schemeClr val="tx1"/>
                </a:solidFill>
              </a:rPr>
              <a:t>.</a:t>
            </a:r>
            <a:endParaRPr lang="en-US" sz="1800" i="0" dirty="0" smtClean="0">
              <a:solidFill>
                <a:schemeClr val="tx1"/>
              </a:solidFill>
            </a:endParaRPr>
          </a:p>
          <a:p>
            <a:endParaRPr lang="en-US" i="0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369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siyosiy</a:t>
            </a:r>
            <a:r>
              <a:rPr lang="en-US" dirty="0"/>
              <a:t> </a:t>
            </a:r>
            <a:r>
              <a:rPr lang="en-US" dirty="0" err="1"/>
              <a:t>hayot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410200" cy="2215991"/>
          </a:xfrm>
        </p:spPr>
        <p:txBody>
          <a:bodyPr/>
          <a:lstStyle/>
          <a:p>
            <a:pPr algn="just"/>
            <a:r>
              <a:rPr lang="en-US" sz="1600" i="0" dirty="0" smtClean="0">
                <a:solidFill>
                  <a:schemeClr val="tx1"/>
                </a:solidFill>
              </a:rPr>
              <a:t>     </a:t>
            </a:r>
            <a:r>
              <a:rPr lang="en-US" sz="1600" i="0" dirty="0" err="1" smtClean="0">
                <a:solidFill>
                  <a:schemeClr val="tx1"/>
                </a:solidFill>
              </a:rPr>
              <a:t>Siyosiy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jabhada</a:t>
            </a:r>
            <a:r>
              <a:rPr lang="en-US" sz="1600" i="0" dirty="0">
                <a:solidFill>
                  <a:schemeClr val="tx1"/>
                </a:solidFill>
              </a:rPr>
              <a:t> ham </a:t>
            </a:r>
            <a:r>
              <a:rPr lang="en-US" sz="1600" i="0" dirty="0" err="1">
                <a:solidFill>
                  <a:schemeClr val="tx1"/>
                </a:solidFill>
              </a:rPr>
              <a:t>muhim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o‘zgarishlar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yuz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berdi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smtClean="0">
                <a:solidFill>
                  <a:schemeClr val="tx1"/>
                </a:solidFill>
              </a:rPr>
              <a:t>       1991-yilgi </a:t>
            </a:r>
            <a:r>
              <a:rPr lang="en-US" sz="1600" i="0" dirty="0" err="1">
                <a:solidFill>
                  <a:schemeClr val="tx1"/>
                </a:solidFill>
              </a:rPr>
              <a:t>avgust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voqealari</a:t>
            </a:r>
            <a:r>
              <a:rPr lang="en-US" sz="1600" i="0" dirty="0">
                <a:solidFill>
                  <a:schemeClr val="tx1"/>
                </a:solidFill>
              </a:rPr>
              <a:t>, </a:t>
            </a:r>
            <a:r>
              <a:rPr lang="en-US" sz="1600" i="0" dirty="0" err="1">
                <a:solidFill>
                  <a:schemeClr val="tx1"/>
                </a:solidFill>
              </a:rPr>
              <a:t>SSSRning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tarqalishi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va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shok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terapiyasi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jamiyatda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ijtimoiy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tanglikni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oshirdi</a:t>
            </a:r>
            <a:r>
              <a:rPr lang="en-US" sz="1600" i="0" dirty="0">
                <a:solidFill>
                  <a:schemeClr val="tx1"/>
                </a:solidFill>
              </a:rPr>
              <a:t>. </a:t>
            </a:r>
            <a:r>
              <a:rPr lang="en-US" sz="1600" i="0" dirty="0" err="1">
                <a:solidFill>
                  <a:schemeClr val="tx1"/>
                </a:solidFill>
              </a:rPr>
              <a:t>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tashlashlar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siyosiy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namoyishlar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keng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quloch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yoydi</a:t>
            </a:r>
            <a:r>
              <a:rPr lang="en-US" sz="1600" i="0" dirty="0" smtClean="0">
                <a:solidFill>
                  <a:schemeClr val="tx1"/>
                </a:solidFill>
              </a:rPr>
              <a:t>.</a:t>
            </a:r>
            <a:r>
              <a:rPr lang="en-US" sz="1600" i="0" dirty="0">
                <a:solidFill>
                  <a:schemeClr val="tx1"/>
                </a:solidFill>
              </a:rPr>
              <a:t> 1993-yili </a:t>
            </a:r>
            <a:r>
              <a:rPr lang="en-US" sz="1600" i="0" dirty="0" err="1">
                <a:solidFill>
                  <a:schemeClr val="tx1"/>
                </a:solidFill>
              </a:rPr>
              <a:t>prezident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B.Yelsin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Xalq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deputatlari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syezdi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Oliy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Sovetni</a:t>
            </a:r>
            <a:endParaRPr lang="en-US" sz="1600" i="0" dirty="0">
              <a:solidFill>
                <a:schemeClr val="tx1"/>
              </a:solidFill>
            </a:endParaRPr>
          </a:p>
          <a:p>
            <a:pPr algn="just"/>
            <a:r>
              <a:rPr lang="nb-NO" sz="1600" i="0" dirty="0">
                <a:solidFill>
                  <a:schemeClr val="tx1"/>
                </a:solidFill>
              </a:rPr>
              <a:t>tarqatib yubordi, davlat hokimiyatining yangi organlari – </a:t>
            </a:r>
            <a:r>
              <a:rPr lang="nb-NO" sz="1600" i="0" dirty="0" smtClean="0">
                <a:solidFill>
                  <a:schemeClr val="tx1"/>
                </a:solidFill>
              </a:rPr>
              <a:t>Federatsiya </a:t>
            </a:r>
            <a:r>
              <a:rPr lang="en-US" sz="1600" i="0" dirty="0" err="1" smtClean="0">
                <a:solidFill>
                  <a:schemeClr val="tx1"/>
                </a:solidFill>
              </a:rPr>
              <a:t>Kengashi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va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Davlat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Dumasiga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saylovlar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hamda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mamlakatning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yangi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konstitutsiyasi</a:t>
            </a:r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haqida</a:t>
            </a:r>
            <a:r>
              <a:rPr lang="en-US" sz="1600" i="0" dirty="0">
                <a:solidFill>
                  <a:schemeClr val="tx1"/>
                </a:solidFill>
              </a:rPr>
              <a:t> referendum </a:t>
            </a:r>
            <a:r>
              <a:rPr lang="en-US" sz="1600" i="0" dirty="0" err="1">
                <a:solidFill>
                  <a:schemeClr val="tx1"/>
                </a:solidFill>
              </a:rPr>
              <a:t>o‘tkazish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to‘g‘risida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>
                <a:solidFill>
                  <a:schemeClr val="tx1"/>
                </a:solidFill>
              </a:rPr>
              <a:t>farmonni</a:t>
            </a:r>
            <a:r>
              <a:rPr lang="en-US" sz="1600" i="0" dirty="0">
                <a:solidFill>
                  <a:schemeClr val="tx1"/>
                </a:solidFill>
              </a:rPr>
              <a:t> </a:t>
            </a:r>
            <a:r>
              <a:rPr lang="en-US" sz="1600" i="0" dirty="0" err="1" smtClean="0">
                <a:solidFill>
                  <a:schemeClr val="tx1"/>
                </a:solidFill>
              </a:rPr>
              <a:t>imzoladi</a:t>
            </a:r>
            <a:r>
              <a:rPr lang="en-US" sz="1600" i="0" dirty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358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b="0" dirty="0" err="1"/>
              <a:t>Rossiya</a:t>
            </a:r>
            <a:r>
              <a:rPr lang="en-US" b="0" dirty="0"/>
              <a:t> </a:t>
            </a:r>
            <a:r>
              <a:rPr lang="en-US" b="0" dirty="0" err="1"/>
              <a:t>Federatsiyasi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53" y="555625"/>
            <a:ext cx="5162506" cy="236220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030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100" y="631826"/>
            <a:ext cx="1858446" cy="20188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1260" y="2650639"/>
            <a:ext cx="1820159" cy="315471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 err="1" smtClean="0"/>
              <a:t>B.Yelsin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6"/>
            <a:ext cx="3428999" cy="2462213"/>
          </a:xfrm>
        </p:spPr>
        <p:txBody>
          <a:bodyPr/>
          <a:lstStyle/>
          <a:p>
            <a:pPr algn="just"/>
            <a:r>
              <a:rPr lang="en-US" sz="1600" i="0" dirty="0" smtClean="0"/>
              <a:t>   1993-yil </a:t>
            </a:r>
            <a:r>
              <a:rPr lang="en-US" sz="1600" i="0" dirty="0" err="1"/>
              <a:t>dekabrda</a:t>
            </a:r>
            <a:r>
              <a:rPr lang="en-US" sz="1600" i="0" dirty="0"/>
              <a:t> </a:t>
            </a:r>
            <a:r>
              <a:rPr lang="en-US" sz="1600" i="0" dirty="0" err="1"/>
              <a:t>Federatsiya</a:t>
            </a:r>
            <a:r>
              <a:rPr lang="en-US" sz="1600" i="0" dirty="0"/>
              <a:t> </a:t>
            </a:r>
            <a:r>
              <a:rPr lang="en-US" sz="1600" i="0" dirty="0" err="1"/>
              <a:t>Kengashi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Davlat</a:t>
            </a:r>
            <a:r>
              <a:rPr lang="en-US" sz="1600" i="0" dirty="0"/>
              <a:t> </a:t>
            </a:r>
            <a:r>
              <a:rPr lang="en-US" sz="1600" i="0" dirty="0" err="1"/>
              <a:t>Dumasiga</a:t>
            </a:r>
            <a:r>
              <a:rPr lang="en-US" sz="1600" i="0" dirty="0"/>
              <a:t> </a:t>
            </a:r>
            <a:r>
              <a:rPr lang="en-US" sz="1600" i="0" dirty="0" err="1" smtClean="0"/>
              <a:t>saylovlar</a:t>
            </a:r>
            <a:r>
              <a:rPr lang="en-US" sz="1600" i="0" dirty="0"/>
              <a:t> </a:t>
            </a:r>
            <a:r>
              <a:rPr lang="en-US" sz="1600" i="0" dirty="0" err="1" smtClean="0"/>
              <a:t>bo‘lib</a:t>
            </a:r>
            <a:r>
              <a:rPr lang="en-US" sz="1600" i="0" dirty="0" smtClean="0"/>
              <a:t> </a:t>
            </a:r>
            <a:r>
              <a:rPr lang="en-US" sz="1600" i="0" dirty="0" err="1"/>
              <a:t>o‘tdi</a:t>
            </a:r>
            <a:r>
              <a:rPr lang="en-US" sz="1600" i="0" dirty="0"/>
              <a:t>. U </a:t>
            </a:r>
            <a:r>
              <a:rPr lang="en-US" sz="1600" i="0" dirty="0" err="1"/>
              <a:t>birinchi</a:t>
            </a:r>
            <a:r>
              <a:rPr lang="en-US" sz="1600" i="0" dirty="0"/>
              <a:t> </a:t>
            </a:r>
            <a:r>
              <a:rPr lang="en-US" sz="1600" i="0" dirty="0" err="1"/>
              <a:t>marta</a:t>
            </a:r>
            <a:r>
              <a:rPr lang="en-US" sz="1600" i="0" dirty="0"/>
              <a:t> </a:t>
            </a:r>
            <a:r>
              <a:rPr lang="en-US" sz="1600" i="0" dirty="0" err="1"/>
              <a:t>partiyaviy</a:t>
            </a:r>
            <a:r>
              <a:rPr lang="en-US" sz="1600" i="0" dirty="0"/>
              <a:t> </a:t>
            </a:r>
            <a:r>
              <a:rPr lang="en-US" sz="1600" i="0" dirty="0" err="1"/>
              <a:t>ro‘yxat</a:t>
            </a:r>
            <a:r>
              <a:rPr lang="en-US" sz="1600" i="0" dirty="0"/>
              <a:t> </a:t>
            </a:r>
            <a:r>
              <a:rPr lang="en-US" sz="1600" i="0" dirty="0" err="1" smtClean="0"/>
              <a:t>bo‘yicha</a:t>
            </a:r>
            <a:r>
              <a:rPr lang="en-US" sz="1600" i="0" dirty="0"/>
              <a:t> </a:t>
            </a:r>
            <a:r>
              <a:rPr lang="en-US" sz="1600" i="0" dirty="0" err="1" smtClean="0"/>
              <a:t>o‘tkazildi</a:t>
            </a:r>
            <a:r>
              <a:rPr lang="en-US" sz="1600" i="0" dirty="0"/>
              <a:t>. </a:t>
            </a:r>
            <a:r>
              <a:rPr lang="en-US" sz="1600" i="0" dirty="0" err="1" smtClean="0"/>
              <a:t>Saylov</a:t>
            </a:r>
            <a:r>
              <a:rPr lang="en-US" sz="1600" i="0" dirty="0" smtClean="0"/>
              <a:t> </a:t>
            </a:r>
            <a:r>
              <a:rPr lang="en-US" sz="1600" i="0" dirty="0" err="1"/>
              <a:t>natijalariga</a:t>
            </a:r>
            <a:r>
              <a:rPr lang="en-US" sz="1600" i="0" dirty="0"/>
              <a:t> </a:t>
            </a:r>
            <a:r>
              <a:rPr lang="en-US" sz="1600" i="0" dirty="0" err="1"/>
              <a:t>ko‘ra</a:t>
            </a:r>
            <a:r>
              <a:rPr lang="en-US" sz="1600" i="0" dirty="0"/>
              <a:t>, </a:t>
            </a:r>
            <a:r>
              <a:rPr lang="en-US" sz="1600" i="0" dirty="0" err="1"/>
              <a:t>Davlat</a:t>
            </a:r>
            <a:r>
              <a:rPr lang="en-US" sz="1600" i="0" dirty="0"/>
              <a:t> </a:t>
            </a:r>
            <a:r>
              <a:rPr lang="en-US" sz="1600" i="0" dirty="0" err="1"/>
              <a:t>Dumasida</a:t>
            </a:r>
            <a:r>
              <a:rPr lang="en-US" sz="1600" i="0" dirty="0"/>
              <a:t> </a:t>
            </a:r>
            <a:r>
              <a:rPr lang="en-US" sz="1600" i="0" dirty="0" smtClean="0"/>
              <a:t>“</a:t>
            </a:r>
            <a:r>
              <a:rPr lang="en-US" sz="1600" i="0" dirty="0" err="1" smtClean="0"/>
              <a:t>Rossiya</a:t>
            </a:r>
            <a:r>
              <a:rPr lang="en-US" sz="1600" i="0" dirty="0" smtClean="0"/>
              <a:t> </a:t>
            </a:r>
            <a:r>
              <a:rPr lang="en-US" sz="1600" i="0" dirty="0" err="1" smtClean="0"/>
              <a:t>yo‘li</a:t>
            </a:r>
            <a:r>
              <a:rPr lang="en-US" sz="1600" i="0" dirty="0" smtClean="0"/>
              <a:t>”, LDPR </a:t>
            </a:r>
            <a:r>
              <a:rPr lang="en-US" sz="1600" i="0" dirty="0"/>
              <a:t>(</a:t>
            </a:r>
            <a:r>
              <a:rPr lang="en-US" sz="1600" i="0" dirty="0" err="1"/>
              <a:t>Rossiya</a:t>
            </a:r>
            <a:r>
              <a:rPr lang="en-US" sz="1600" i="0" dirty="0"/>
              <a:t> liberal-</a:t>
            </a:r>
            <a:r>
              <a:rPr lang="en-US" sz="1600" i="0" dirty="0" err="1"/>
              <a:t>demokratik</a:t>
            </a:r>
            <a:r>
              <a:rPr lang="en-US" sz="1600" i="0" dirty="0"/>
              <a:t> </a:t>
            </a:r>
            <a:r>
              <a:rPr lang="en-US" sz="1600" i="0" dirty="0" err="1"/>
              <a:t>partiyasi</a:t>
            </a:r>
            <a:r>
              <a:rPr lang="en-US" sz="1600" i="0" dirty="0"/>
              <a:t>), KPRF (</a:t>
            </a:r>
            <a:r>
              <a:rPr lang="en-US" sz="1600" i="0" dirty="0" err="1"/>
              <a:t>Rossiya</a:t>
            </a:r>
            <a:r>
              <a:rPr lang="en-US" sz="1600" i="0" dirty="0"/>
              <a:t> </a:t>
            </a:r>
            <a:r>
              <a:rPr lang="en-US" sz="1600" i="0" dirty="0" err="1" smtClean="0"/>
              <a:t>Federatsiyasi</a:t>
            </a:r>
            <a:r>
              <a:rPr lang="en-US" sz="1600" i="0" dirty="0"/>
              <a:t> </a:t>
            </a:r>
            <a:r>
              <a:rPr lang="en-US" sz="1600" i="0" dirty="0" err="1" smtClean="0"/>
              <a:t>kommunistik</a:t>
            </a:r>
            <a:r>
              <a:rPr lang="en-US" sz="1600" i="0" dirty="0" smtClean="0"/>
              <a:t> </a:t>
            </a:r>
            <a:r>
              <a:rPr lang="en-US" sz="1600" i="0" dirty="0" err="1"/>
              <a:t>partiyasi</a:t>
            </a:r>
            <a:r>
              <a:rPr lang="en-US" sz="1600" i="0" dirty="0"/>
              <a:t>) </a:t>
            </a:r>
            <a:r>
              <a:rPr lang="en-US" sz="1600" i="0" dirty="0" err="1"/>
              <a:t>partiyalari</a:t>
            </a:r>
            <a:r>
              <a:rPr lang="en-US" sz="1600" i="0" dirty="0"/>
              <a:t> </a:t>
            </a:r>
            <a:r>
              <a:rPr lang="en-US" sz="1600" i="0" dirty="0" err="1"/>
              <a:t>eng</a:t>
            </a:r>
            <a:r>
              <a:rPr lang="en-US" sz="1600" i="0" dirty="0"/>
              <a:t> </a:t>
            </a:r>
            <a:r>
              <a:rPr lang="en-US" sz="1600" i="0" dirty="0" err="1"/>
              <a:t>ko‘p</a:t>
            </a:r>
            <a:r>
              <a:rPr lang="en-US" sz="1600" i="0" dirty="0"/>
              <a:t> </a:t>
            </a:r>
            <a:r>
              <a:rPr lang="en-US" sz="1600" i="0" dirty="0" err="1"/>
              <a:t>o‘rinlarni</a:t>
            </a:r>
            <a:r>
              <a:rPr lang="en-US" sz="1600" i="0" dirty="0"/>
              <a:t> </a:t>
            </a:r>
            <a:r>
              <a:rPr lang="en-US" sz="1600" i="0" dirty="0" err="1"/>
              <a:t>egalladi</a:t>
            </a:r>
            <a:r>
              <a:rPr lang="en-US" sz="1600" i="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517287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684</Words>
  <Application>Microsoft Office PowerPoint</Application>
  <PresentationFormat>Произвольный</PresentationFormat>
  <Paragraphs>48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Презентация PowerPoint</vt:lpstr>
      <vt:lpstr>REJA: </vt:lpstr>
      <vt:lpstr>Iqtisodiy islohotlar</vt:lpstr>
      <vt:lpstr>Презентация PowerPoint</vt:lpstr>
      <vt:lpstr>Savol</vt:lpstr>
      <vt:lpstr>Javob</vt:lpstr>
      <vt:lpstr>Ichki siyosiy hayot</vt:lpstr>
      <vt:lpstr>Rossiya Federatsiyasi</vt:lpstr>
      <vt:lpstr>B.Yelsin</vt:lpstr>
      <vt:lpstr>Презентация PowerPoint</vt:lpstr>
      <vt:lpstr>Rossiya XXI asrda</vt:lpstr>
      <vt:lpstr>Презентация PowerPoint</vt:lpstr>
      <vt:lpstr>Презентация PowerPoint</vt:lpstr>
      <vt:lpstr>Презентация PowerPoint</vt:lpstr>
      <vt:lpstr>         Shok terapiyasi nima?</vt:lpstr>
      <vt:lpstr>To‘g‘ri javob </vt:lpstr>
      <vt:lpstr>Mustahkamlash uchun savol va topshiriqlar: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Учетная запись Майкрософт</cp:lastModifiedBy>
  <cp:revision>60</cp:revision>
  <dcterms:created xsi:type="dcterms:W3CDTF">2020-04-12T22:05:16Z</dcterms:created>
  <dcterms:modified xsi:type="dcterms:W3CDTF">2020-09-18T12:20:07Z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