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4" r:id="rId1"/>
  </p:sldMasterIdLst>
  <p:notesMasterIdLst>
    <p:notesMasterId r:id="rId19"/>
  </p:notesMasterIdLst>
  <p:sldIdLst>
    <p:sldId id="326" r:id="rId2"/>
    <p:sldId id="310" r:id="rId3"/>
    <p:sldId id="311" r:id="rId4"/>
    <p:sldId id="314" r:id="rId5"/>
    <p:sldId id="312" r:id="rId6"/>
    <p:sldId id="313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71" autoAdjust="0"/>
  </p:normalViewPr>
  <p:slideViewPr>
    <p:cSldViewPr>
      <p:cViewPr varScale="1">
        <p:scale>
          <a:sx n="126" d="100"/>
          <a:sy n="126" d="100"/>
        </p:scale>
        <p:origin x="104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8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39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40302-458F-4B74-A808-3EA6FC8447E9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1048940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1048941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942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43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6E1D5-DB8F-493E-998F-1E74A1E6C0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779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19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20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21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9/18/2020</a:t>
            </a:fld>
            <a:endParaRPr lang="en-US"/>
          </a:p>
        </p:txBody>
      </p:sp>
      <p:sp>
        <p:nvSpPr>
          <p:cNvPr id="1048622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4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5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6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9/18/2020</a:t>
            </a:fld>
            <a:endParaRPr lang="en-US"/>
          </a:p>
        </p:txBody>
      </p:sp>
      <p:sp>
        <p:nvSpPr>
          <p:cNvPr id="1048587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4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25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6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7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28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9/18/2020</a:t>
            </a:fld>
            <a:endParaRPr lang="en-US"/>
          </a:p>
        </p:txBody>
      </p:sp>
      <p:sp>
        <p:nvSpPr>
          <p:cNvPr id="1048929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0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931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32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3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9/18/2020</a:t>
            </a:fld>
            <a:endParaRPr lang="en-US"/>
          </a:p>
        </p:txBody>
      </p:sp>
      <p:sp>
        <p:nvSpPr>
          <p:cNvPr id="1048934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9/18/2020</a:t>
            </a:fld>
            <a:endParaRPr lang="en-US"/>
          </a:p>
        </p:txBody>
      </p:sp>
      <p:sp>
        <p:nvSpPr>
          <p:cNvPr id="104893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0963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8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79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0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1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9/18/2020</a:t>
            </a:fld>
            <a:endParaRPr lang="en-US"/>
          </a:p>
        </p:txBody>
      </p:sp>
      <p:sp>
        <p:nvSpPr>
          <p:cNvPr id="1048582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53351" y="1277696"/>
            <a:ext cx="3529749" cy="100924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lnSpc>
                <a:spcPts val="1954"/>
              </a:lnSpc>
              <a:spcBef>
                <a:spcPts val="110"/>
              </a:spcBef>
            </a:pPr>
            <a:r>
              <a:rPr sz="1749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1749" dirty="0">
              <a:latin typeface="Arial"/>
              <a:cs typeface="Arial"/>
            </a:endParaRPr>
          </a:p>
          <a:p>
            <a:r>
              <a:rPr lang="en-US" sz="2400" b="1" dirty="0"/>
              <a:t>1991-2017-YILLARDA ROSSIYA </a:t>
            </a:r>
            <a:r>
              <a:rPr lang="en-US" sz="2400" b="1" dirty="0" smtClean="0"/>
              <a:t>FEDERATSIYASI</a:t>
            </a:r>
            <a:endParaRPr lang="ru-RU" sz="24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38687" y="1251340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38687" y="209970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837304" y="250016"/>
            <a:ext cx="362906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 smtClean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2249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869569" y="542344"/>
            <a:ext cx="269141" cy="211839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299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xmlns="" id="{691D16DB-CD23-42A8-9834-6C7C5E7B8D28}"/>
              </a:ext>
            </a:extLst>
          </p:cNvPr>
          <p:cNvSpPr txBox="1">
            <a:spLocks/>
          </p:cNvSpPr>
          <p:nvPr/>
        </p:nvSpPr>
        <p:spPr>
          <a:xfrm>
            <a:off x="849820" y="216151"/>
            <a:ext cx="2465245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10">
                <a:solidFill>
                  <a:sysClr val="window" lastClr="FFFFFF"/>
                </a:solidFill>
              </a:rPr>
              <a:t>Jahon</a:t>
            </a:r>
            <a:r>
              <a:rPr lang="en-US" sz="3404" kern="0" spc="-70">
                <a:solidFill>
                  <a:sysClr val="window" lastClr="FFFFFF"/>
                </a:solidFill>
              </a:rPr>
              <a:t> </a:t>
            </a:r>
            <a:r>
              <a:rPr lang="en-US" sz="3404" kern="0" spc="5">
                <a:solidFill>
                  <a:sysClr val="window" lastClr="FFFFFF"/>
                </a:solidFill>
              </a:rPr>
              <a:t>tarixi</a:t>
            </a:r>
            <a:endParaRPr lang="en-US" sz="3404" kern="0" spc="5" dirty="0">
              <a:solidFill>
                <a:sysClr val="window" lastClr="FFFFFF"/>
              </a:solidFill>
            </a:endParaRPr>
          </a:p>
        </p:txBody>
      </p:sp>
      <p:sp>
        <p:nvSpPr>
          <p:cNvPr id="25" name="object 11">
            <a:extLst>
              <a:ext uri="{FF2B5EF4-FFF2-40B4-BE49-F238E27FC236}">
                <a16:creationId xmlns:a16="http://schemas.microsoft.com/office/drawing/2014/main" xmlns="" id="{54730B04-F79F-453A-988A-79409D59897E}"/>
              </a:ext>
            </a:extLst>
          </p:cNvPr>
          <p:cNvSpPr/>
          <p:nvPr/>
        </p:nvSpPr>
        <p:spPr>
          <a:xfrm>
            <a:off x="524435" y="427510"/>
            <a:ext cx="61662" cy="174818"/>
          </a:xfrm>
          <a:custGeom>
            <a:avLst/>
            <a:gdLst/>
            <a:ahLst/>
            <a:cxnLst/>
            <a:rect l="l" t="t" r="r" b="b"/>
            <a:pathLst>
              <a:path w="61595" h="174625">
                <a:moveTo>
                  <a:pt x="30553" y="0"/>
                </a:moveTo>
                <a:lnTo>
                  <a:pt x="18673" y="2110"/>
                </a:lnTo>
                <a:lnTo>
                  <a:pt x="8960" y="7860"/>
                </a:lnTo>
                <a:lnTo>
                  <a:pt x="2405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7" y="166467"/>
                </a:lnTo>
                <a:lnTo>
                  <a:pt x="18670" y="172224"/>
                </a:lnTo>
                <a:lnTo>
                  <a:pt x="30553" y="174336"/>
                </a:lnTo>
                <a:lnTo>
                  <a:pt x="42434" y="172224"/>
                </a:lnTo>
                <a:lnTo>
                  <a:pt x="52146" y="166467"/>
                </a:lnTo>
                <a:lnTo>
                  <a:pt x="58699" y="157936"/>
                </a:lnTo>
                <a:lnTo>
                  <a:pt x="59065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5002" y="17984"/>
                </a:lnTo>
                <a:lnTo>
                  <a:pt x="59068" y="17984"/>
                </a:lnTo>
                <a:lnTo>
                  <a:pt x="58699" y="16382"/>
                </a:lnTo>
                <a:lnTo>
                  <a:pt x="52146" y="7860"/>
                </a:lnTo>
                <a:lnTo>
                  <a:pt x="42434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68" y="17984"/>
                </a:moveTo>
                <a:lnTo>
                  <a:pt x="36104" y="17984"/>
                </a:lnTo>
                <a:lnTo>
                  <a:pt x="40622" y="21941"/>
                </a:lnTo>
                <a:lnTo>
                  <a:pt x="40622" y="152383"/>
                </a:lnTo>
                <a:lnTo>
                  <a:pt x="36104" y="156347"/>
                </a:lnTo>
                <a:lnTo>
                  <a:pt x="59065" y="156347"/>
                </a:lnTo>
                <a:lnTo>
                  <a:pt x="61103" y="147501"/>
                </a:lnTo>
                <a:lnTo>
                  <a:pt x="61103" y="26804"/>
                </a:lnTo>
                <a:lnTo>
                  <a:pt x="59068" y="1798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12">
            <a:extLst>
              <a:ext uri="{FF2B5EF4-FFF2-40B4-BE49-F238E27FC236}">
                <a16:creationId xmlns:a16="http://schemas.microsoft.com/office/drawing/2014/main" xmlns="" id="{A7C546DE-F6CD-4AE3-9566-933DCB1703A7}"/>
              </a:ext>
            </a:extLst>
          </p:cNvPr>
          <p:cNvSpPr/>
          <p:nvPr/>
        </p:nvSpPr>
        <p:spPr>
          <a:xfrm>
            <a:off x="438278" y="427510"/>
            <a:ext cx="61662" cy="174818"/>
          </a:xfrm>
          <a:custGeom>
            <a:avLst/>
            <a:gdLst/>
            <a:ahLst/>
            <a:cxnLst/>
            <a:rect l="l" t="t" r="r" b="b"/>
            <a:pathLst>
              <a:path w="61595" h="174625">
                <a:moveTo>
                  <a:pt x="30553" y="0"/>
                </a:moveTo>
                <a:lnTo>
                  <a:pt x="18671" y="2110"/>
                </a:lnTo>
                <a:lnTo>
                  <a:pt x="8958" y="7860"/>
                </a:lnTo>
                <a:lnTo>
                  <a:pt x="2404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8" y="166467"/>
                </a:lnTo>
                <a:lnTo>
                  <a:pt x="18671" y="172224"/>
                </a:lnTo>
                <a:lnTo>
                  <a:pt x="30553" y="174336"/>
                </a:lnTo>
                <a:lnTo>
                  <a:pt x="42445" y="172224"/>
                </a:lnTo>
                <a:lnTo>
                  <a:pt x="52167" y="166467"/>
                </a:lnTo>
                <a:lnTo>
                  <a:pt x="58728" y="157936"/>
                </a:lnTo>
                <a:lnTo>
                  <a:pt x="59094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4998" y="17984"/>
                </a:lnTo>
                <a:lnTo>
                  <a:pt x="59098" y="17984"/>
                </a:lnTo>
                <a:lnTo>
                  <a:pt x="58728" y="16382"/>
                </a:lnTo>
                <a:lnTo>
                  <a:pt x="52167" y="7860"/>
                </a:lnTo>
                <a:lnTo>
                  <a:pt x="42445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98" y="17984"/>
                </a:moveTo>
                <a:lnTo>
                  <a:pt x="36122" y="17984"/>
                </a:lnTo>
                <a:lnTo>
                  <a:pt x="40651" y="21941"/>
                </a:lnTo>
                <a:lnTo>
                  <a:pt x="40651" y="152383"/>
                </a:lnTo>
                <a:lnTo>
                  <a:pt x="36122" y="156347"/>
                </a:lnTo>
                <a:lnTo>
                  <a:pt x="59094" y="156347"/>
                </a:lnTo>
                <a:lnTo>
                  <a:pt x="61135" y="147501"/>
                </a:lnTo>
                <a:lnTo>
                  <a:pt x="61135" y="26804"/>
                </a:lnTo>
                <a:lnTo>
                  <a:pt x="59098" y="1798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3">
            <a:extLst>
              <a:ext uri="{FF2B5EF4-FFF2-40B4-BE49-F238E27FC236}">
                <a16:creationId xmlns:a16="http://schemas.microsoft.com/office/drawing/2014/main" xmlns="" id="{FBDC4668-53F8-453D-BAE8-6EC39154C51F}"/>
              </a:ext>
            </a:extLst>
          </p:cNvPr>
          <p:cNvSpPr/>
          <p:nvPr/>
        </p:nvSpPr>
        <p:spPr>
          <a:xfrm>
            <a:off x="328545" y="261058"/>
            <a:ext cx="366799" cy="457704"/>
          </a:xfrm>
          <a:custGeom>
            <a:avLst/>
            <a:gdLst/>
            <a:ahLst/>
            <a:cxnLst/>
            <a:rect l="l" t="t" r="r" b="b"/>
            <a:pathLst>
              <a:path w="366395" h="457200">
                <a:moveTo>
                  <a:pt x="312120" y="352529"/>
                </a:moveTo>
                <a:lnTo>
                  <a:pt x="54277" y="352529"/>
                </a:lnTo>
                <a:lnTo>
                  <a:pt x="50478" y="354811"/>
                </a:lnTo>
                <a:lnTo>
                  <a:pt x="30485" y="400232"/>
                </a:lnTo>
                <a:lnTo>
                  <a:pt x="18556" y="402934"/>
                </a:lnTo>
                <a:lnTo>
                  <a:pt x="8873" y="409123"/>
                </a:lnTo>
                <a:lnTo>
                  <a:pt x="2374" y="417978"/>
                </a:lnTo>
                <a:lnTo>
                  <a:pt x="0" y="428677"/>
                </a:lnTo>
                <a:lnTo>
                  <a:pt x="2556" y="439759"/>
                </a:lnTo>
                <a:lnTo>
                  <a:pt x="9524" y="448820"/>
                </a:lnTo>
                <a:lnTo>
                  <a:pt x="19851" y="454934"/>
                </a:lnTo>
                <a:lnTo>
                  <a:pt x="32486" y="457178"/>
                </a:lnTo>
                <a:lnTo>
                  <a:pt x="333910" y="457178"/>
                </a:lnTo>
                <a:lnTo>
                  <a:pt x="346543" y="454934"/>
                </a:lnTo>
                <a:lnTo>
                  <a:pt x="356869" y="448820"/>
                </a:lnTo>
                <a:lnTo>
                  <a:pt x="363837" y="439759"/>
                </a:lnTo>
                <a:lnTo>
                  <a:pt x="363968" y="439192"/>
                </a:lnTo>
                <a:lnTo>
                  <a:pt x="25866" y="439192"/>
                </a:lnTo>
                <a:lnTo>
                  <a:pt x="20480" y="434472"/>
                </a:lnTo>
                <a:lnTo>
                  <a:pt x="20480" y="422876"/>
                </a:lnTo>
                <a:lnTo>
                  <a:pt x="25866" y="418161"/>
                </a:lnTo>
                <a:lnTo>
                  <a:pt x="364058" y="418161"/>
                </a:lnTo>
                <a:lnTo>
                  <a:pt x="364018" y="417978"/>
                </a:lnTo>
                <a:lnTo>
                  <a:pt x="357518" y="409123"/>
                </a:lnTo>
                <a:lnTo>
                  <a:pt x="347834" y="402934"/>
                </a:lnTo>
                <a:lnTo>
                  <a:pt x="335904" y="400232"/>
                </a:lnTo>
                <a:lnTo>
                  <a:pt x="52470" y="400175"/>
                </a:lnTo>
                <a:lnTo>
                  <a:pt x="65526" y="370514"/>
                </a:lnTo>
                <a:lnTo>
                  <a:pt x="322825" y="370514"/>
                </a:lnTo>
                <a:lnTo>
                  <a:pt x="315913" y="354811"/>
                </a:lnTo>
                <a:lnTo>
                  <a:pt x="312120" y="352529"/>
                </a:lnTo>
                <a:close/>
              </a:path>
              <a:path w="366395" h="457200">
                <a:moveTo>
                  <a:pt x="364058" y="418161"/>
                </a:moveTo>
                <a:lnTo>
                  <a:pt x="340523" y="418161"/>
                </a:lnTo>
                <a:lnTo>
                  <a:pt x="345913" y="422876"/>
                </a:lnTo>
                <a:lnTo>
                  <a:pt x="345913" y="434472"/>
                </a:lnTo>
                <a:lnTo>
                  <a:pt x="340523" y="439192"/>
                </a:lnTo>
                <a:lnTo>
                  <a:pt x="363968" y="439192"/>
                </a:lnTo>
                <a:lnTo>
                  <a:pt x="366393" y="428677"/>
                </a:lnTo>
                <a:lnTo>
                  <a:pt x="364058" y="418161"/>
                </a:lnTo>
                <a:close/>
              </a:path>
              <a:path w="366395" h="457200">
                <a:moveTo>
                  <a:pt x="322825" y="370514"/>
                </a:moveTo>
                <a:lnTo>
                  <a:pt x="300866" y="370514"/>
                </a:lnTo>
                <a:lnTo>
                  <a:pt x="313923" y="400175"/>
                </a:lnTo>
                <a:lnTo>
                  <a:pt x="335879" y="400175"/>
                </a:lnTo>
                <a:lnTo>
                  <a:pt x="322825" y="370514"/>
                </a:lnTo>
                <a:close/>
              </a:path>
              <a:path w="366395" h="457200">
                <a:moveTo>
                  <a:pt x="79060" y="55737"/>
                </a:moveTo>
                <a:lnTo>
                  <a:pt x="58578" y="55737"/>
                </a:lnTo>
                <a:lnTo>
                  <a:pt x="58578" y="86197"/>
                </a:lnTo>
                <a:lnTo>
                  <a:pt x="35981" y="92473"/>
                </a:lnTo>
                <a:lnTo>
                  <a:pt x="19300" y="104158"/>
                </a:lnTo>
                <a:lnTo>
                  <a:pt x="8766" y="119416"/>
                </a:lnTo>
                <a:lnTo>
                  <a:pt x="4803" y="135611"/>
                </a:lnTo>
                <a:lnTo>
                  <a:pt x="4711" y="137166"/>
                </a:lnTo>
                <a:lnTo>
                  <a:pt x="6871" y="152836"/>
                </a:lnTo>
                <a:lnTo>
                  <a:pt x="54251" y="185633"/>
                </a:lnTo>
                <a:lnTo>
                  <a:pt x="59663" y="185856"/>
                </a:lnTo>
                <a:lnTo>
                  <a:pt x="59663" y="352529"/>
                </a:lnTo>
                <a:lnTo>
                  <a:pt x="80143" y="352529"/>
                </a:lnTo>
                <a:lnTo>
                  <a:pt x="80153" y="182523"/>
                </a:lnTo>
                <a:lnTo>
                  <a:pt x="85780" y="180503"/>
                </a:lnTo>
                <a:lnTo>
                  <a:pt x="90788" y="177605"/>
                </a:lnTo>
                <a:lnTo>
                  <a:pt x="99759" y="169423"/>
                </a:lnTo>
                <a:lnTo>
                  <a:pt x="100414" y="168526"/>
                </a:lnTo>
                <a:lnTo>
                  <a:pt x="65901" y="168522"/>
                </a:lnTo>
                <a:lnTo>
                  <a:pt x="56122" y="167723"/>
                </a:lnTo>
                <a:lnTo>
                  <a:pt x="25145" y="137868"/>
                </a:lnTo>
                <a:lnTo>
                  <a:pt x="25082" y="137166"/>
                </a:lnTo>
                <a:lnTo>
                  <a:pt x="28124" y="125432"/>
                </a:lnTo>
                <a:lnTo>
                  <a:pt x="28240" y="125092"/>
                </a:lnTo>
                <a:lnTo>
                  <a:pt x="36433" y="114351"/>
                </a:lnTo>
                <a:lnTo>
                  <a:pt x="49922" y="106582"/>
                </a:lnTo>
                <a:lnTo>
                  <a:pt x="68813" y="103586"/>
                </a:lnTo>
                <a:lnTo>
                  <a:pt x="142642" y="103586"/>
                </a:lnTo>
                <a:lnTo>
                  <a:pt x="147226" y="99561"/>
                </a:lnTo>
                <a:lnTo>
                  <a:pt x="147226" y="89628"/>
                </a:lnTo>
                <a:lnTo>
                  <a:pt x="142642" y="85604"/>
                </a:lnTo>
                <a:lnTo>
                  <a:pt x="79060" y="85604"/>
                </a:lnTo>
                <a:lnTo>
                  <a:pt x="79060" y="55737"/>
                </a:lnTo>
                <a:close/>
              </a:path>
              <a:path w="366395" h="457200">
                <a:moveTo>
                  <a:pt x="279956" y="151210"/>
                </a:moveTo>
                <a:lnTo>
                  <a:pt x="260405" y="151210"/>
                </a:lnTo>
                <a:lnTo>
                  <a:pt x="261327" y="162154"/>
                </a:lnTo>
                <a:lnTo>
                  <a:pt x="266647" y="169433"/>
                </a:lnTo>
                <a:lnTo>
                  <a:pt x="275623" y="177609"/>
                </a:lnTo>
                <a:lnTo>
                  <a:pt x="280623" y="180503"/>
                </a:lnTo>
                <a:lnTo>
                  <a:pt x="286250" y="182523"/>
                </a:lnTo>
                <a:lnTo>
                  <a:pt x="286250" y="352529"/>
                </a:lnTo>
                <a:lnTo>
                  <a:pt x="306734" y="352529"/>
                </a:lnTo>
                <a:lnTo>
                  <a:pt x="306734" y="185860"/>
                </a:lnTo>
                <a:lnTo>
                  <a:pt x="308599" y="185853"/>
                </a:lnTo>
                <a:lnTo>
                  <a:pt x="310309" y="185780"/>
                </a:lnTo>
                <a:lnTo>
                  <a:pt x="312126" y="185633"/>
                </a:lnTo>
                <a:lnTo>
                  <a:pt x="335125" y="179759"/>
                </a:lnTo>
                <a:lnTo>
                  <a:pt x="350139" y="168522"/>
                </a:lnTo>
                <a:lnTo>
                  <a:pt x="300462" y="168522"/>
                </a:lnTo>
                <a:lnTo>
                  <a:pt x="291506" y="166164"/>
                </a:lnTo>
                <a:lnTo>
                  <a:pt x="281692" y="157222"/>
                </a:lnTo>
                <a:lnTo>
                  <a:pt x="279956" y="151210"/>
                </a:lnTo>
                <a:close/>
              </a:path>
              <a:path w="366395" h="457200">
                <a:moveTo>
                  <a:pt x="287356" y="135611"/>
                </a:moveTo>
                <a:lnTo>
                  <a:pt x="77231" y="135611"/>
                </a:lnTo>
                <a:lnTo>
                  <a:pt x="84038" y="137425"/>
                </a:lnTo>
                <a:lnTo>
                  <a:pt x="85359" y="143920"/>
                </a:lnTo>
                <a:lnTo>
                  <a:pt x="86235" y="150501"/>
                </a:lnTo>
                <a:lnTo>
                  <a:pt x="86304" y="151620"/>
                </a:lnTo>
                <a:lnTo>
                  <a:pt x="84599" y="157319"/>
                </a:lnTo>
                <a:lnTo>
                  <a:pt x="74902" y="166164"/>
                </a:lnTo>
                <a:lnTo>
                  <a:pt x="65948" y="168526"/>
                </a:lnTo>
                <a:lnTo>
                  <a:pt x="100417" y="168522"/>
                </a:lnTo>
                <a:lnTo>
                  <a:pt x="105073" y="162143"/>
                </a:lnTo>
                <a:lnTo>
                  <a:pt x="105984" y="151210"/>
                </a:lnTo>
                <a:lnTo>
                  <a:pt x="279956" y="151210"/>
                </a:lnTo>
                <a:lnTo>
                  <a:pt x="280036" y="150501"/>
                </a:lnTo>
                <a:lnTo>
                  <a:pt x="281076" y="143502"/>
                </a:lnTo>
                <a:lnTo>
                  <a:pt x="281256" y="139701"/>
                </a:lnTo>
                <a:lnTo>
                  <a:pt x="282682" y="137868"/>
                </a:lnTo>
                <a:lnTo>
                  <a:pt x="287356" y="135611"/>
                </a:lnTo>
                <a:close/>
              </a:path>
              <a:path w="366395" h="457200">
                <a:moveTo>
                  <a:pt x="307814" y="55737"/>
                </a:moveTo>
                <a:lnTo>
                  <a:pt x="287333" y="55737"/>
                </a:lnTo>
                <a:lnTo>
                  <a:pt x="287333" y="85604"/>
                </a:lnTo>
                <a:lnTo>
                  <a:pt x="223768" y="85604"/>
                </a:lnTo>
                <a:lnTo>
                  <a:pt x="219182" y="89628"/>
                </a:lnTo>
                <a:lnTo>
                  <a:pt x="219182" y="99561"/>
                </a:lnTo>
                <a:lnTo>
                  <a:pt x="223765" y="103586"/>
                </a:lnTo>
                <a:lnTo>
                  <a:pt x="297564" y="103586"/>
                </a:lnTo>
                <a:lnTo>
                  <a:pt x="316453" y="106559"/>
                </a:lnTo>
                <a:lnTo>
                  <a:pt x="329943" y="114312"/>
                </a:lnTo>
                <a:lnTo>
                  <a:pt x="338179" y="125092"/>
                </a:lnTo>
                <a:lnTo>
                  <a:pt x="341123" y="136410"/>
                </a:lnTo>
                <a:lnTo>
                  <a:pt x="341235" y="137868"/>
                </a:lnTo>
                <a:lnTo>
                  <a:pt x="340203" y="146476"/>
                </a:lnTo>
                <a:lnTo>
                  <a:pt x="300462" y="168522"/>
                </a:lnTo>
                <a:lnTo>
                  <a:pt x="350139" y="168522"/>
                </a:lnTo>
                <a:lnTo>
                  <a:pt x="350786" y="168038"/>
                </a:lnTo>
                <a:lnTo>
                  <a:pt x="359531" y="152790"/>
                </a:lnTo>
                <a:lnTo>
                  <a:pt x="361782" y="136338"/>
                </a:lnTo>
                <a:lnTo>
                  <a:pt x="357613" y="119353"/>
                </a:lnTo>
                <a:lnTo>
                  <a:pt x="347074" y="104110"/>
                </a:lnTo>
                <a:lnTo>
                  <a:pt x="330398" y="92443"/>
                </a:lnTo>
                <a:lnTo>
                  <a:pt x="307851" y="86197"/>
                </a:lnTo>
                <a:lnTo>
                  <a:pt x="307814" y="55737"/>
                </a:lnTo>
                <a:close/>
              </a:path>
              <a:path w="366395" h="457200">
                <a:moveTo>
                  <a:pt x="319022" y="134556"/>
                </a:moveTo>
                <a:lnTo>
                  <a:pt x="294250" y="134556"/>
                </a:lnTo>
                <a:lnTo>
                  <a:pt x="300042" y="137774"/>
                </a:lnTo>
                <a:lnTo>
                  <a:pt x="299368" y="147354"/>
                </a:lnTo>
                <a:lnTo>
                  <a:pt x="303663" y="151620"/>
                </a:lnTo>
                <a:lnTo>
                  <a:pt x="309736" y="151944"/>
                </a:lnTo>
                <a:lnTo>
                  <a:pt x="315313" y="151944"/>
                </a:lnTo>
                <a:lnTo>
                  <a:pt x="319827" y="148272"/>
                </a:lnTo>
                <a:lnTo>
                  <a:pt x="320130" y="143920"/>
                </a:lnTo>
                <a:lnTo>
                  <a:pt x="320037" y="141508"/>
                </a:lnTo>
                <a:lnTo>
                  <a:pt x="319810" y="137774"/>
                </a:lnTo>
                <a:lnTo>
                  <a:pt x="319685" y="136410"/>
                </a:lnTo>
                <a:lnTo>
                  <a:pt x="319022" y="134556"/>
                </a:lnTo>
                <a:close/>
              </a:path>
              <a:path w="366395" h="457200">
                <a:moveTo>
                  <a:pt x="71172" y="118022"/>
                </a:moveTo>
                <a:lnTo>
                  <a:pt x="61050" y="120387"/>
                </a:lnTo>
                <a:lnTo>
                  <a:pt x="53144" y="125432"/>
                </a:lnTo>
                <a:lnTo>
                  <a:pt x="47999" y="132645"/>
                </a:lnTo>
                <a:lnTo>
                  <a:pt x="46163" y="141508"/>
                </a:lnTo>
                <a:lnTo>
                  <a:pt x="46163" y="146476"/>
                </a:lnTo>
                <a:lnTo>
                  <a:pt x="50745" y="150501"/>
                </a:lnTo>
                <a:lnTo>
                  <a:pt x="62057" y="150501"/>
                </a:lnTo>
                <a:lnTo>
                  <a:pt x="66647" y="146476"/>
                </a:lnTo>
                <a:lnTo>
                  <a:pt x="66647" y="136424"/>
                </a:lnTo>
                <a:lnTo>
                  <a:pt x="77231" y="135611"/>
                </a:lnTo>
                <a:lnTo>
                  <a:pt x="287356" y="135611"/>
                </a:lnTo>
                <a:lnTo>
                  <a:pt x="289213" y="134715"/>
                </a:lnTo>
                <a:lnTo>
                  <a:pt x="294250" y="134556"/>
                </a:lnTo>
                <a:lnTo>
                  <a:pt x="319022" y="134556"/>
                </a:lnTo>
                <a:lnTo>
                  <a:pt x="318545" y="133224"/>
                </a:lnTo>
                <a:lnTo>
                  <a:pt x="102758" y="133224"/>
                </a:lnTo>
                <a:lnTo>
                  <a:pt x="96891" y="126064"/>
                </a:lnTo>
                <a:lnTo>
                  <a:pt x="89087" y="121143"/>
                </a:lnTo>
                <a:lnTo>
                  <a:pt x="80222" y="118462"/>
                </a:lnTo>
                <a:lnTo>
                  <a:pt x="71172" y="118022"/>
                </a:lnTo>
                <a:close/>
              </a:path>
              <a:path w="366395" h="457200">
                <a:moveTo>
                  <a:pt x="292265" y="117100"/>
                </a:moveTo>
                <a:lnTo>
                  <a:pt x="262630" y="133224"/>
                </a:lnTo>
                <a:lnTo>
                  <a:pt x="318545" y="133224"/>
                </a:lnTo>
                <a:lnTo>
                  <a:pt x="292265" y="117100"/>
                </a:lnTo>
                <a:close/>
              </a:path>
              <a:path w="366395" h="457200">
                <a:moveTo>
                  <a:pt x="333695" y="0"/>
                </a:moveTo>
                <a:lnTo>
                  <a:pt x="32698" y="0"/>
                </a:lnTo>
                <a:lnTo>
                  <a:pt x="20347" y="2193"/>
                </a:lnTo>
                <a:lnTo>
                  <a:pt x="10249" y="8171"/>
                </a:lnTo>
                <a:lnTo>
                  <a:pt x="3436" y="17031"/>
                </a:lnTo>
                <a:lnTo>
                  <a:pt x="935" y="27870"/>
                </a:lnTo>
                <a:lnTo>
                  <a:pt x="3436" y="38708"/>
                </a:lnTo>
                <a:lnTo>
                  <a:pt x="10249" y="47567"/>
                </a:lnTo>
                <a:lnTo>
                  <a:pt x="20347" y="53544"/>
                </a:lnTo>
                <a:lnTo>
                  <a:pt x="32698" y="55737"/>
                </a:lnTo>
                <a:lnTo>
                  <a:pt x="333695" y="55737"/>
                </a:lnTo>
                <a:lnTo>
                  <a:pt x="346046" y="53544"/>
                </a:lnTo>
                <a:lnTo>
                  <a:pt x="356145" y="47567"/>
                </a:lnTo>
                <a:lnTo>
                  <a:pt x="362960" y="38708"/>
                </a:lnTo>
                <a:lnTo>
                  <a:pt x="363180" y="37755"/>
                </a:lnTo>
                <a:lnTo>
                  <a:pt x="26478" y="37755"/>
                </a:lnTo>
                <a:lnTo>
                  <a:pt x="21416" y="33317"/>
                </a:lnTo>
                <a:lnTo>
                  <a:pt x="21416" y="22420"/>
                </a:lnTo>
                <a:lnTo>
                  <a:pt x="26478" y="17984"/>
                </a:lnTo>
                <a:lnTo>
                  <a:pt x="363180" y="17984"/>
                </a:lnTo>
                <a:lnTo>
                  <a:pt x="362960" y="17031"/>
                </a:lnTo>
                <a:lnTo>
                  <a:pt x="356145" y="8171"/>
                </a:lnTo>
                <a:lnTo>
                  <a:pt x="346046" y="2193"/>
                </a:lnTo>
                <a:lnTo>
                  <a:pt x="333695" y="0"/>
                </a:lnTo>
                <a:close/>
              </a:path>
              <a:path w="366395" h="457200">
                <a:moveTo>
                  <a:pt x="363180" y="17984"/>
                </a:moveTo>
                <a:lnTo>
                  <a:pt x="339915" y="17984"/>
                </a:lnTo>
                <a:lnTo>
                  <a:pt x="344973" y="22420"/>
                </a:lnTo>
                <a:lnTo>
                  <a:pt x="344973" y="33317"/>
                </a:lnTo>
                <a:lnTo>
                  <a:pt x="339915" y="37755"/>
                </a:lnTo>
                <a:lnTo>
                  <a:pt x="363180" y="37755"/>
                </a:lnTo>
                <a:lnTo>
                  <a:pt x="365461" y="27870"/>
                </a:lnTo>
                <a:lnTo>
                  <a:pt x="363180" y="1798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xmlns="" id="{946BC88D-A2E8-4B3B-896A-D3DDDDFA1F1F}"/>
              </a:ext>
            </a:extLst>
          </p:cNvPr>
          <p:cNvSpPr/>
          <p:nvPr/>
        </p:nvSpPr>
        <p:spPr>
          <a:xfrm>
            <a:off x="501589" y="346602"/>
            <a:ext cx="20978" cy="18435"/>
          </a:xfrm>
          <a:custGeom>
            <a:avLst/>
            <a:gdLst/>
            <a:ahLst/>
            <a:cxnLst/>
            <a:rect l="l" t="t" r="r" b="b"/>
            <a:pathLst>
              <a:path w="20954" h="18414">
                <a:moveTo>
                  <a:pt x="16099" y="0"/>
                </a:moveTo>
                <a:lnTo>
                  <a:pt x="4587" y="0"/>
                </a:lnTo>
                <a:lnTo>
                  <a:pt x="0" y="4028"/>
                </a:lnTo>
                <a:lnTo>
                  <a:pt x="0" y="14112"/>
                </a:lnTo>
                <a:lnTo>
                  <a:pt x="4587" y="18136"/>
                </a:lnTo>
                <a:lnTo>
                  <a:pt x="16099" y="18136"/>
                </a:lnTo>
                <a:lnTo>
                  <a:pt x="20685" y="14112"/>
                </a:lnTo>
                <a:lnTo>
                  <a:pt x="20685" y="4028"/>
                </a:lnTo>
                <a:lnTo>
                  <a:pt x="16099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8676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39699" y="555625"/>
            <a:ext cx="5325359" cy="2354491"/>
          </a:xfrm>
        </p:spPr>
        <p:txBody>
          <a:bodyPr/>
          <a:lstStyle/>
          <a:p>
            <a:pPr algn="just"/>
            <a:r>
              <a:rPr lang="en-US" sz="1700" i="0" dirty="0" smtClean="0"/>
              <a:t>     </a:t>
            </a:r>
            <a:r>
              <a:rPr lang="en-US" sz="1700" i="0" dirty="0" err="1" smtClean="0"/>
              <a:t>Ovoz</a:t>
            </a:r>
            <a:r>
              <a:rPr lang="en-US" sz="1700" i="0" dirty="0" smtClean="0"/>
              <a:t> </a:t>
            </a:r>
            <a:r>
              <a:rPr lang="en-US" sz="1700" i="0" dirty="0" err="1"/>
              <a:t>berishda</a:t>
            </a:r>
            <a:r>
              <a:rPr lang="en-US" sz="1700" i="0" dirty="0"/>
              <a:t> </a:t>
            </a:r>
            <a:r>
              <a:rPr lang="en-US" sz="1700" i="0" dirty="0" err="1"/>
              <a:t>qatnashganlarning</a:t>
            </a:r>
            <a:r>
              <a:rPr lang="en-US" sz="1700" i="0" dirty="0"/>
              <a:t> </a:t>
            </a:r>
            <a:r>
              <a:rPr lang="en-US" sz="1700" i="0" dirty="0" err="1"/>
              <a:t>ko‘pchiligi</a:t>
            </a:r>
            <a:r>
              <a:rPr lang="en-US" sz="1700" i="0" dirty="0"/>
              <a:t> </a:t>
            </a:r>
            <a:r>
              <a:rPr lang="en-US" sz="1700" i="0" dirty="0" err="1" smtClean="0"/>
              <a:t>prezident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tomonidan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taklif</a:t>
            </a:r>
            <a:r>
              <a:rPr lang="en-US" sz="1700" i="0" dirty="0" smtClean="0"/>
              <a:t> </a:t>
            </a:r>
            <a:r>
              <a:rPr lang="en-US" sz="1700" i="0" dirty="0" err="1"/>
              <a:t>qilingan</a:t>
            </a:r>
            <a:r>
              <a:rPr lang="en-US" sz="1700" i="0" dirty="0"/>
              <a:t> </a:t>
            </a:r>
            <a:r>
              <a:rPr lang="en-US" sz="1700" i="0" dirty="0" err="1"/>
              <a:t>Rossiya</a:t>
            </a:r>
            <a:r>
              <a:rPr lang="en-US" sz="1700" i="0" dirty="0"/>
              <a:t> </a:t>
            </a:r>
            <a:r>
              <a:rPr lang="en-US" sz="1700" i="0" dirty="0" err="1" smtClean="0"/>
              <a:t>Konstitutsiyasining</a:t>
            </a:r>
            <a:r>
              <a:rPr lang="en-US" sz="1700" i="0" dirty="0"/>
              <a:t> </a:t>
            </a:r>
            <a:r>
              <a:rPr lang="en-US" sz="1700" i="0" dirty="0" err="1" smtClean="0"/>
              <a:t>loyihasini</a:t>
            </a:r>
            <a:r>
              <a:rPr lang="en-US" sz="1700" i="0" dirty="0" smtClean="0"/>
              <a:t> </a:t>
            </a:r>
            <a:r>
              <a:rPr lang="en-US" sz="1700" i="0" dirty="0" err="1"/>
              <a:t>ma’qulladi</a:t>
            </a:r>
            <a:r>
              <a:rPr lang="en-US" sz="1700" i="0" dirty="0"/>
              <a:t>. </a:t>
            </a:r>
            <a:r>
              <a:rPr lang="en-US" sz="1700" i="0" dirty="0" err="1"/>
              <a:t>Yangi</a:t>
            </a:r>
            <a:r>
              <a:rPr lang="en-US" sz="1700" i="0" dirty="0"/>
              <a:t> </a:t>
            </a:r>
            <a:r>
              <a:rPr lang="en-US" sz="1700" i="0" dirty="0" err="1" smtClean="0"/>
              <a:t>Asosiy</a:t>
            </a:r>
            <a:r>
              <a:rPr lang="en-US" sz="1700" i="0" dirty="0"/>
              <a:t> </a:t>
            </a:r>
            <a:r>
              <a:rPr lang="en-US" sz="1700" i="0" dirty="0" err="1" smtClean="0"/>
              <a:t>qonun</a:t>
            </a:r>
            <a:r>
              <a:rPr lang="en-US" sz="1700" i="0" dirty="0" smtClean="0"/>
              <a:t> </a:t>
            </a:r>
            <a:r>
              <a:rPr lang="en-US" sz="1700" i="0" dirty="0" err="1"/>
              <a:t>qabul</a:t>
            </a:r>
            <a:r>
              <a:rPr lang="en-US" sz="1700" i="0" dirty="0"/>
              <a:t> </a:t>
            </a:r>
            <a:r>
              <a:rPr lang="en-US" sz="1700" i="0" dirty="0" err="1" smtClean="0"/>
              <a:t>qilinishi</a:t>
            </a:r>
            <a:r>
              <a:rPr lang="en-US" sz="1700" i="0" dirty="0"/>
              <a:t> </a:t>
            </a:r>
            <a:r>
              <a:rPr lang="en-US" sz="1700" i="0" dirty="0" err="1" smtClean="0"/>
              <a:t>bilan</a:t>
            </a:r>
            <a:r>
              <a:rPr lang="en-US" sz="1700" i="0" dirty="0" smtClean="0"/>
              <a:t> </a:t>
            </a:r>
            <a:r>
              <a:rPr lang="en-US" sz="1700" i="0" dirty="0" err="1"/>
              <a:t>hokimiyatning</a:t>
            </a:r>
            <a:r>
              <a:rPr lang="en-US" sz="1700" i="0" dirty="0"/>
              <a:t> </a:t>
            </a:r>
            <a:r>
              <a:rPr lang="en-US" sz="1700" i="0" dirty="0" err="1" smtClean="0"/>
              <a:t>sovet</a:t>
            </a:r>
            <a:r>
              <a:rPr lang="en-US" sz="1700" i="0" dirty="0"/>
              <a:t> </a:t>
            </a:r>
            <a:r>
              <a:rPr lang="en-US" sz="1700" i="0" dirty="0" err="1" smtClean="0"/>
              <a:t>tizimi</a:t>
            </a:r>
            <a:r>
              <a:rPr lang="en-US" sz="1700" i="0" dirty="0" smtClean="0"/>
              <a:t> </a:t>
            </a:r>
            <a:r>
              <a:rPr lang="en-US" sz="1700" i="0" dirty="0" err="1"/>
              <a:t>barham</a:t>
            </a:r>
            <a:r>
              <a:rPr lang="en-US" sz="1700" i="0" dirty="0"/>
              <a:t> </a:t>
            </a:r>
            <a:r>
              <a:rPr lang="en-US" sz="1700" i="0" dirty="0" err="1" smtClean="0"/>
              <a:t>topdi</a:t>
            </a:r>
            <a:r>
              <a:rPr lang="en-US" sz="1700" i="0" dirty="0" smtClean="0"/>
              <a:t>. </a:t>
            </a:r>
            <a:r>
              <a:rPr lang="en-US" sz="1700" i="0" dirty="0" err="1" smtClean="0"/>
              <a:t>Shunday</a:t>
            </a:r>
            <a:r>
              <a:rPr lang="en-US" sz="1700" i="0" dirty="0" smtClean="0"/>
              <a:t> </a:t>
            </a:r>
            <a:r>
              <a:rPr lang="en-US" sz="1700" i="0" dirty="0" err="1"/>
              <a:t>qilib</a:t>
            </a:r>
            <a:r>
              <a:rPr lang="en-US" sz="1700" i="0" dirty="0"/>
              <a:t>, </a:t>
            </a:r>
            <a:r>
              <a:rPr lang="en-US" sz="1700" i="0" dirty="0" err="1"/>
              <a:t>Rossiyada</a:t>
            </a:r>
            <a:r>
              <a:rPr lang="en-US" sz="1700" i="0" dirty="0"/>
              <a:t> XX </a:t>
            </a:r>
            <a:r>
              <a:rPr lang="en-US" sz="1700" i="0" dirty="0" err="1"/>
              <a:t>asrning</a:t>
            </a:r>
            <a:r>
              <a:rPr lang="en-US" sz="1700" i="0" dirty="0"/>
              <a:t> </a:t>
            </a:r>
            <a:r>
              <a:rPr lang="en-US" sz="1700" i="0" dirty="0" smtClean="0"/>
              <a:t>   90-yillarida </a:t>
            </a:r>
            <a:r>
              <a:rPr lang="en-US" sz="1700" i="0" dirty="0" err="1" smtClean="0"/>
              <a:t>amalga</a:t>
            </a:r>
            <a:r>
              <a:rPr lang="en-US" sz="1700" i="0" dirty="0" smtClean="0"/>
              <a:t> </a:t>
            </a:r>
            <a:r>
              <a:rPr lang="en-US" sz="1700" i="0" dirty="0" err="1"/>
              <a:t>oshirilgan</a:t>
            </a:r>
            <a:r>
              <a:rPr lang="en-US" sz="1700" i="0" dirty="0"/>
              <a:t> </a:t>
            </a:r>
            <a:r>
              <a:rPr lang="en-US" sz="1700" i="0" dirty="0" err="1"/>
              <a:t>eng</a:t>
            </a:r>
            <a:r>
              <a:rPr lang="en-US" sz="1700" i="0" dirty="0"/>
              <a:t> </a:t>
            </a:r>
            <a:r>
              <a:rPr lang="en-US" sz="1700" i="0" dirty="0" err="1"/>
              <a:t>muhim</a:t>
            </a:r>
            <a:r>
              <a:rPr lang="en-US" sz="1700" i="0" dirty="0"/>
              <a:t> </a:t>
            </a:r>
            <a:r>
              <a:rPr lang="en-US" sz="1700" i="0" dirty="0" err="1"/>
              <a:t>siyosiy</a:t>
            </a:r>
            <a:r>
              <a:rPr lang="en-US" sz="1700" i="0" dirty="0"/>
              <a:t> </a:t>
            </a:r>
            <a:r>
              <a:rPr lang="en-US" sz="1700" i="0" dirty="0" err="1" smtClean="0"/>
              <a:t>islohotlar</a:t>
            </a:r>
            <a:r>
              <a:rPr lang="en-US" sz="1700" i="0" dirty="0"/>
              <a:t> </a:t>
            </a:r>
            <a:r>
              <a:rPr lang="en-US" sz="1700" i="0" dirty="0" err="1" smtClean="0"/>
              <a:t>sovetlardan</a:t>
            </a:r>
            <a:r>
              <a:rPr lang="en-US" sz="1700" i="0" dirty="0" smtClean="0"/>
              <a:t> </a:t>
            </a:r>
            <a:r>
              <a:rPr lang="en-US" sz="1700" i="0" dirty="0" err="1"/>
              <a:t>qolgan</a:t>
            </a:r>
            <a:r>
              <a:rPr lang="en-US" sz="1700" i="0" dirty="0"/>
              <a:t> </a:t>
            </a:r>
            <a:r>
              <a:rPr lang="en-US" sz="1700" i="0" dirty="0" err="1"/>
              <a:t>hokimiyat</a:t>
            </a:r>
            <a:r>
              <a:rPr lang="en-US" sz="1700" i="0" dirty="0"/>
              <a:t> </a:t>
            </a:r>
            <a:r>
              <a:rPr lang="en-US" sz="1700" i="0" dirty="0" err="1"/>
              <a:t>tizimini</a:t>
            </a:r>
            <a:r>
              <a:rPr lang="en-US" sz="1700" i="0" dirty="0"/>
              <a:t> </a:t>
            </a:r>
            <a:r>
              <a:rPr lang="en-US" sz="1700" i="0" dirty="0" err="1"/>
              <a:t>buzish</a:t>
            </a:r>
            <a:r>
              <a:rPr lang="en-US" sz="1700" i="0" dirty="0"/>
              <a:t>, </a:t>
            </a:r>
            <a:r>
              <a:rPr lang="en-US" sz="1700" i="0" dirty="0" err="1" smtClean="0"/>
              <a:t>uning</a:t>
            </a:r>
            <a:r>
              <a:rPr lang="en-US" sz="1700" i="0" dirty="0"/>
              <a:t> </a:t>
            </a:r>
            <a:r>
              <a:rPr lang="en-US" sz="1700" i="0" dirty="0" err="1" smtClean="0"/>
              <a:t>o‘rnida</a:t>
            </a:r>
            <a:r>
              <a:rPr lang="en-US" sz="1700" i="0" dirty="0" smtClean="0"/>
              <a:t> </a:t>
            </a:r>
            <a:r>
              <a:rPr lang="en-US" sz="1700" i="0" dirty="0" err="1"/>
              <a:t>zamonaviy</a:t>
            </a:r>
            <a:r>
              <a:rPr lang="en-US" sz="1700" i="0" dirty="0"/>
              <a:t> </a:t>
            </a:r>
            <a:r>
              <a:rPr lang="en-US" sz="1700" i="0" dirty="0" err="1"/>
              <a:t>va</a:t>
            </a:r>
            <a:r>
              <a:rPr lang="en-US" sz="1700" i="0" dirty="0"/>
              <a:t> </a:t>
            </a:r>
            <a:r>
              <a:rPr lang="en-US" sz="1700" i="0" dirty="0" err="1"/>
              <a:t>demokratik</a:t>
            </a:r>
            <a:r>
              <a:rPr lang="en-US" sz="1700" i="0" dirty="0"/>
              <a:t> </a:t>
            </a:r>
            <a:r>
              <a:rPr lang="en-US" sz="1700" i="0" dirty="0" err="1"/>
              <a:t>hokimiyat</a:t>
            </a:r>
            <a:r>
              <a:rPr lang="en-US" sz="1700" i="0" dirty="0"/>
              <a:t> </a:t>
            </a:r>
            <a:r>
              <a:rPr lang="en-US" sz="1700" i="0" dirty="0" err="1" smtClean="0"/>
              <a:t>tizimini</a:t>
            </a:r>
            <a:r>
              <a:rPr lang="en-US" sz="1700" i="0" dirty="0"/>
              <a:t> </a:t>
            </a:r>
            <a:r>
              <a:rPr lang="en-US" sz="1700" i="0" dirty="0" err="1" smtClean="0"/>
              <a:t>yaratish</a:t>
            </a:r>
            <a:r>
              <a:rPr lang="en-US" sz="1700" i="0" dirty="0" smtClean="0"/>
              <a:t> </a:t>
            </a:r>
            <a:r>
              <a:rPr lang="en-US" sz="1700" i="0" dirty="0" err="1"/>
              <a:t>uchun</a:t>
            </a:r>
            <a:r>
              <a:rPr lang="en-US" sz="1700" i="0" dirty="0"/>
              <a:t> </a:t>
            </a:r>
            <a:r>
              <a:rPr lang="en-US" sz="1700" i="0" dirty="0" err="1" smtClean="0"/>
              <a:t>harakatning</a:t>
            </a:r>
            <a:r>
              <a:rPr lang="en-US" sz="1700" i="0" dirty="0" smtClean="0"/>
              <a:t> </a:t>
            </a:r>
            <a:r>
              <a:rPr lang="en-US" sz="1700" i="0" dirty="0" err="1"/>
              <a:t>boshlanishi</a:t>
            </a:r>
            <a:r>
              <a:rPr lang="en-US" sz="1700" i="0" dirty="0"/>
              <a:t> </a:t>
            </a:r>
            <a:r>
              <a:rPr lang="en-US" sz="1700" i="0" dirty="0" err="1"/>
              <a:t>bo‘ldi</a:t>
            </a:r>
            <a:r>
              <a:rPr lang="en-US" sz="1700" i="0" dirty="0"/>
              <a:t>.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822620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Rossiya</a:t>
            </a:r>
            <a:r>
              <a:rPr lang="en-US" dirty="0"/>
              <a:t> XXI </a:t>
            </a:r>
            <a:r>
              <a:rPr lang="en-US" dirty="0" err="1"/>
              <a:t>asrda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15900" y="555625"/>
            <a:ext cx="5334000" cy="2492990"/>
          </a:xfrm>
        </p:spPr>
        <p:txBody>
          <a:bodyPr/>
          <a:lstStyle/>
          <a:p>
            <a:pPr algn="just"/>
            <a:r>
              <a:rPr lang="en-US" sz="1800" i="0" dirty="0" err="1" smtClean="0">
                <a:solidFill>
                  <a:schemeClr val="accent1">
                    <a:lumMod val="75000"/>
                  </a:schemeClr>
                </a:solidFill>
              </a:rPr>
              <a:t>B.Yelsin</a:t>
            </a:r>
            <a:r>
              <a:rPr lang="en-US" sz="1800" i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0" dirty="0">
                <a:solidFill>
                  <a:schemeClr val="accent1">
                    <a:lumMod val="75000"/>
                  </a:schemeClr>
                </a:solidFill>
              </a:rPr>
              <a:t>1999-yil </a:t>
            </a:r>
            <a:r>
              <a:rPr lang="en-US" sz="1800" i="0" dirty="0" err="1">
                <a:solidFill>
                  <a:schemeClr val="accent1">
                    <a:lumMod val="75000"/>
                  </a:schemeClr>
                </a:solidFill>
              </a:rPr>
              <a:t>dekabr</a:t>
            </a:r>
            <a:r>
              <a:rPr lang="en-US" sz="1800" i="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0" dirty="0" err="1">
                <a:solidFill>
                  <a:schemeClr val="accent1">
                    <a:lumMod val="75000"/>
                  </a:schemeClr>
                </a:solidFill>
              </a:rPr>
              <a:t>oyida</a:t>
            </a:r>
            <a:r>
              <a:rPr lang="en-US" sz="1800" i="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0" dirty="0" err="1">
                <a:solidFill>
                  <a:schemeClr val="accent1">
                    <a:lumMod val="75000"/>
                  </a:schemeClr>
                </a:solidFill>
              </a:rPr>
              <a:t>iste’foga</a:t>
            </a:r>
            <a:r>
              <a:rPr lang="en-US" sz="1800" i="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0" dirty="0" err="1" smtClean="0">
                <a:solidFill>
                  <a:schemeClr val="accent1">
                    <a:lumMod val="75000"/>
                  </a:schemeClr>
                </a:solidFill>
              </a:rPr>
              <a:t>chiqdi</a:t>
            </a:r>
            <a:r>
              <a:rPr lang="en-US" sz="1800" i="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800" i="0" dirty="0" err="1" smtClean="0">
                <a:solidFill>
                  <a:schemeClr val="tx1"/>
                </a:solidFill>
              </a:rPr>
              <a:t>Vaqtincha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prezident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lavozimini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egallagan</a:t>
            </a:r>
            <a:r>
              <a:rPr lang="en-US" sz="1800" i="0" dirty="0">
                <a:solidFill>
                  <a:schemeClr val="tx1"/>
                </a:solidFill>
              </a:rPr>
              <a:t> Vladimir Putin </a:t>
            </a:r>
            <a:r>
              <a:rPr lang="en-US" sz="1800" i="0" dirty="0" smtClean="0">
                <a:solidFill>
                  <a:schemeClr val="tx1"/>
                </a:solidFill>
              </a:rPr>
              <a:t>2000-yil mart </a:t>
            </a:r>
            <a:r>
              <a:rPr lang="en-US" sz="1800" i="0" dirty="0" err="1">
                <a:solidFill>
                  <a:schemeClr val="tx1"/>
                </a:solidFill>
              </a:rPr>
              <a:t>oyida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bo‘lib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o‘tgan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saylovlarda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Rossiya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prezidenti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etib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saylandi</a:t>
            </a:r>
            <a:r>
              <a:rPr lang="en-US" sz="1800" i="0" dirty="0" smtClean="0">
                <a:solidFill>
                  <a:schemeClr val="tx1"/>
                </a:solidFill>
              </a:rPr>
              <a:t>.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V.Putin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o‘zining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kuchli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davlat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hokimiyati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tarafdori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ekanligini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ko‘rsatdi</a:t>
            </a:r>
            <a:r>
              <a:rPr lang="en-US" sz="1800" i="0" dirty="0">
                <a:solidFill>
                  <a:schemeClr val="tx1"/>
                </a:solidFill>
              </a:rPr>
              <a:t>. </a:t>
            </a:r>
            <a:r>
              <a:rPr lang="en-US" sz="1800" i="0" dirty="0" err="1">
                <a:solidFill>
                  <a:schemeClr val="tx1"/>
                </a:solidFill>
              </a:rPr>
              <a:t>Yangi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prezidentning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dastlabki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harakatlari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jamiyat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hayotida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davlat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hokimiyatining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roli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va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obro‘yini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mustahkamlashga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qaratildi</a:t>
            </a:r>
            <a:r>
              <a:rPr lang="en-US" sz="1800" i="0" dirty="0" smtClean="0">
                <a:solidFill>
                  <a:schemeClr val="tx1"/>
                </a:solidFill>
              </a:rPr>
              <a:t>. </a:t>
            </a:r>
            <a:r>
              <a:rPr lang="en-US" sz="1800" i="0" dirty="0" err="1" smtClean="0">
                <a:solidFill>
                  <a:schemeClr val="tx1"/>
                </a:solidFill>
              </a:rPr>
              <a:t>Xalqaro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maydonda</a:t>
            </a:r>
            <a:r>
              <a:rPr lang="en-US" sz="1800" i="0" dirty="0">
                <a:solidFill>
                  <a:schemeClr val="tx1"/>
                </a:solidFill>
              </a:rPr>
              <a:t> ham </a:t>
            </a:r>
            <a:r>
              <a:rPr lang="en-US" sz="1800" i="0" dirty="0" err="1">
                <a:solidFill>
                  <a:schemeClr val="tx1"/>
                </a:solidFill>
              </a:rPr>
              <a:t>Rossiyaning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roli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tiklanib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bordi</a:t>
            </a:r>
            <a:r>
              <a:rPr lang="en-US" sz="1800" i="0" dirty="0" smtClean="0">
                <a:solidFill>
                  <a:schemeClr val="tx1"/>
                </a:solidFill>
              </a:rPr>
              <a:t>.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422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08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799" y="555625"/>
            <a:ext cx="5410200" cy="2631490"/>
          </a:xfrm>
        </p:spPr>
        <p:txBody>
          <a:bodyPr/>
          <a:lstStyle/>
          <a:p>
            <a:pPr algn="just"/>
            <a:r>
              <a:rPr lang="en-US" sz="1900" i="0" dirty="0" smtClean="0"/>
              <a:t>     2008-yil </a:t>
            </a:r>
            <a:r>
              <a:rPr lang="en-US" sz="1900" i="0" dirty="0" err="1"/>
              <a:t>avgust</a:t>
            </a:r>
            <a:r>
              <a:rPr lang="en-US" sz="1900" i="0" dirty="0"/>
              <a:t> </a:t>
            </a:r>
            <a:r>
              <a:rPr lang="en-US" sz="1900" i="0" dirty="0" err="1"/>
              <a:t>oyida</a:t>
            </a:r>
            <a:r>
              <a:rPr lang="en-US" sz="1900" i="0" dirty="0"/>
              <a:t> </a:t>
            </a:r>
            <a:r>
              <a:rPr lang="en-US" sz="1900" i="0" dirty="0" err="1"/>
              <a:t>Gruziya</a:t>
            </a:r>
            <a:r>
              <a:rPr lang="en-US" sz="1900" i="0" dirty="0"/>
              <a:t> </a:t>
            </a:r>
            <a:r>
              <a:rPr lang="en-US" sz="1900" i="0" dirty="0" err="1"/>
              <a:t>o‘zining</a:t>
            </a:r>
            <a:r>
              <a:rPr lang="en-US" sz="1900" i="0" dirty="0"/>
              <a:t> </a:t>
            </a:r>
            <a:r>
              <a:rPr lang="en-US" sz="1900" i="0" dirty="0" err="1"/>
              <a:t>tarkibiy</a:t>
            </a:r>
            <a:r>
              <a:rPr lang="en-US" sz="1900" i="0" dirty="0"/>
              <a:t> </a:t>
            </a:r>
            <a:r>
              <a:rPr lang="en-US" sz="1900" i="0" dirty="0" err="1"/>
              <a:t>qismi</a:t>
            </a:r>
            <a:r>
              <a:rPr lang="en-US" sz="1900" i="0" dirty="0"/>
              <a:t> </a:t>
            </a:r>
            <a:r>
              <a:rPr lang="en-US" sz="1900" i="0" dirty="0" err="1" smtClean="0"/>
              <a:t>hisoblangan</a:t>
            </a:r>
            <a:r>
              <a:rPr lang="en-US" sz="1900" i="0" dirty="0"/>
              <a:t> </a:t>
            </a:r>
            <a:r>
              <a:rPr lang="en-US" sz="1900" i="0" dirty="0" err="1" smtClean="0"/>
              <a:t>Janubiy</a:t>
            </a:r>
            <a:r>
              <a:rPr lang="en-US" sz="1900" i="0" dirty="0" smtClean="0"/>
              <a:t> </a:t>
            </a:r>
            <a:r>
              <a:rPr lang="en-US" sz="1900" i="0" dirty="0" err="1"/>
              <a:t>Osetiya</a:t>
            </a:r>
            <a:r>
              <a:rPr lang="en-US" sz="1900" i="0" dirty="0"/>
              <a:t> </a:t>
            </a:r>
            <a:r>
              <a:rPr lang="en-US" sz="1900" i="0" dirty="0" err="1"/>
              <a:t>va</a:t>
            </a:r>
            <a:r>
              <a:rPr lang="en-US" sz="1900" i="0" dirty="0"/>
              <a:t> </a:t>
            </a:r>
            <a:r>
              <a:rPr lang="en-US" sz="1900" i="0" dirty="0" err="1" smtClean="0"/>
              <a:t>Abxaziyada</a:t>
            </a:r>
            <a:r>
              <a:rPr lang="en-US" sz="1900" i="0" dirty="0"/>
              <a:t> </a:t>
            </a:r>
            <a:r>
              <a:rPr lang="en-US" sz="1900" i="0" dirty="0" err="1" smtClean="0"/>
              <a:t>konstitutsion</a:t>
            </a:r>
            <a:r>
              <a:rPr lang="en-US" sz="1900" i="0" dirty="0" smtClean="0"/>
              <a:t> </a:t>
            </a:r>
            <a:r>
              <a:rPr lang="en-US" sz="1900" i="0" dirty="0" err="1"/>
              <a:t>tartibni</a:t>
            </a:r>
            <a:r>
              <a:rPr lang="en-US" sz="1900" i="0" dirty="0"/>
              <a:t> </a:t>
            </a:r>
            <a:r>
              <a:rPr lang="en-US" sz="1900" i="0" dirty="0" err="1" smtClean="0"/>
              <a:t>tiklash</a:t>
            </a:r>
            <a:r>
              <a:rPr lang="en-US" sz="1900" i="0" dirty="0"/>
              <a:t> </a:t>
            </a:r>
            <a:r>
              <a:rPr lang="en-US" sz="1900" i="0" dirty="0" err="1" smtClean="0"/>
              <a:t>maqsadida</a:t>
            </a:r>
            <a:r>
              <a:rPr lang="en-US" sz="1900" i="0" dirty="0" smtClean="0"/>
              <a:t> </a:t>
            </a:r>
            <a:r>
              <a:rPr lang="en-US" sz="1900" i="0" dirty="0" err="1" smtClean="0"/>
              <a:t>bu</a:t>
            </a:r>
            <a:r>
              <a:rPr lang="en-US" sz="1900" i="0" dirty="0"/>
              <a:t> </a:t>
            </a:r>
            <a:r>
              <a:rPr lang="en-US" sz="1900" i="0" dirty="0" err="1" smtClean="0"/>
              <a:t>hududlarni</a:t>
            </a:r>
            <a:r>
              <a:rPr lang="en-US" sz="1900" i="0" dirty="0" smtClean="0"/>
              <a:t> </a:t>
            </a:r>
            <a:r>
              <a:rPr lang="en-US" sz="1900" i="0" dirty="0" err="1"/>
              <a:t>artilleriyadan</a:t>
            </a:r>
            <a:r>
              <a:rPr lang="en-US" sz="1900" i="0" dirty="0"/>
              <a:t> </a:t>
            </a:r>
            <a:r>
              <a:rPr lang="en-US" sz="1900" i="0" dirty="0" err="1"/>
              <a:t>bombardimon</a:t>
            </a:r>
            <a:r>
              <a:rPr lang="en-US" sz="1900" i="0" dirty="0"/>
              <a:t> </a:t>
            </a:r>
            <a:r>
              <a:rPr lang="en-US" sz="1900" i="0" dirty="0" err="1"/>
              <a:t>qilishni</a:t>
            </a:r>
            <a:r>
              <a:rPr lang="en-US" sz="1900" i="0" dirty="0"/>
              <a:t> </a:t>
            </a:r>
            <a:r>
              <a:rPr lang="en-US" sz="1900" i="0" dirty="0" err="1" smtClean="0"/>
              <a:t>boshladi</a:t>
            </a:r>
            <a:r>
              <a:rPr lang="en-US" sz="1900" i="0" dirty="0" smtClean="0"/>
              <a:t>. </a:t>
            </a:r>
            <a:r>
              <a:rPr lang="en-US" sz="1900" i="0" dirty="0" err="1" smtClean="0"/>
              <a:t>Shundan</a:t>
            </a:r>
            <a:r>
              <a:rPr lang="en-US" sz="1900" i="0" dirty="0" smtClean="0"/>
              <a:t> </a:t>
            </a:r>
            <a:r>
              <a:rPr lang="en-US" sz="1900" i="0" dirty="0" err="1"/>
              <a:t>so‘ng</a:t>
            </a:r>
            <a:r>
              <a:rPr lang="en-US" sz="1900" i="0" dirty="0"/>
              <a:t> </a:t>
            </a:r>
            <a:r>
              <a:rPr lang="en-US" sz="1900" i="0" dirty="0" err="1" smtClean="0"/>
              <a:t>mojaroga</a:t>
            </a:r>
            <a:r>
              <a:rPr lang="en-US" sz="1900" i="0" dirty="0" smtClean="0"/>
              <a:t> </a:t>
            </a:r>
            <a:r>
              <a:rPr lang="en-US" sz="1900" i="0" dirty="0" err="1"/>
              <a:t>Rossiya</a:t>
            </a:r>
            <a:r>
              <a:rPr lang="en-US" sz="1900" i="0" dirty="0"/>
              <a:t> </a:t>
            </a:r>
            <a:r>
              <a:rPr lang="en-US" sz="1900" i="0" dirty="0" err="1"/>
              <a:t>qo‘shinlari</a:t>
            </a:r>
            <a:r>
              <a:rPr lang="en-US" sz="1900" i="0" dirty="0"/>
              <a:t> </a:t>
            </a:r>
            <a:r>
              <a:rPr lang="en-US" sz="1900" i="0" dirty="0" err="1"/>
              <a:t>aralashib</a:t>
            </a:r>
            <a:r>
              <a:rPr lang="en-US" sz="1900" i="0" dirty="0"/>
              <a:t>, </a:t>
            </a:r>
            <a:r>
              <a:rPr lang="en-US" sz="1900" i="0" dirty="0" err="1" smtClean="0"/>
              <a:t>Gruziya</a:t>
            </a:r>
            <a:r>
              <a:rPr lang="en-US" sz="1900" i="0" dirty="0"/>
              <a:t> </a:t>
            </a:r>
            <a:r>
              <a:rPr lang="en-US" sz="1900" i="0" dirty="0" err="1" smtClean="0"/>
              <a:t>hududigacha</a:t>
            </a:r>
            <a:r>
              <a:rPr lang="en-US" sz="1900" i="0" dirty="0" smtClean="0"/>
              <a:t> </a:t>
            </a:r>
            <a:r>
              <a:rPr lang="en-US" sz="1900" i="0" dirty="0" err="1"/>
              <a:t>bostirib</a:t>
            </a:r>
            <a:r>
              <a:rPr lang="en-US" sz="1900" i="0" dirty="0"/>
              <a:t> </a:t>
            </a:r>
            <a:r>
              <a:rPr lang="en-US" sz="1900" i="0" dirty="0" err="1"/>
              <a:t>kirdi</a:t>
            </a:r>
            <a:r>
              <a:rPr lang="en-US" sz="1900" i="0" dirty="0"/>
              <a:t>. </a:t>
            </a:r>
            <a:r>
              <a:rPr lang="en-US" sz="1900" i="0" dirty="0" err="1"/>
              <a:t>Harbiy</a:t>
            </a:r>
            <a:r>
              <a:rPr lang="en-US" sz="1900" i="0" dirty="0"/>
              <a:t> </a:t>
            </a:r>
            <a:r>
              <a:rPr lang="en-US" sz="1900" i="0" dirty="0" err="1" smtClean="0"/>
              <a:t>mojaro</a:t>
            </a:r>
            <a:r>
              <a:rPr lang="en-US" sz="1900" i="0" dirty="0" smtClean="0"/>
              <a:t> </a:t>
            </a:r>
            <a:r>
              <a:rPr lang="en-US" sz="1900" i="0" dirty="0" err="1"/>
              <a:t>tezda</a:t>
            </a:r>
            <a:r>
              <a:rPr lang="en-US" sz="1900" i="0" dirty="0"/>
              <a:t> </a:t>
            </a:r>
            <a:r>
              <a:rPr lang="en-US" sz="1900" i="0" dirty="0" err="1"/>
              <a:t>yakunlandi</a:t>
            </a:r>
            <a:r>
              <a:rPr lang="en-US" sz="1900" i="0" dirty="0"/>
              <a:t>. </a:t>
            </a:r>
            <a:r>
              <a:rPr lang="en-US" sz="1900" i="0" dirty="0" smtClean="0"/>
              <a:t>Ammo </a:t>
            </a:r>
            <a:r>
              <a:rPr lang="en-US" sz="1900" i="0" dirty="0" err="1" smtClean="0"/>
              <a:t>Rossiya</a:t>
            </a:r>
            <a:r>
              <a:rPr lang="en-US" sz="1900" i="0" dirty="0" smtClean="0"/>
              <a:t> </a:t>
            </a:r>
            <a:r>
              <a:rPr lang="en-US" sz="1900" i="0" dirty="0"/>
              <a:t>– </a:t>
            </a:r>
            <a:r>
              <a:rPr lang="en-US" sz="1900" i="0" dirty="0" err="1"/>
              <a:t>Gruziya</a:t>
            </a:r>
            <a:r>
              <a:rPr lang="en-US" sz="1900" i="0" dirty="0"/>
              <a:t> </a:t>
            </a:r>
            <a:r>
              <a:rPr lang="en-US" sz="1900" i="0" dirty="0" err="1"/>
              <a:t>munosabatlari</a:t>
            </a:r>
            <a:r>
              <a:rPr lang="en-US" sz="1900" i="0" dirty="0"/>
              <a:t> </a:t>
            </a:r>
            <a:r>
              <a:rPr lang="en-US" sz="1900" i="0" dirty="0" err="1"/>
              <a:t>keskin</a:t>
            </a:r>
            <a:r>
              <a:rPr lang="en-US" sz="1900" i="0" dirty="0"/>
              <a:t> </a:t>
            </a:r>
            <a:r>
              <a:rPr lang="en-US" sz="1900" i="0" dirty="0" err="1" smtClean="0"/>
              <a:t>yomonlashdi</a:t>
            </a:r>
            <a:r>
              <a:rPr lang="en-US" sz="1900" i="0" dirty="0"/>
              <a:t>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538541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15901" y="555625"/>
            <a:ext cx="5410200" cy="2462213"/>
          </a:xfrm>
        </p:spPr>
        <p:txBody>
          <a:bodyPr/>
          <a:lstStyle/>
          <a:p>
            <a:pPr algn="just"/>
            <a:r>
              <a:rPr lang="en-US" sz="2000" i="0" dirty="0"/>
              <a:t>2014-yil </a:t>
            </a:r>
            <a:r>
              <a:rPr lang="en-US" sz="2000" i="0" dirty="0" err="1"/>
              <a:t>fevral</a:t>
            </a:r>
            <a:r>
              <a:rPr lang="en-US" sz="2000" i="0" dirty="0"/>
              <a:t> </a:t>
            </a:r>
            <a:r>
              <a:rPr lang="en-US" sz="2000" i="0" dirty="0" err="1"/>
              <a:t>oyida</a:t>
            </a:r>
            <a:r>
              <a:rPr lang="en-US" sz="2000" i="0" dirty="0"/>
              <a:t> </a:t>
            </a:r>
            <a:r>
              <a:rPr lang="en-US" sz="2000" i="0" dirty="0" err="1"/>
              <a:t>Ukrainada</a:t>
            </a:r>
            <a:r>
              <a:rPr lang="en-US" sz="2000" i="0" dirty="0"/>
              <a:t> </a:t>
            </a:r>
            <a:r>
              <a:rPr lang="en-US" sz="2000" i="0" dirty="0" err="1"/>
              <a:t>hokimiyat</a:t>
            </a:r>
            <a:r>
              <a:rPr lang="en-US" sz="2000" i="0" dirty="0"/>
              <a:t> </a:t>
            </a:r>
            <a:r>
              <a:rPr lang="en-US" sz="2000" i="0" dirty="0" err="1"/>
              <a:t>almashdi</a:t>
            </a:r>
            <a:r>
              <a:rPr lang="en-US" sz="2000" i="0" dirty="0"/>
              <a:t>. </a:t>
            </a:r>
            <a:r>
              <a:rPr lang="en-US" sz="2000" i="0" dirty="0" err="1"/>
              <a:t>Qrimda</a:t>
            </a:r>
            <a:r>
              <a:rPr lang="en-US" sz="2000" i="0" dirty="0"/>
              <a:t> </a:t>
            </a:r>
            <a:r>
              <a:rPr lang="en-US" sz="2000" i="0" dirty="0" err="1" smtClean="0"/>
              <a:t>hokimiyatga</a:t>
            </a:r>
            <a:r>
              <a:rPr lang="en-US" sz="2000" i="0" dirty="0"/>
              <a:t> </a:t>
            </a:r>
            <a:r>
              <a:rPr lang="en-US" sz="2000" i="0" dirty="0" smtClean="0"/>
              <a:t> </a:t>
            </a:r>
            <a:r>
              <a:rPr lang="sv-SE" sz="2000" i="0" dirty="0" smtClean="0"/>
              <a:t>kelgan </a:t>
            </a:r>
            <a:r>
              <a:rPr lang="sv-SE" sz="2000" i="0" dirty="0"/>
              <a:t>rossiyaparastlar Kiyevdagi yangi hukumatni tan </a:t>
            </a:r>
            <a:r>
              <a:rPr lang="sv-SE" sz="2000" i="0" dirty="0" smtClean="0"/>
              <a:t>olmadi. 2</a:t>
            </a:r>
            <a:r>
              <a:rPr lang="en-US" sz="2000" i="0" dirty="0" smtClean="0"/>
              <a:t>014-yil </a:t>
            </a:r>
            <a:r>
              <a:rPr lang="en-US" sz="2000" i="0" dirty="0"/>
              <a:t>16-martda </a:t>
            </a:r>
            <a:r>
              <a:rPr lang="en-US" sz="2000" i="0" dirty="0" err="1"/>
              <a:t>ular</a:t>
            </a:r>
            <a:r>
              <a:rPr lang="en-US" sz="2000" i="0" dirty="0"/>
              <a:t> </a:t>
            </a:r>
            <a:r>
              <a:rPr lang="en-US" sz="2000" i="0" dirty="0" smtClean="0"/>
              <a:t>referendum </a:t>
            </a:r>
            <a:r>
              <a:rPr lang="en-US" sz="2000" i="0" dirty="0" err="1"/>
              <a:t>o‘tkazib</a:t>
            </a:r>
            <a:r>
              <a:rPr lang="en-US" sz="2000" i="0" dirty="0"/>
              <a:t>, </a:t>
            </a:r>
            <a:r>
              <a:rPr lang="en-US" sz="2000" i="0" dirty="0" err="1"/>
              <a:t>uning</a:t>
            </a:r>
            <a:r>
              <a:rPr lang="en-US" sz="2000" i="0" dirty="0"/>
              <a:t> </a:t>
            </a:r>
            <a:r>
              <a:rPr lang="en-US" sz="2000" i="0" dirty="0" err="1" smtClean="0"/>
              <a:t>natijasiga</a:t>
            </a:r>
            <a:r>
              <a:rPr lang="en-US" sz="2000" i="0" dirty="0" smtClean="0"/>
              <a:t> </a:t>
            </a:r>
            <a:r>
              <a:rPr lang="en-US" sz="2000" i="0" dirty="0" err="1" smtClean="0"/>
              <a:t>binoan</a:t>
            </a:r>
            <a:r>
              <a:rPr lang="en-US" sz="2000" i="0" dirty="0"/>
              <a:t> </a:t>
            </a:r>
            <a:r>
              <a:rPr lang="it-IT" sz="2000" i="0" dirty="0" smtClean="0"/>
              <a:t>Qrimning mustaqilligini </a:t>
            </a:r>
            <a:r>
              <a:rPr lang="it-IT" sz="2000" i="0" dirty="0"/>
              <a:t>e’lon </a:t>
            </a:r>
            <a:r>
              <a:rPr lang="it-IT" sz="2000" i="0" dirty="0" smtClean="0"/>
              <a:t>qildi </a:t>
            </a:r>
            <a:r>
              <a:rPr lang="it-IT" sz="2000" i="0" dirty="0"/>
              <a:t>va Rossiya </a:t>
            </a:r>
            <a:r>
              <a:rPr lang="it-IT" sz="2000" i="0" dirty="0" smtClean="0"/>
              <a:t>Federatsiyasi </a:t>
            </a:r>
            <a:r>
              <a:rPr lang="nn-NO" sz="2000" i="0" dirty="0" smtClean="0"/>
              <a:t>tarkibiga </a:t>
            </a:r>
            <a:r>
              <a:rPr lang="nn-NO" sz="2000" i="0" dirty="0"/>
              <a:t>kirish </a:t>
            </a:r>
            <a:r>
              <a:rPr lang="nn-NO" sz="2000" i="0" dirty="0" smtClean="0"/>
              <a:t>to‘g‘risida </a:t>
            </a:r>
            <a:r>
              <a:rPr lang="nn-NO" sz="2000" i="0" dirty="0"/>
              <a:t>shartnoma imzoladi.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0309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555625"/>
            <a:ext cx="5334000" cy="2631490"/>
          </a:xfrm>
        </p:spPr>
        <p:txBody>
          <a:bodyPr/>
          <a:lstStyle/>
          <a:p>
            <a:pPr algn="just"/>
            <a:r>
              <a:rPr lang="en-US" sz="1900" i="0" dirty="0" err="1"/>
              <a:t>Rossiyaning</a:t>
            </a:r>
            <a:r>
              <a:rPr lang="en-US" sz="1900" i="0" dirty="0"/>
              <a:t> </a:t>
            </a:r>
            <a:r>
              <a:rPr lang="en-US" sz="1900" i="0" dirty="0" err="1"/>
              <a:t>Ukrainaga</a:t>
            </a:r>
            <a:r>
              <a:rPr lang="en-US" sz="1900" i="0" dirty="0"/>
              <a:t> </a:t>
            </a:r>
            <a:r>
              <a:rPr lang="en-US" sz="1900" i="0" dirty="0" err="1"/>
              <a:t>nisbatan</a:t>
            </a:r>
            <a:r>
              <a:rPr lang="en-US" sz="1900" i="0" dirty="0"/>
              <a:t> </a:t>
            </a:r>
            <a:r>
              <a:rPr lang="en-US" sz="1900" i="0" dirty="0" err="1" smtClean="0"/>
              <a:t>siyosatidagi</a:t>
            </a:r>
            <a:r>
              <a:rPr lang="en-US" sz="1900" i="0" dirty="0" smtClean="0"/>
              <a:t> </a:t>
            </a:r>
            <a:r>
              <a:rPr lang="en-US" sz="1900" i="0" dirty="0" err="1"/>
              <a:t>yana</a:t>
            </a:r>
            <a:r>
              <a:rPr lang="en-US" sz="1900" i="0" dirty="0"/>
              <a:t> </a:t>
            </a:r>
            <a:r>
              <a:rPr lang="en-US" sz="1900" i="0" dirty="0" err="1"/>
              <a:t>bir</a:t>
            </a:r>
            <a:r>
              <a:rPr lang="en-US" sz="1900" i="0" dirty="0"/>
              <a:t> </a:t>
            </a:r>
            <a:r>
              <a:rPr lang="en-US" sz="1900" i="0" dirty="0" err="1"/>
              <a:t>muammoli</a:t>
            </a:r>
            <a:r>
              <a:rPr lang="en-US" sz="1900" i="0" dirty="0"/>
              <a:t> </a:t>
            </a:r>
            <a:r>
              <a:rPr lang="en-US" sz="1900" i="0" dirty="0" err="1"/>
              <a:t>jihat</a:t>
            </a:r>
            <a:r>
              <a:rPr lang="en-US" sz="1900" i="0" dirty="0"/>
              <a:t> </a:t>
            </a:r>
            <a:r>
              <a:rPr lang="en-US" sz="1900" i="0" dirty="0" err="1" smtClean="0"/>
              <a:t>Ukrainaning</a:t>
            </a:r>
            <a:r>
              <a:rPr lang="en-US" sz="1900" i="0" dirty="0"/>
              <a:t> </a:t>
            </a:r>
            <a:r>
              <a:rPr lang="es-ES" sz="1900" i="0" dirty="0" smtClean="0"/>
              <a:t>sharqida</a:t>
            </a:r>
            <a:r>
              <a:rPr lang="es-ES" sz="1900" i="0" dirty="0"/>
              <a:t>, </a:t>
            </a:r>
            <a:r>
              <a:rPr lang="es-ES" sz="1900" i="0" dirty="0" smtClean="0"/>
              <a:t>xususan</a:t>
            </a:r>
            <a:r>
              <a:rPr lang="es-ES" sz="1900" i="0" dirty="0"/>
              <a:t>, Donetsk va </a:t>
            </a:r>
            <a:r>
              <a:rPr lang="es-ES" sz="1900" i="0" dirty="0" smtClean="0"/>
              <a:t>Lugansk </a:t>
            </a:r>
            <a:r>
              <a:rPr lang="en-US" sz="1900" i="0" dirty="0" err="1" smtClean="0"/>
              <a:t>viloyatlarida</a:t>
            </a:r>
            <a:r>
              <a:rPr lang="en-US" sz="1900" i="0" dirty="0" smtClean="0"/>
              <a:t> </a:t>
            </a:r>
            <a:r>
              <a:rPr lang="en-US" sz="1900" i="0" dirty="0" err="1" smtClean="0"/>
              <a:t>bo‘layotgan</a:t>
            </a:r>
            <a:r>
              <a:rPr lang="en-US" sz="1900" i="0" dirty="0" smtClean="0"/>
              <a:t> </a:t>
            </a:r>
            <a:r>
              <a:rPr lang="en-US" sz="1900" i="0" dirty="0" err="1" smtClean="0"/>
              <a:t>voqealar</a:t>
            </a:r>
            <a:r>
              <a:rPr lang="en-US" sz="1900" i="0" dirty="0" smtClean="0"/>
              <a:t> </a:t>
            </a:r>
            <a:r>
              <a:rPr lang="en-US" sz="1900" i="0" dirty="0" err="1" smtClean="0"/>
              <a:t>bilan</a:t>
            </a:r>
            <a:r>
              <a:rPr lang="en-US" sz="1900" i="0" dirty="0"/>
              <a:t> </a:t>
            </a:r>
            <a:r>
              <a:rPr lang="en-US" sz="1900" i="0" dirty="0" err="1" smtClean="0"/>
              <a:t>bog‘liq</a:t>
            </a:r>
            <a:r>
              <a:rPr lang="en-US" sz="1900" i="0" dirty="0"/>
              <a:t>. Bu </a:t>
            </a:r>
            <a:r>
              <a:rPr lang="en-US" sz="1900" i="0" dirty="0" err="1"/>
              <a:t>yerda</a:t>
            </a:r>
            <a:r>
              <a:rPr lang="en-US" sz="1900" i="0" dirty="0"/>
              <a:t> ham </a:t>
            </a:r>
            <a:r>
              <a:rPr lang="en-US" sz="1900" i="0" dirty="0" err="1" smtClean="0"/>
              <a:t>Ukrainadagi</a:t>
            </a:r>
            <a:r>
              <a:rPr lang="en-US" sz="1900" i="0" dirty="0" smtClean="0"/>
              <a:t> </a:t>
            </a:r>
            <a:r>
              <a:rPr lang="en-US" sz="1900" i="0" dirty="0" err="1" smtClean="0"/>
              <a:t>hokimiyat</a:t>
            </a:r>
            <a:r>
              <a:rPr lang="en-US" sz="1900" i="0" dirty="0"/>
              <a:t> </a:t>
            </a:r>
            <a:r>
              <a:rPr lang="en-US" sz="1900" i="0" dirty="0" err="1" smtClean="0"/>
              <a:t>almashinuvini</a:t>
            </a:r>
            <a:r>
              <a:rPr lang="en-US" sz="1900" i="0" dirty="0" smtClean="0"/>
              <a:t> </a:t>
            </a:r>
            <a:r>
              <a:rPr lang="en-US" sz="1900" i="0" dirty="0"/>
              <a:t>tan </a:t>
            </a:r>
            <a:r>
              <a:rPr lang="en-US" sz="1900" i="0" dirty="0" err="1"/>
              <a:t>olmagan</a:t>
            </a:r>
            <a:r>
              <a:rPr lang="en-US" sz="1900" i="0" dirty="0"/>
              <a:t> </a:t>
            </a:r>
            <a:r>
              <a:rPr lang="en-US" sz="1900" i="0" dirty="0" err="1"/>
              <a:t>bir</a:t>
            </a:r>
            <a:r>
              <a:rPr lang="en-US" sz="1900" i="0" dirty="0"/>
              <a:t> </a:t>
            </a:r>
            <a:r>
              <a:rPr lang="en-US" sz="1900" i="0" dirty="0" err="1"/>
              <a:t>guruh</a:t>
            </a:r>
            <a:endParaRPr lang="en-US" sz="1900" i="0" dirty="0"/>
          </a:p>
          <a:p>
            <a:pPr algn="just"/>
            <a:r>
              <a:rPr lang="en-US" sz="1900" i="0" dirty="0" err="1" smtClean="0"/>
              <a:t>rusiyzabon</a:t>
            </a:r>
            <a:r>
              <a:rPr lang="en-US" sz="1900" i="0" dirty="0" smtClean="0"/>
              <a:t> </a:t>
            </a:r>
            <a:r>
              <a:rPr lang="en-US" sz="1900" i="0" dirty="0" err="1"/>
              <a:t>yetakchilar</a:t>
            </a:r>
            <a:r>
              <a:rPr lang="en-US" sz="1900" i="0" dirty="0"/>
              <a:t> </a:t>
            </a:r>
            <a:r>
              <a:rPr lang="en-US" sz="1900" i="0" dirty="0" err="1"/>
              <a:t>tomonidan</a:t>
            </a:r>
            <a:r>
              <a:rPr lang="en-US" sz="1900" i="0" dirty="0"/>
              <a:t> </a:t>
            </a:r>
            <a:r>
              <a:rPr lang="en-US" sz="1900" i="0" dirty="0" smtClean="0"/>
              <a:t>Donetsk </a:t>
            </a:r>
            <a:r>
              <a:rPr lang="en-US" sz="1900" i="0" dirty="0" err="1" smtClean="0"/>
              <a:t>va</a:t>
            </a:r>
            <a:r>
              <a:rPr lang="en-US" sz="1900" i="0" dirty="0" smtClean="0"/>
              <a:t> Lugansk </a:t>
            </a:r>
            <a:r>
              <a:rPr lang="en-US" sz="1900" i="0" dirty="0" err="1"/>
              <a:t>Xalq</a:t>
            </a:r>
            <a:r>
              <a:rPr lang="en-US" sz="1900" i="0" dirty="0"/>
              <a:t> </a:t>
            </a:r>
            <a:r>
              <a:rPr lang="en-US" sz="1900" i="0" dirty="0" err="1" smtClean="0"/>
              <a:t>respublikalari</a:t>
            </a:r>
            <a:r>
              <a:rPr lang="en-US" sz="1900" i="0" dirty="0" smtClean="0"/>
              <a:t> </a:t>
            </a:r>
            <a:r>
              <a:rPr lang="en-US" sz="1900" i="0" dirty="0" err="1" smtClean="0"/>
              <a:t>e’lon</a:t>
            </a:r>
            <a:r>
              <a:rPr lang="en-US" sz="1900" i="0" dirty="0"/>
              <a:t> </a:t>
            </a:r>
            <a:r>
              <a:rPr lang="en-US" sz="1900" i="0" dirty="0" err="1" smtClean="0"/>
              <a:t>qilinib</a:t>
            </a:r>
            <a:r>
              <a:rPr lang="en-US" sz="1900" i="0" dirty="0"/>
              <a:t>, </a:t>
            </a:r>
            <a:r>
              <a:rPr lang="en-US" sz="1900" i="0" dirty="0" err="1"/>
              <a:t>o‘z</a:t>
            </a:r>
            <a:r>
              <a:rPr lang="en-US" sz="1900" i="0" dirty="0"/>
              <a:t> </a:t>
            </a:r>
            <a:r>
              <a:rPr lang="en-US" sz="1900" i="0" dirty="0" err="1"/>
              <a:t>armiyalarini</a:t>
            </a:r>
            <a:r>
              <a:rPr lang="en-US" sz="1900" i="0" dirty="0"/>
              <a:t> </a:t>
            </a:r>
            <a:r>
              <a:rPr lang="en-US" sz="1900" i="0" dirty="0" err="1" smtClean="0"/>
              <a:t>shakllantirdi</a:t>
            </a:r>
            <a:r>
              <a:rPr lang="en-US" sz="1900" i="0" dirty="0" smtClean="0"/>
              <a:t>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2026337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         </a:t>
            </a:r>
            <a:r>
              <a:rPr lang="en-US" dirty="0" err="1" smtClean="0"/>
              <a:t>Shok</a:t>
            </a:r>
            <a:r>
              <a:rPr lang="en-US" dirty="0" smtClean="0"/>
              <a:t> </a:t>
            </a:r>
            <a:r>
              <a:rPr lang="en-US" dirty="0" err="1" smtClean="0"/>
              <a:t>terapiyasi</a:t>
            </a:r>
            <a:r>
              <a:rPr lang="en-US" dirty="0"/>
              <a:t> </a:t>
            </a:r>
            <a:r>
              <a:rPr lang="en-US" dirty="0" err="1" smtClean="0"/>
              <a:t>nima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898" y="784225"/>
            <a:ext cx="5249161" cy="1846659"/>
          </a:xfrm>
        </p:spPr>
        <p:txBody>
          <a:bodyPr/>
          <a:lstStyle/>
          <a:p>
            <a:pPr marL="541338" indent="-541338" algn="just"/>
            <a:r>
              <a:rPr lang="en-US" sz="2000" dirty="0" smtClean="0">
                <a:solidFill>
                  <a:schemeClr val="tx1"/>
                </a:solidFill>
              </a:rPr>
              <a:t>A. </a:t>
            </a:r>
            <a:r>
              <a:rPr lang="en-US" sz="2000" i="0" dirty="0" err="1" smtClean="0">
                <a:solidFill>
                  <a:schemeClr val="tx1"/>
                </a:solidFill>
              </a:rPr>
              <a:t>Iqtisodiy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>
                <a:solidFill>
                  <a:schemeClr val="tx1"/>
                </a:solidFill>
              </a:rPr>
              <a:t>nazariya</a:t>
            </a:r>
            <a:r>
              <a:rPr lang="en-US" sz="2000" i="0" dirty="0">
                <a:solidFill>
                  <a:schemeClr val="tx1"/>
                </a:solidFill>
              </a:rPr>
              <a:t>, </a:t>
            </a:r>
            <a:r>
              <a:rPr lang="en-US" sz="2000" i="0" dirty="0" err="1" smtClean="0">
                <a:solidFill>
                  <a:schemeClr val="tx1"/>
                </a:solidFill>
              </a:rPr>
              <a:t>shuningdek</a:t>
            </a:r>
            <a:r>
              <a:rPr lang="en-US" sz="2000" i="0" dirty="0" smtClean="0">
                <a:solidFill>
                  <a:schemeClr val="tx1"/>
                </a:solidFill>
              </a:rPr>
              <a:t>, </a:t>
            </a:r>
            <a:r>
              <a:rPr lang="en-US" sz="2000" i="0" dirty="0" err="1" smtClean="0">
                <a:solidFill>
                  <a:schemeClr val="tx1"/>
                </a:solidFill>
              </a:rPr>
              <a:t>shu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 smtClean="0">
                <a:solidFill>
                  <a:schemeClr val="tx1"/>
                </a:solidFill>
              </a:rPr>
              <a:t>nazariyaga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>
                <a:solidFill>
                  <a:schemeClr val="tx1"/>
                </a:solidFill>
              </a:rPr>
              <a:t>asoslangan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  <a:r>
              <a:rPr lang="en-US" sz="2000" i="0" dirty="0" err="1">
                <a:solidFill>
                  <a:schemeClr val="tx1"/>
                </a:solidFill>
              </a:rPr>
              <a:t>keskin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  <a:r>
              <a:rPr lang="en-US" sz="2000" i="0" dirty="0" err="1">
                <a:solidFill>
                  <a:schemeClr val="tx1"/>
                </a:solidFill>
              </a:rPr>
              <a:t>iqtisodiy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  <a:r>
              <a:rPr lang="en-US" sz="2000" i="0" dirty="0" err="1" smtClean="0">
                <a:solidFill>
                  <a:schemeClr val="tx1"/>
                </a:solidFill>
              </a:rPr>
              <a:t>islohotlar</a:t>
            </a:r>
            <a:endParaRPr lang="en-US" sz="2000" i="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i="0" dirty="0" smtClean="0">
                <a:solidFill>
                  <a:schemeClr val="tx1"/>
                </a:solidFill>
              </a:rPr>
              <a:t>B.     </a:t>
            </a:r>
            <a:r>
              <a:rPr lang="en-US" sz="2000" i="0" dirty="0" err="1" smtClean="0">
                <a:solidFill>
                  <a:schemeClr val="tx1"/>
                </a:solidFill>
              </a:rPr>
              <a:t>Ijtimoiy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 smtClean="0">
                <a:solidFill>
                  <a:schemeClr val="tx1"/>
                </a:solidFill>
              </a:rPr>
              <a:t>sohadagi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 smtClean="0">
                <a:solidFill>
                  <a:schemeClr val="tx1"/>
                </a:solidFill>
              </a:rPr>
              <a:t>o‘zgarishlar</a:t>
            </a:r>
            <a:endParaRPr lang="en-US" sz="2000" i="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i="0" dirty="0" smtClean="0">
                <a:solidFill>
                  <a:schemeClr val="tx1"/>
                </a:solidFill>
              </a:rPr>
              <a:t>C.     </a:t>
            </a:r>
            <a:r>
              <a:rPr lang="en-US" sz="2000" i="0" dirty="0" err="1" smtClean="0">
                <a:solidFill>
                  <a:schemeClr val="tx1"/>
                </a:solidFill>
              </a:rPr>
              <a:t>Mamlakatni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 smtClean="0">
                <a:solidFill>
                  <a:schemeClr val="tx1"/>
                </a:solidFill>
              </a:rPr>
              <a:t>rivojlanish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 smtClean="0">
                <a:solidFill>
                  <a:schemeClr val="tx1"/>
                </a:solidFill>
              </a:rPr>
              <a:t>yo‘li</a:t>
            </a:r>
            <a:endParaRPr lang="en-US" sz="2000" i="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i="0" dirty="0" smtClean="0">
                <a:solidFill>
                  <a:schemeClr val="tx1"/>
                </a:solidFill>
              </a:rPr>
              <a:t>D.     </a:t>
            </a:r>
            <a:r>
              <a:rPr lang="en-US" sz="2000" i="0" dirty="0" err="1" smtClean="0">
                <a:solidFill>
                  <a:schemeClr val="tx1"/>
                </a:solidFill>
              </a:rPr>
              <a:t>Moliya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  <a:r>
              <a:rPr lang="en-US" sz="2000" i="0" dirty="0" err="1" smtClean="0">
                <a:solidFill>
                  <a:schemeClr val="tx1"/>
                </a:solidFill>
              </a:rPr>
              <a:t>tizimi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394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To‘g‘ri</a:t>
            </a:r>
            <a:r>
              <a:rPr lang="en-US" dirty="0" smtClean="0"/>
              <a:t> </a:t>
            </a:r>
            <a:r>
              <a:rPr lang="en-US" dirty="0" err="1" smtClean="0"/>
              <a:t>javob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739" y="982040"/>
            <a:ext cx="5164320" cy="1477328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A.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>
                <a:solidFill>
                  <a:schemeClr val="tx1"/>
                </a:solidFill>
              </a:rPr>
              <a:t>Iqtisodiy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  <a:r>
              <a:rPr lang="en-US" sz="2400" i="0" dirty="0" err="1">
                <a:solidFill>
                  <a:schemeClr val="tx1"/>
                </a:solidFill>
              </a:rPr>
              <a:t>nazariya</a:t>
            </a:r>
            <a:r>
              <a:rPr lang="en-US" sz="2400" i="0" dirty="0">
                <a:solidFill>
                  <a:schemeClr val="tx1"/>
                </a:solidFill>
              </a:rPr>
              <a:t>, </a:t>
            </a:r>
            <a:r>
              <a:rPr lang="en-US" sz="2400" i="0" dirty="0" err="1">
                <a:solidFill>
                  <a:schemeClr val="tx1"/>
                </a:solidFill>
              </a:rPr>
              <a:t>shuningdek</a:t>
            </a:r>
            <a:r>
              <a:rPr lang="en-US" sz="2400" i="0" dirty="0">
                <a:solidFill>
                  <a:schemeClr val="tx1"/>
                </a:solidFill>
              </a:rPr>
              <a:t>,</a:t>
            </a:r>
          </a:p>
          <a:p>
            <a:r>
              <a:rPr lang="en-US" sz="2400" i="0" dirty="0" err="1">
                <a:solidFill>
                  <a:schemeClr val="tx1"/>
                </a:solidFill>
              </a:rPr>
              <a:t>shu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  <a:r>
              <a:rPr lang="en-US" sz="2400" i="0" dirty="0" err="1">
                <a:solidFill>
                  <a:schemeClr val="tx1"/>
                </a:solidFill>
              </a:rPr>
              <a:t>nazariyaga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  <a:r>
              <a:rPr lang="en-US" sz="2400" i="0" dirty="0" err="1">
                <a:solidFill>
                  <a:schemeClr val="tx1"/>
                </a:solidFill>
              </a:rPr>
              <a:t>asoslangan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  <a:r>
              <a:rPr lang="en-US" sz="2400" i="0" dirty="0" err="1">
                <a:solidFill>
                  <a:schemeClr val="tx1"/>
                </a:solidFill>
              </a:rPr>
              <a:t>keskin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  <a:r>
              <a:rPr lang="en-US" sz="2400" i="0" dirty="0" err="1">
                <a:solidFill>
                  <a:schemeClr val="tx1"/>
                </a:solidFill>
              </a:rPr>
              <a:t>iqtisodiy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  <a:r>
              <a:rPr lang="en-US" sz="2400" i="0" dirty="0" err="1">
                <a:solidFill>
                  <a:schemeClr val="tx1"/>
                </a:solidFill>
              </a:rPr>
              <a:t>islohotlar</a:t>
            </a:r>
            <a:endParaRPr lang="en-US" sz="2400" i="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387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900" y="102424"/>
            <a:ext cx="5410200" cy="553998"/>
          </a:xfrm>
        </p:spPr>
        <p:txBody>
          <a:bodyPr/>
          <a:lstStyle/>
          <a:p>
            <a:pPr algn="ctr"/>
            <a:r>
              <a:rPr lang="en-US" sz="1800" dirty="0" err="1"/>
              <a:t>Mustahkamlash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/>
              <a:t>savol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 smtClean="0"/>
              <a:t>topshiriqlar</a:t>
            </a:r>
            <a:r>
              <a:rPr lang="en-US" sz="1800" dirty="0" smtClean="0"/>
              <a:t>:</a:t>
            </a:r>
            <a:r>
              <a:rPr lang="en-US" sz="1800" dirty="0"/>
              <a:t/>
            </a:r>
            <a:br>
              <a:rPr lang="en-US" sz="1800" dirty="0"/>
            </a:b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409268"/>
            <a:ext cx="5334000" cy="2431435"/>
          </a:xfrm>
        </p:spPr>
        <p:txBody>
          <a:bodyPr/>
          <a:lstStyle/>
          <a:p>
            <a:endParaRPr lang="en-US" b="1" i="0" dirty="0"/>
          </a:p>
          <a:p>
            <a:r>
              <a:rPr lang="en-US" sz="1800" i="0" dirty="0"/>
              <a:t>1. </a:t>
            </a:r>
            <a:r>
              <a:rPr lang="en-US" sz="1800" i="0" dirty="0" err="1"/>
              <a:t>Rossiyada</a:t>
            </a:r>
            <a:r>
              <a:rPr lang="en-US" sz="1800" i="0" dirty="0"/>
              <a:t> </a:t>
            </a:r>
            <a:r>
              <a:rPr lang="en-US" sz="1800" i="0" dirty="0" err="1" smtClean="0"/>
              <a:t>Y.Gaydar</a:t>
            </a:r>
            <a:r>
              <a:rPr lang="en-US" sz="1800" i="0" dirty="0" smtClean="0"/>
              <a:t> </a:t>
            </a:r>
            <a:r>
              <a:rPr lang="en-US" sz="1800" i="0" dirty="0" err="1"/>
              <a:t>hukumati</a:t>
            </a:r>
            <a:r>
              <a:rPr lang="en-US" sz="1800" i="0" dirty="0"/>
              <a:t> </a:t>
            </a:r>
            <a:r>
              <a:rPr lang="en-US" sz="1800" i="0" dirty="0" err="1"/>
              <a:t>tomonidan</a:t>
            </a:r>
            <a:r>
              <a:rPr lang="en-US" sz="1800" i="0" dirty="0"/>
              <a:t> </a:t>
            </a:r>
            <a:r>
              <a:rPr lang="en-US" sz="1800" i="0" dirty="0" err="1"/>
              <a:t>amalga</a:t>
            </a:r>
            <a:r>
              <a:rPr lang="en-US" sz="1800" i="0" dirty="0"/>
              <a:t> </a:t>
            </a:r>
            <a:r>
              <a:rPr lang="en-US" sz="1800" i="0" dirty="0" err="1"/>
              <a:t>oshirilgan</a:t>
            </a:r>
            <a:r>
              <a:rPr lang="en-US" sz="1800" i="0" dirty="0"/>
              <a:t> </a:t>
            </a:r>
            <a:r>
              <a:rPr lang="en-US" sz="1800" i="0" dirty="0" err="1" smtClean="0"/>
              <a:t>iqtisodiy</a:t>
            </a:r>
            <a:r>
              <a:rPr lang="en-US" sz="1800" i="0" dirty="0"/>
              <a:t> </a:t>
            </a:r>
            <a:r>
              <a:rPr lang="en-US" sz="1800" i="0" dirty="0" err="1" smtClean="0"/>
              <a:t>islohotlar</a:t>
            </a:r>
            <a:r>
              <a:rPr lang="en-US" sz="1800" i="0" dirty="0" smtClean="0"/>
              <a:t> </a:t>
            </a:r>
            <a:r>
              <a:rPr lang="en-US" sz="1800" i="0" dirty="0" err="1"/>
              <a:t>qanday</a:t>
            </a:r>
            <a:r>
              <a:rPr lang="en-US" sz="1800" i="0" dirty="0"/>
              <a:t> </a:t>
            </a:r>
            <a:r>
              <a:rPr lang="en-US" sz="1800" i="0" dirty="0" err="1"/>
              <a:t>natijalarga</a:t>
            </a:r>
            <a:r>
              <a:rPr lang="en-US" sz="1800" i="0" dirty="0"/>
              <a:t> </a:t>
            </a:r>
            <a:r>
              <a:rPr lang="en-US" sz="1800" i="0" dirty="0" err="1"/>
              <a:t>olib</a:t>
            </a:r>
            <a:r>
              <a:rPr lang="en-US" sz="1800" i="0" dirty="0"/>
              <a:t> </a:t>
            </a:r>
            <a:r>
              <a:rPr lang="en-US" sz="1800" i="0" dirty="0" err="1"/>
              <a:t>keldi</a:t>
            </a:r>
            <a:r>
              <a:rPr lang="en-US" sz="1800" i="0" dirty="0"/>
              <a:t>?</a:t>
            </a:r>
          </a:p>
          <a:p>
            <a:r>
              <a:rPr lang="en-US" sz="1800" i="0" dirty="0"/>
              <a:t>2. 1990-yillari </a:t>
            </a:r>
            <a:r>
              <a:rPr lang="en-US" sz="1800" i="0" dirty="0" err="1"/>
              <a:t>Rossiyada</a:t>
            </a:r>
            <a:r>
              <a:rPr lang="en-US" sz="1800" i="0" dirty="0"/>
              <a:t> </a:t>
            </a:r>
            <a:r>
              <a:rPr lang="en-US" sz="1800" i="0" dirty="0" err="1"/>
              <a:t>amalga</a:t>
            </a:r>
            <a:r>
              <a:rPr lang="en-US" sz="1800" i="0" dirty="0"/>
              <a:t> </a:t>
            </a:r>
            <a:r>
              <a:rPr lang="en-US" sz="1800" i="0" dirty="0" err="1"/>
              <a:t>oshirilgan</a:t>
            </a:r>
            <a:r>
              <a:rPr lang="en-US" sz="1800" i="0" dirty="0"/>
              <a:t> </a:t>
            </a:r>
            <a:r>
              <a:rPr lang="en-US" sz="1800" i="0" dirty="0" err="1"/>
              <a:t>eng</a:t>
            </a:r>
            <a:r>
              <a:rPr lang="en-US" sz="1800" i="0" dirty="0"/>
              <a:t> </a:t>
            </a:r>
            <a:r>
              <a:rPr lang="en-US" sz="1800" i="0" dirty="0" err="1"/>
              <a:t>muhim</a:t>
            </a:r>
            <a:r>
              <a:rPr lang="en-US" sz="1800" i="0" dirty="0"/>
              <a:t> </a:t>
            </a:r>
            <a:r>
              <a:rPr lang="en-US" sz="1800" i="0" dirty="0" err="1"/>
              <a:t>siyosiy</a:t>
            </a:r>
            <a:r>
              <a:rPr lang="en-US" sz="1800" i="0" dirty="0"/>
              <a:t> </a:t>
            </a:r>
            <a:r>
              <a:rPr lang="en-US" sz="1800" i="0" dirty="0" err="1" smtClean="0"/>
              <a:t>islohotning</a:t>
            </a:r>
            <a:r>
              <a:rPr lang="en-US" sz="1800" i="0" dirty="0"/>
              <a:t> </a:t>
            </a:r>
            <a:r>
              <a:rPr lang="en-US" sz="1800" i="0" dirty="0" err="1" smtClean="0"/>
              <a:t>mohiyati</a:t>
            </a:r>
            <a:r>
              <a:rPr lang="en-US" sz="1800" i="0" dirty="0" smtClean="0"/>
              <a:t> </a:t>
            </a:r>
            <a:r>
              <a:rPr lang="en-US" sz="1800" i="0" dirty="0" err="1"/>
              <a:t>nimadan</a:t>
            </a:r>
            <a:r>
              <a:rPr lang="en-US" sz="1800" i="0" dirty="0"/>
              <a:t> </a:t>
            </a:r>
            <a:r>
              <a:rPr lang="en-US" sz="1800" i="0" dirty="0" err="1"/>
              <a:t>iborat</a:t>
            </a:r>
            <a:r>
              <a:rPr lang="en-US" sz="1800" i="0" dirty="0"/>
              <a:t> </a:t>
            </a:r>
            <a:r>
              <a:rPr lang="en-US" sz="1800" i="0" dirty="0" err="1"/>
              <a:t>edi</a:t>
            </a:r>
            <a:r>
              <a:rPr lang="en-US" sz="1800" i="0" dirty="0"/>
              <a:t>?</a:t>
            </a:r>
          </a:p>
          <a:p>
            <a:r>
              <a:rPr lang="en-US" sz="1800" i="0" dirty="0"/>
              <a:t>3. </a:t>
            </a:r>
            <a:r>
              <a:rPr lang="en-US" sz="1800" i="0" dirty="0" err="1"/>
              <a:t>Rossiyada</a:t>
            </a:r>
            <a:r>
              <a:rPr lang="en-US" sz="1800" i="0" dirty="0"/>
              <a:t> 1990-yillari </a:t>
            </a:r>
            <a:r>
              <a:rPr lang="en-US" sz="1800" i="0" dirty="0" err="1"/>
              <a:t>vujudga</a:t>
            </a:r>
            <a:r>
              <a:rPr lang="en-US" sz="1800" i="0" dirty="0"/>
              <a:t> </a:t>
            </a:r>
            <a:r>
              <a:rPr lang="en-US" sz="1800" i="0" dirty="0" err="1"/>
              <a:t>kelgan</a:t>
            </a:r>
            <a:r>
              <a:rPr lang="en-US" sz="1800" i="0" dirty="0"/>
              <a:t> </a:t>
            </a:r>
            <a:r>
              <a:rPr lang="en-US" sz="1800" i="0" dirty="0" err="1"/>
              <a:t>millatlararo</a:t>
            </a:r>
            <a:r>
              <a:rPr lang="en-US" sz="1800" i="0" dirty="0"/>
              <a:t> </a:t>
            </a:r>
            <a:r>
              <a:rPr lang="en-US" sz="1800" i="0" dirty="0" err="1"/>
              <a:t>tanglik</a:t>
            </a:r>
            <a:r>
              <a:rPr lang="en-US" sz="1800" i="0" dirty="0"/>
              <a:t> </a:t>
            </a:r>
            <a:r>
              <a:rPr lang="en-US" sz="1800" i="0" dirty="0" err="1" smtClean="0"/>
              <a:t>qanday</a:t>
            </a:r>
            <a:r>
              <a:rPr lang="en-US" sz="1800" i="0" dirty="0"/>
              <a:t> </a:t>
            </a:r>
            <a:r>
              <a:rPr lang="en-US" sz="1800" i="0" dirty="0" err="1" smtClean="0"/>
              <a:t>usullar</a:t>
            </a:r>
            <a:r>
              <a:rPr lang="en-US" sz="1800" i="0" dirty="0" smtClean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hal</a:t>
            </a:r>
            <a:r>
              <a:rPr lang="en-US" sz="1800" i="0" dirty="0"/>
              <a:t> </a:t>
            </a:r>
            <a:r>
              <a:rPr lang="en-US" sz="1800" i="0" dirty="0" err="1"/>
              <a:t>etildi</a:t>
            </a:r>
            <a:r>
              <a:rPr lang="en-US" sz="1800" i="0" dirty="0"/>
              <a:t>?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780218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3699" y="102424"/>
            <a:ext cx="3801359" cy="430887"/>
          </a:xfrm>
        </p:spPr>
        <p:txBody>
          <a:bodyPr/>
          <a:lstStyle/>
          <a:p>
            <a:r>
              <a:rPr lang="en-US" sz="2800" dirty="0" smtClean="0"/>
              <a:t>REJA: 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8300" y="708025"/>
            <a:ext cx="5181600" cy="2215991"/>
          </a:xfrm>
        </p:spPr>
        <p:txBody>
          <a:bodyPr/>
          <a:lstStyle/>
          <a:p>
            <a:r>
              <a:rPr lang="en-US" sz="2400" b="1" i="0" dirty="0" smtClean="0"/>
              <a:t>1.  </a:t>
            </a:r>
            <a:r>
              <a:rPr lang="en-US" sz="2400" b="1" i="0" dirty="0" err="1" smtClean="0"/>
              <a:t>Iqtisodiy</a:t>
            </a:r>
            <a:r>
              <a:rPr lang="en-US" sz="2400" b="1" i="0" dirty="0" smtClean="0"/>
              <a:t> </a:t>
            </a:r>
            <a:r>
              <a:rPr lang="en-US" sz="2400" b="1" i="0" dirty="0" err="1" smtClean="0"/>
              <a:t>islohotlar</a:t>
            </a:r>
            <a:r>
              <a:rPr lang="en-US" sz="2400" b="1" i="0" dirty="0" smtClean="0"/>
              <a:t> </a:t>
            </a:r>
          </a:p>
          <a:p>
            <a:pPr marL="457200" indent="-457200">
              <a:buAutoNum type="arabicPeriod" startAt="2"/>
            </a:pPr>
            <a:r>
              <a:rPr lang="en-US" sz="2400" b="1" i="0" dirty="0" err="1" smtClean="0"/>
              <a:t>Ichki</a:t>
            </a:r>
            <a:r>
              <a:rPr lang="en-US" sz="2400" b="1" i="0" dirty="0" smtClean="0"/>
              <a:t> </a:t>
            </a:r>
            <a:r>
              <a:rPr lang="en-US" sz="2400" b="1" i="0" dirty="0" err="1"/>
              <a:t>siyosiy</a:t>
            </a:r>
            <a:r>
              <a:rPr lang="en-US" sz="2400" b="1" i="0" dirty="0"/>
              <a:t> </a:t>
            </a:r>
            <a:r>
              <a:rPr lang="en-US" sz="2400" b="1" i="0" dirty="0" err="1" smtClean="0"/>
              <a:t>hayot</a:t>
            </a:r>
            <a:endParaRPr lang="en-US" sz="2400" b="1" i="0" dirty="0" smtClean="0"/>
          </a:p>
          <a:p>
            <a:pPr marL="457200" indent="-457200">
              <a:buAutoNum type="arabicPeriod" startAt="2"/>
            </a:pPr>
            <a:r>
              <a:rPr lang="en-US" sz="2400" b="1" i="0" dirty="0" err="1" smtClean="0"/>
              <a:t>Rossiya</a:t>
            </a:r>
            <a:r>
              <a:rPr lang="en-US" sz="2400" b="1" i="0" dirty="0" smtClean="0"/>
              <a:t> </a:t>
            </a:r>
            <a:r>
              <a:rPr lang="en-US" sz="2400" b="1" i="0" dirty="0"/>
              <a:t>XXI </a:t>
            </a:r>
            <a:r>
              <a:rPr lang="en-US" sz="2400" b="1" i="0" dirty="0" err="1" smtClean="0"/>
              <a:t>asrda</a:t>
            </a:r>
            <a:endParaRPr lang="en-US" sz="2400" b="1" i="0" dirty="0" smtClean="0"/>
          </a:p>
          <a:p>
            <a:pPr marL="449263" indent="-449263"/>
            <a:r>
              <a:rPr lang="en-US" sz="2400" b="1" i="0" dirty="0"/>
              <a:t>4</a:t>
            </a:r>
            <a:r>
              <a:rPr lang="en-US" sz="2400" b="1" i="0" dirty="0" smtClean="0"/>
              <a:t>.  </a:t>
            </a:r>
            <a:r>
              <a:rPr lang="en-US" sz="2400" b="1" i="0" dirty="0" err="1" smtClean="0"/>
              <a:t>Mustahkamlash</a:t>
            </a:r>
            <a:r>
              <a:rPr lang="en-US" sz="2400" b="1" i="0" dirty="0" smtClean="0"/>
              <a:t> </a:t>
            </a:r>
            <a:r>
              <a:rPr lang="en-US" sz="2400" b="1" i="0" dirty="0" err="1"/>
              <a:t>uchun</a:t>
            </a:r>
            <a:r>
              <a:rPr lang="en-US" sz="2400" b="1" i="0" dirty="0"/>
              <a:t> </a:t>
            </a:r>
            <a:r>
              <a:rPr lang="en-US" sz="2400" b="1" i="0" dirty="0" err="1"/>
              <a:t>savol</a:t>
            </a:r>
            <a:r>
              <a:rPr lang="en-US" sz="2400" b="1" i="0" dirty="0"/>
              <a:t> </a:t>
            </a:r>
            <a:r>
              <a:rPr lang="en-US" sz="2400" b="1" i="0" dirty="0" err="1"/>
              <a:t>va</a:t>
            </a:r>
            <a:r>
              <a:rPr lang="en-US" sz="2400" b="1" i="0" dirty="0"/>
              <a:t> </a:t>
            </a:r>
            <a:r>
              <a:rPr lang="en-US" sz="2400" b="1" i="0" dirty="0" err="1" smtClean="0"/>
              <a:t>topshiriqlar</a:t>
            </a:r>
            <a:endParaRPr lang="en-US" sz="2400" b="1" i="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0070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Iqtisodiy</a:t>
            </a:r>
            <a:r>
              <a:rPr lang="en-US" dirty="0"/>
              <a:t> </a:t>
            </a:r>
            <a:r>
              <a:rPr lang="en-US" dirty="0" err="1" smtClean="0"/>
              <a:t>islohotlar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698" y="555625"/>
            <a:ext cx="5486401" cy="2462213"/>
          </a:xfrm>
        </p:spPr>
        <p:txBody>
          <a:bodyPr/>
          <a:lstStyle/>
          <a:p>
            <a:pPr algn="just"/>
            <a:r>
              <a:rPr lang="en-US" i="0" dirty="0"/>
              <a:t> </a:t>
            </a:r>
            <a:r>
              <a:rPr lang="en-US" i="0" dirty="0" smtClean="0"/>
              <a:t>          </a:t>
            </a:r>
            <a:r>
              <a:rPr lang="en-US" sz="1600" i="0" dirty="0" smtClean="0">
                <a:solidFill>
                  <a:schemeClr val="tx1"/>
                </a:solidFill>
              </a:rPr>
              <a:t>1991-yilgi </a:t>
            </a:r>
            <a:r>
              <a:rPr lang="en-US" sz="1600" i="0" dirty="0" err="1">
                <a:solidFill>
                  <a:schemeClr val="tx1"/>
                </a:solidFill>
              </a:rPr>
              <a:t>avgust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inqirozidan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so‘ng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Rossiyada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asosiy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lavozimlarga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demokratik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kuchlar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vakillari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emas</a:t>
            </a:r>
            <a:r>
              <a:rPr lang="en-US" sz="1600" i="0" dirty="0" smtClean="0">
                <a:solidFill>
                  <a:schemeClr val="tx1"/>
                </a:solidFill>
              </a:rPr>
              <a:t>, </a:t>
            </a:r>
            <a:r>
              <a:rPr lang="en-US" sz="1600" i="0" dirty="0" err="1" smtClean="0">
                <a:solidFill>
                  <a:schemeClr val="tx1"/>
                </a:solidFill>
              </a:rPr>
              <a:t>kommunistik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partiya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faollari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keldi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Qayta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qurish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yillarida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bu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faollarning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ko‘pchiligi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kommunistik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partiya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bilan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aloqalarini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u</a:t>
            </a:r>
            <a:r>
              <a:rPr lang="en-US" sz="1600" i="0" dirty="0" err="1" smtClean="0">
                <a:solidFill>
                  <a:schemeClr val="tx1"/>
                </a:solidFill>
              </a:rPr>
              <a:t>zgan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bo‘lsa</a:t>
            </a:r>
            <a:r>
              <a:rPr lang="en-US" sz="1600" i="0" dirty="0">
                <a:solidFill>
                  <a:schemeClr val="tx1"/>
                </a:solidFill>
              </a:rPr>
              <a:t>-da, </a:t>
            </a:r>
            <a:r>
              <a:rPr lang="en-US" sz="1600" i="0" dirty="0" err="1">
                <a:solidFill>
                  <a:schemeClr val="tx1"/>
                </a:solidFill>
              </a:rPr>
              <a:t>ularning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islohotchilik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imkoniyatlari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cheklangan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edi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smtClean="0">
                <a:solidFill>
                  <a:srgbClr val="0070C0"/>
                </a:solidFill>
              </a:rPr>
              <a:t>Boris </a:t>
            </a:r>
            <a:r>
              <a:rPr lang="en-US" sz="1600" i="0" dirty="0" err="1" smtClean="0">
                <a:solidFill>
                  <a:srgbClr val="0070C0"/>
                </a:solidFill>
              </a:rPr>
              <a:t>Yelsin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tomonidan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smtClean="0">
                <a:solidFill>
                  <a:schemeClr val="tx1"/>
                </a:solidFill>
              </a:rPr>
              <a:t>Bosh </a:t>
            </a:r>
            <a:r>
              <a:rPr lang="en-US" sz="1600" i="0" dirty="0" err="1" smtClean="0">
                <a:solidFill>
                  <a:schemeClr val="tx1"/>
                </a:solidFill>
              </a:rPr>
              <a:t>vazir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lavozimiga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taklif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qilingan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rgbClr val="0070C0"/>
                </a:solidFill>
              </a:rPr>
              <a:t>Yegor</a:t>
            </a:r>
            <a:r>
              <a:rPr lang="en-US" sz="1600" i="0" dirty="0" smtClean="0">
                <a:solidFill>
                  <a:srgbClr val="0070C0"/>
                </a:solidFill>
              </a:rPr>
              <a:t> </a:t>
            </a:r>
            <a:r>
              <a:rPr lang="en-US" sz="1600" i="0" dirty="0" err="1" smtClean="0">
                <a:solidFill>
                  <a:srgbClr val="0070C0"/>
                </a:solidFill>
              </a:rPr>
              <a:t>Gaydar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Rossiyadagi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islohotlarning</a:t>
            </a:r>
            <a:r>
              <a:rPr lang="en-US" sz="1600" i="0" dirty="0" smtClean="0">
                <a:solidFill>
                  <a:schemeClr val="tx1"/>
                </a:solidFill>
              </a:rPr>
              <a:t> “</a:t>
            </a:r>
            <a:r>
              <a:rPr lang="en-US" sz="1600" i="0" dirty="0" err="1" smtClean="0">
                <a:solidFill>
                  <a:schemeClr val="tx1"/>
                </a:solidFill>
              </a:rPr>
              <a:t>arxitektori</a:t>
            </a:r>
            <a:r>
              <a:rPr lang="en-US" sz="1600" i="0" dirty="0" smtClean="0">
                <a:solidFill>
                  <a:schemeClr val="tx1"/>
                </a:solidFill>
              </a:rPr>
              <a:t>” </a:t>
            </a:r>
            <a:r>
              <a:rPr lang="en-US" sz="1600" i="0" dirty="0" err="1" smtClean="0">
                <a:solidFill>
                  <a:schemeClr val="tx1"/>
                </a:solidFill>
              </a:rPr>
              <a:t>bo‘ldi</a:t>
            </a:r>
            <a:r>
              <a:rPr lang="en-US" sz="1600" i="0" dirty="0" smtClean="0">
                <a:solidFill>
                  <a:schemeClr val="tx1"/>
                </a:solidFill>
              </a:rPr>
              <a:t>.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Islohotlar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juda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og‘ir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kechdi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Milliy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daromad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va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sanoat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ishlab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chiqarishi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pasayib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ketdi</a:t>
            </a:r>
            <a:r>
              <a:rPr lang="en-US" sz="1600" i="0" dirty="0">
                <a:solidFill>
                  <a:schemeClr val="tx1"/>
                </a:solidFill>
              </a:rPr>
              <a:t>. 1992-yil </a:t>
            </a:r>
            <a:r>
              <a:rPr lang="en-US" sz="1600" i="0" dirty="0" smtClean="0">
                <a:solidFill>
                  <a:schemeClr val="tx1"/>
                </a:solidFill>
              </a:rPr>
              <a:t>1-yanvardan </a:t>
            </a:r>
            <a:r>
              <a:rPr lang="en-US" sz="1600" i="0" dirty="0" err="1">
                <a:solidFill>
                  <a:schemeClr val="tx1"/>
                </a:solidFill>
              </a:rPr>
              <a:t>erkin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qo‘yib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yuborilgan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narxlar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keskin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ko‘tarildi</a:t>
            </a:r>
            <a:r>
              <a:rPr lang="en-US" sz="1600" i="0" dirty="0">
                <a:solidFill>
                  <a:schemeClr val="tx1"/>
                </a:solidFill>
              </a:rPr>
              <a:t>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99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709030"/>
            <a:ext cx="5486399" cy="1938992"/>
          </a:xfrm>
        </p:spPr>
        <p:txBody>
          <a:bodyPr/>
          <a:lstStyle/>
          <a:p>
            <a:pPr algn="just"/>
            <a:r>
              <a:rPr lang="en-US" sz="1800" i="0" dirty="0" smtClean="0"/>
              <a:t>       </a:t>
            </a:r>
            <a:r>
              <a:rPr lang="en-US" sz="1800" i="0" dirty="0" err="1" smtClean="0">
                <a:solidFill>
                  <a:schemeClr val="tx1"/>
                </a:solidFill>
              </a:rPr>
              <a:t>Inflatsiya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va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siyosiy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beqarorlik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investitsiyalarning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kirib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kelishiga</a:t>
            </a:r>
            <a:r>
              <a:rPr lang="en-US" sz="1800" i="0" dirty="0" smtClean="0">
                <a:solidFill>
                  <a:schemeClr val="tx1"/>
                </a:solidFill>
              </a:rPr>
              <a:t>  </a:t>
            </a:r>
            <a:r>
              <a:rPr lang="en-US" sz="1800" i="0" dirty="0" err="1" smtClean="0">
                <a:solidFill>
                  <a:schemeClr val="tx1"/>
                </a:solidFill>
              </a:rPr>
              <a:t>to‘sqinlik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qildi</a:t>
            </a:r>
            <a:r>
              <a:rPr lang="en-US" sz="1800" i="0" dirty="0">
                <a:solidFill>
                  <a:schemeClr val="tx1"/>
                </a:solidFill>
              </a:rPr>
              <a:t>. </a:t>
            </a:r>
            <a:r>
              <a:rPr lang="en-US" sz="1800" i="0" dirty="0">
                <a:solidFill>
                  <a:srgbClr val="0070C0"/>
                </a:solidFill>
              </a:rPr>
              <a:t>1999-yilga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kelib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Rossiyaning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tashqi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qarzi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>
                <a:solidFill>
                  <a:srgbClr val="0070C0"/>
                </a:solidFill>
              </a:rPr>
              <a:t>130 </a:t>
            </a:r>
            <a:r>
              <a:rPr lang="en-US" sz="1800" i="0" dirty="0" err="1" smtClean="0">
                <a:solidFill>
                  <a:srgbClr val="0070C0"/>
                </a:solidFill>
              </a:rPr>
              <a:t>mlrd</a:t>
            </a:r>
            <a:r>
              <a:rPr lang="en-US" sz="1800" i="0" dirty="0" smtClean="0">
                <a:solidFill>
                  <a:srgbClr val="0070C0"/>
                </a:solidFill>
              </a:rPr>
              <a:t>. </a:t>
            </a:r>
            <a:r>
              <a:rPr lang="en-US" sz="1800" i="0" dirty="0" err="1" smtClean="0">
                <a:solidFill>
                  <a:srgbClr val="0070C0"/>
                </a:solidFill>
              </a:rPr>
              <a:t>dollardan</a:t>
            </a:r>
            <a:r>
              <a:rPr lang="en-US" sz="1800" i="0" dirty="0" smtClean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oshib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ketdi</a:t>
            </a:r>
            <a:r>
              <a:rPr lang="en-US" sz="1800" i="0" dirty="0">
                <a:solidFill>
                  <a:schemeClr val="tx1"/>
                </a:solidFill>
              </a:rPr>
              <a:t>. </a:t>
            </a:r>
            <a:r>
              <a:rPr lang="en-US" sz="1800" i="0" dirty="0" err="1">
                <a:solidFill>
                  <a:schemeClr val="tx1"/>
                </a:solidFill>
              </a:rPr>
              <a:t>Xalqaro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moliya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tashkilotlari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qarz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bermay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qo‘ydi</a:t>
            </a:r>
            <a:r>
              <a:rPr lang="en-US" sz="1800" i="0" dirty="0" smtClean="0">
                <a:solidFill>
                  <a:schemeClr val="tx1"/>
                </a:solidFill>
              </a:rPr>
              <a:t>. </a:t>
            </a:r>
            <a:r>
              <a:rPr lang="en-US" sz="1800" i="0" dirty="0" err="1" smtClean="0">
                <a:solidFill>
                  <a:schemeClr val="tx1"/>
                </a:solidFill>
              </a:rPr>
              <a:t>Mamlakatning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iqtisodiy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ahvoli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ijtimoiy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holatga</a:t>
            </a:r>
            <a:r>
              <a:rPr lang="en-US" sz="1800" i="0" dirty="0">
                <a:solidFill>
                  <a:schemeClr val="tx1"/>
                </a:solidFill>
              </a:rPr>
              <a:t> ham </a:t>
            </a:r>
            <a:r>
              <a:rPr lang="en-US" sz="1800" i="0" dirty="0" err="1">
                <a:solidFill>
                  <a:schemeClr val="tx1"/>
                </a:solidFill>
              </a:rPr>
              <a:t>ta’sir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ko‘rsatdi</a:t>
            </a:r>
            <a:r>
              <a:rPr lang="en-US" sz="1800" i="0" dirty="0">
                <a:solidFill>
                  <a:schemeClr val="tx1"/>
                </a:solidFill>
              </a:rPr>
              <a:t>. </a:t>
            </a:r>
            <a:r>
              <a:rPr lang="en-US" sz="1800" i="0" dirty="0" err="1" smtClean="0">
                <a:solidFill>
                  <a:schemeClr val="tx1"/>
                </a:solidFill>
              </a:rPr>
              <a:t>Ishsizlar</a:t>
            </a:r>
            <a:r>
              <a:rPr lang="en-US" sz="1800" i="0" dirty="0" smtClean="0">
                <a:solidFill>
                  <a:schemeClr val="tx1"/>
                </a:solidFill>
              </a:rPr>
              <a:t>, </a:t>
            </a:r>
            <a:r>
              <a:rPr lang="en-US" sz="1800" i="0" dirty="0" err="1" smtClean="0">
                <a:solidFill>
                  <a:schemeClr val="tx1"/>
                </a:solidFill>
              </a:rPr>
              <a:t>qochoqlar</a:t>
            </a:r>
            <a:r>
              <a:rPr lang="en-US" sz="1800" i="0" dirty="0">
                <a:solidFill>
                  <a:schemeClr val="tx1"/>
                </a:solidFill>
              </a:rPr>
              <a:t>, </a:t>
            </a:r>
            <a:r>
              <a:rPr lang="en-US" sz="1800" i="0" dirty="0" err="1">
                <a:solidFill>
                  <a:schemeClr val="tx1"/>
                </a:solidFill>
              </a:rPr>
              <a:t>qashshoqlar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va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boshpanasizlar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soni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keskin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ko‘paydi</a:t>
            </a:r>
            <a:r>
              <a:rPr lang="en-US" sz="1800" i="0" dirty="0" smtClean="0">
                <a:solidFill>
                  <a:schemeClr val="tx1"/>
                </a:solidFill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12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430887"/>
          </a:xfrm>
        </p:spPr>
        <p:txBody>
          <a:bodyPr/>
          <a:lstStyle/>
          <a:p>
            <a:pPr algn="ctr"/>
            <a:r>
              <a:rPr lang="en-US" sz="2800" dirty="0" err="1" smtClean="0"/>
              <a:t>Savol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4" y="741234"/>
            <a:ext cx="4893589" cy="1477328"/>
          </a:xfrm>
        </p:spPr>
        <p:txBody>
          <a:bodyPr/>
          <a:lstStyle/>
          <a:p>
            <a:r>
              <a:rPr lang="en-US" sz="3200" b="1" i="0" dirty="0" smtClean="0"/>
              <a:t>1. 1991-yilgi </a:t>
            </a:r>
            <a:r>
              <a:rPr lang="en-US" sz="3200" b="1" i="0" dirty="0" err="1"/>
              <a:t>avgust</a:t>
            </a:r>
            <a:r>
              <a:rPr lang="en-US" sz="3200" b="1" i="0" dirty="0"/>
              <a:t> ... </a:t>
            </a:r>
            <a:endParaRPr lang="en-US" sz="3200" b="1" i="0" dirty="0" smtClean="0"/>
          </a:p>
          <a:p>
            <a:r>
              <a:rPr lang="en-US" sz="3200" b="1" i="0" dirty="0" smtClean="0"/>
              <a:t>2. 1992-yil </a:t>
            </a:r>
            <a:r>
              <a:rPr lang="en-US" sz="3200" b="1" i="0" dirty="0"/>
              <a:t>1-yanvardan ...</a:t>
            </a:r>
          </a:p>
          <a:p>
            <a:r>
              <a:rPr lang="en-US" sz="3200" b="1" i="0" dirty="0" smtClean="0"/>
              <a:t>3. </a:t>
            </a:r>
            <a:r>
              <a:rPr lang="en-US" sz="3200" b="1" i="0" dirty="0" err="1" smtClean="0"/>
              <a:t>Y.Gaydar</a:t>
            </a:r>
            <a:r>
              <a:rPr lang="en-US" sz="3200" b="1" i="0" dirty="0" smtClean="0"/>
              <a:t> </a:t>
            </a:r>
            <a:r>
              <a:rPr lang="en-US" sz="3200" b="1" i="0" dirty="0"/>
              <a:t>... </a:t>
            </a:r>
            <a:endParaRPr lang="en-US" sz="3200" b="1" i="0" dirty="0" smtClean="0"/>
          </a:p>
        </p:txBody>
      </p:sp>
    </p:spTree>
    <p:extLst>
      <p:ext uri="{BB962C8B-B14F-4D97-AF65-F5344CB8AC3E}">
        <p14:creationId xmlns:p14="http://schemas.microsoft.com/office/powerpoint/2010/main" val="4173530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 smtClean="0"/>
              <a:t>Javob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708025"/>
            <a:ext cx="5334000" cy="2369880"/>
          </a:xfrm>
        </p:spPr>
        <p:txBody>
          <a:bodyPr/>
          <a:lstStyle/>
          <a:p>
            <a:pPr algn="just"/>
            <a:r>
              <a:rPr lang="en-US" sz="1800" i="0" dirty="0" smtClean="0">
                <a:solidFill>
                  <a:schemeClr val="tx1"/>
                </a:solidFill>
              </a:rPr>
              <a:t>1. </a:t>
            </a:r>
            <a:r>
              <a:rPr lang="en-US" sz="1800" i="0" dirty="0" smtClean="0">
                <a:solidFill>
                  <a:srgbClr val="0070C0"/>
                </a:solidFill>
              </a:rPr>
              <a:t>1991-yilgi </a:t>
            </a:r>
            <a:r>
              <a:rPr lang="en-US" sz="1800" i="0" dirty="0" err="1">
                <a:solidFill>
                  <a:srgbClr val="0070C0"/>
                </a:solidFill>
              </a:rPr>
              <a:t>avgust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inqirozidan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so‘ng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Rossiyada</a:t>
            </a:r>
            <a:endParaRPr lang="en-US" sz="1800" i="0" dirty="0">
              <a:solidFill>
                <a:schemeClr val="tx1"/>
              </a:solidFill>
            </a:endParaRPr>
          </a:p>
          <a:p>
            <a:pPr marL="266700" indent="-266700" algn="just"/>
            <a:r>
              <a:rPr lang="en-US" sz="1800" i="0" dirty="0" smtClean="0">
                <a:solidFill>
                  <a:schemeClr val="tx1"/>
                </a:solidFill>
              </a:rPr>
              <a:t>     </a:t>
            </a:r>
            <a:r>
              <a:rPr lang="en-US" sz="1800" i="0" dirty="0" err="1" smtClean="0">
                <a:solidFill>
                  <a:schemeClr val="tx1"/>
                </a:solidFill>
              </a:rPr>
              <a:t>asosiy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lavozimlarga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demokratik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kuchlar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vakillari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emas</a:t>
            </a:r>
            <a:r>
              <a:rPr lang="en-US" sz="1800" i="0" dirty="0">
                <a:solidFill>
                  <a:schemeClr val="tx1"/>
                </a:solidFill>
              </a:rPr>
              <a:t>, </a:t>
            </a:r>
            <a:r>
              <a:rPr lang="en-US" sz="1800" i="0" dirty="0" err="1">
                <a:solidFill>
                  <a:schemeClr val="tx1"/>
                </a:solidFill>
              </a:rPr>
              <a:t>kommunistik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partiya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faollari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keldi</a:t>
            </a:r>
            <a:r>
              <a:rPr lang="en-US" sz="1800" i="0" dirty="0" smtClean="0">
                <a:solidFill>
                  <a:schemeClr val="tx1"/>
                </a:solidFill>
              </a:rPr>
              <a:t>.</a:t>
            </a:r>
            <a:endParaRPr lang="en-US" sz="1800" i="0" dirty="0" smtClean="0">
              <a:solidFill>
                <a:schemeClr val="tx1"/>
              </a:solidFill>
            </a:endParaRPr>
          </a:p>
          <a:p>
            <a:pPr marL="358775" indent="-358775" algn="just"/>
            <a:r>
              <a:rPr lang="en-US" sz="1800" i="0" dirty="0" smtClean="0">
                <a:solidFill>
                  <a:schemeClr val="tx1"/>
                </a:solidFill>
              </a:rPr>
              <a:t>2. </a:t>
            </a:r>
            <a:r>
              <a:rPr lang="en-US" sz="1800" i="0" dirty="0" smtClean="0">
                <a:solidFill>
                  <a:srgbClr val="0070C0"/>
                </a:solidFill>
              </a:rPr>
              <a:t>1992-yil 1-yanvardan </a:t>
            </a:r>
            <a:r>
              <a:rPr lang="en-US" sz="1800" i="0" dirty="0" err="1">
                <a:solidFill>
                  <a:schemeClr val="tx1"/>
                </a:solidFill>
              </a:rPr>
              <a:t>erkin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qo‘yib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yuborilgan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narxlar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keskin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ko‘tarildi</a:t>
            </a:r>
            <a:r>
              <a:rPr lang="en-US" sz="1800" i="0" dirty="0" smtClean="0">
                <a:solidFill>
                  <a:schemeClr val="tx1"/>
                </a:solidFill>
              </a:rPr>
              <a:t>.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endParaRPr lang="en-US" sz="1800" i="0" dirty="0" smtClean="0">
              <a:solidFill>
                <a:schemeClr val="tx1"/>
              </a:solidFill>
            </a:endParaRPr>
          </a:p>
          <a:p>
            <a:pPr marL="266700" indent="-266700" algn="just"/>
            <a:r>
              <a:rPr lang="en-US" sz="1800" i="0" dirty="0" smtClean="0">
                <a:solidFill>
                  <a:schemeClr val="tx1"/>
                </a:solidFill>
              </a:rPr>
              <a:t>3. </a:t>
            </a:r>
            <a:r>
              <a:rPr lang="en-US" sz="1800" i="0" dirty="0" err="1" smtClean="0">
                <a:solidFill>
                  <a:srgbClr val="0070C0"/>
                </a:solidFill>
              </a:rPr>
              <a:t>Y.Gaydar</a:t>
            </a:r>
            <a:r>
              <a:rPr lang="en-US" sz="1800" i="0" dirty="0" smtClean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Rossiyadagi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</a:rPr>
              <a:t>islohotlarning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smtClean="0">
                <a:solidFill>
                  <a:schemeClr val="tx1"/>
                </a:solidFill>
              </a:rPr>
              <a:t>“</a:t>
            </a:r>
            <a:r>
              <a:rPr lang="en-US" sz="1800" i="0" dirty="0" err="1" smtClean="0">
                <a:solidFill>
                  <a:schemeClr val="tx1"/>
                </a:solidFill>
              </a:rPr>
              <a:t>arxitektori</a:t>
            </a:r>
            <a:r>
              <a:rPr lang="en-US" sz="1800" i="0" dirty="0" smtClean="0">
                <a:solidFill>
                  <a:schemeClr val="tx1"/>
                </a:solidFill>
              </a:rPr>
              <a:t>” </a:t>
            </a:r>
            <a:r>
              <a:rPr lang="en-US" sz="1800" i="0" dirty="0" smtClean="0">
                <a:solidFill>
                  <a:schemeClr val="tx1"/>
                </a:solidFill>
              </a:rPr>
              <a:t>  </a:t>
            </a:r>
            <a:r>
              <a:rPr lang="en-US" sz="1800" i="0" dirty="0" err="1" smtClean="0">
                <a:solidFill>
                  <a:schemeClr val="tx1"/>
                </a:solidFill>
              </a:rPr>
              <a:t>bo‘ldi</a:t>
            </a:r>
            <a:r>
              <a:rPr lang="en-US" sz="1800" i="0" dirty="0">
                <a:solidFill>
                  <a:schemeClr val="tx1"/>
                </a:solidFill>
              </a:rPr>
              <a:t>.</a:t>
            </a:r>
            <a:endParaRPr lang="en-US" sz="1800" i="0" dirty="0" smtClean="0">
              <a:solidFill>
                <a:schemeClr val="tx1"/>
              </a:solidFill>
            </a:endParaRPr>
          </a:p>
          <a:p>
            <a:endParaRPr lang="en-US" i="0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369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Ichki</a:t>
            </a:r>
            <a:r>
              <a:rPr lang="en-US" dirty="0"/>
              <a:t> </a:t>
            </a:r>
            <a:r>
              <a:rPr lang="en-US" dirty="0" err="1"/>
              <a:t>siyosiy</a:t>
            </a:r>
            <a:r>
              <a:rPr lang="en-US" dirty="0"/>
              <a:t> </a:t>
            </a:r>
            <a:r>
              <a:rPr lang="en-US" dirty="0" err="1"/>
              <a:t>hayot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631825"/>
            <a:ext cx="5410200" cy="2215991"/>
          </a:xfrm>
        </p:spPr>
        <p:txBody>
          <a:bodyPr/>
          <a:lstStyle/>
          <a:p>
            <a:pPr algn="just"/>
            <a:r>
              <a:rPr lang="en-US" sz="1600" i="0" dirty="0" smtClean="0">
                <a:solidFill>
                  <a:schemeClr val="tx1"/>
                </a:solidFill>
              </a:rPr>
              <a:t>     </a:t>
            </a:r>
            <a:r>
              <a:rPr lang="en-US" sz="1600" i="0" dirty="0" err="1" smtClean="0">
                <a:solidFill>
                  <a:schemeClr val="tx1"/>
                </a:solidFill>
              </a:rPr>
              <a:t>Siyosiy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jabhada</a:t>
            </a:r>
            <a:r>
              <a:rPr lang="en-US" sz="1600" i="0" dirty="0">
                <a:solidFill>
                  <a:schemeClr val="tx1"/>
                </a:solidFill>
              </a:rPr>
              <a:t> ham </a:t>
            </a:r>
            <a:r>
              <a:rPr lang="en-US" sz="1600" i="0" dirty="0" err="1">
                <a:solidFill>
                  <a:schemeClr val="tx1"/>
                </a:solidFill>
              </a:rPr>
              <a:t>muhim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o‘zgarishlar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yuz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berdi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smtClean="0">
                <a:solidFill>
                  <a:schemeClr val="tx1"/>
                </a:solidFill>
              </a:rPr>
              <a:t>       1991-yilgi </a:t>
            </a:r>
            <a:r>
              <a:rPr lang="en-US" sz="1600" i="0" dirty="0" err="1">
                <a:solidFill>
                  <a:schemeClr val="tx1"/>
                </a:solidFill>
              </a:rPr>
              <a:t>avgust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voqealari</a:t>
            </a:r>
            <a:r>
              <a:rPr lang="en-US" sz="1600" i="0" dirty="0">
                <a:solidFill>
                  <a:schemeClr val="tx1"/>
                </a:solidFill>
              </a:rPr>
              <a:t>, </a:t>
            </a:r>
            <a:r>
              <a:rPr lang="en-US" sz="1600" i="0" dirty="0" err="1">
                <a:solidFill>
                  <a:schemeClr val="tx1"/>
                </a:solidFill>
              </a:rPr>
              <a:t>SSSRning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tarqalishi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va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shok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terapiyasi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jamiyatda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ijtimoiy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tanglikni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oshirdi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Ish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tashlashlar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va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siyosiy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namoyishlar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quloch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yoydi</a:t>
            </a:r>
            <a:r>
              <a:rPr lang="en-US" sz="1600" i="0" dirty="0" smtClean="0">
                <a:solidFill>
                  <a:schemeClr val="tx1"/>
                </a:solidFill>
              </a:rPr>
              <a:t>.</a:t>
            </a:r>
            <a:r>
              <a:rPr lang="en-US" sz="1600" i="0" dirty="0">
                <a:solidFill>
                  <a:schemeClr val="tx1"/>
                </a:solidFill>
              </a:rPr>
              <a:t> 1993-yili </a:t>
            </a:r>
            <a:r>
              <a:rPr lang="en-US" sz="1600" i="0" dirty="0" err="1">
                <a:solidFill>
                  <a:schemeClr val="tx1"/>
                </a:solidFill>
              </a:rPr>
              <a:t>prezident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B.Yelsin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Xalq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deputatlari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syezdi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va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Oliy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Sovetni</a:t>
            </a:r>
            <a:endParaRPr lang="en-US" sz="1600" i="0" dirty="0">
              <a:solidFill>
                <a:schemeClr val="tx1"/>
              </a:solidFill>
            </a:endParaRPr>
          </a:p>
          <a:p>
            <a:pPr algn="just"/>
            <a:r>
              <a:rPr lang="nb-NO" sz="1600" i="0" dirty="0">
                <a:solidFill>
                  <a:schemeClr val="tx1"/>
                </a:solidFill>
              </a:rPr>
              <a:t>tarqatib yubordi, davlat hokimiyatining yangi organlari – </a:t>
            </a:r>
            <a:r>
              <a:rPr lang="nb-NO" sz="1600" i="0" dirty="0" smtClean="0">
                <a:solidFill>
                  <a:schemeClr val="tx1"/>
                </a:solidFill>
              </a:rPr>
              <a:t>Federatsiya </a:t>
            </a:r>
            <a:r>
              <a:rPr lang="en-US" sz="1600" i="0" dirty="0" err="1" smtClean="0">
                <a:solidFill>
                  <a:schemeClr val="tx1"/>
                </a:solidFill>
              </a:rPr>
              <a:t>Kengashi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va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Davlat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Dumasiga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saylovlar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hamda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mamlakatning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yangi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konstitutsiyasi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haqida</a:t>
            </a:r>
            <a:r>
              <a:rPr lang="en-US" sz="1600" i="0" dirty="0">
                <a:solidFill>
                  <a:schemeClr val="tx1"/>
                </a:solidFill>
              </a:rPr>
              <a:t> referendum </a:t>
            </a:r>
            <a:r>
              <a:rPr lang="en-US" sz="1600" i="0" dirty="0" err="1">
                <a:solidFill>
                  <a:schemeClr val="tx1"/>
                </a:solidFill>
              </a:rPr>
              <a:t>o‘tkazish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to‘g‘risida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farmonni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imzoladi</a:t>
            </a:r>
            <a:r>
              <a:rPr lang="en-US" sz="1600" i="0" dirty="0">
                <a:solidFill>
                  <a:schemeClr val="tx1"/>
                </a:solidFill>
              </a:rPr>
              <a:t>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358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b="0" dirty="0" err="1"/>
              <a:t>Rossiya</a:t>
            </a:r>
            <a:r>
              <a:rPr lang="en-US" b="0" dirty="0"/>
              <a:t> </a:t>
            </a:r>
            <a:r>
              <a:rPr lang="en-US" b="0" dirty="0" err="1"/>
              <a:t>Federatsiyasi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553" y="555625"/>
            <a:ext cx="5162506" cy="2362200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0309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100" y="631826"/>
            <a:ext cx="1858446" cy="20188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31260" y="2650639"/>
            <a:ext cx="1820159" cy="315471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dirty="0" err="1" smtClean="0"/>
              <a:t>B.Yelsin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631826"/>
            <a:ext cx="3428999" cy="2462213"/>
          </a:xfrm>
        </p:spPr>
        <p:txBody>
          <a:bodyPr/>
          <a:lstStyle/>
          <a:p>
            <a:pPr algn="just"/>
            <a:r>
              <a:rPr lang="en-US" sz="1600" i="0" dirty="0" smtClean="0"/>
              <a:t>   1993-yil </a:t>
            </a:r>
            <a:r>
              <a:rPr lang="en-US" sz="1600" i="0" dirty="0" err="1"/>
              <a:t>dekabrda</a:t>
            </a:r>
            <a:r>
              <a:rPr lang="en-US" sz="1600" i="0" dirty="0"/>
              <a:t> </a:t>
            </a:r>
            <a:r>
              <a:rPr lang="en-US" sz="1600" i="0" dirty="0" err="1"/>
              <a:t>Federatsiya</a:t>
            </a:r>
            <a:r>
              <a:rPr lang="en-US" sz="1600" i="0" dirty="0"/>
              <a:t> </a:t>
            </a:r>
            <a:r>
              <a:rPr lang="en-US" sz="1600" i="0" dirty="0" err="1"/>
              <a:t>Kengashi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Davlat</a:t>
            </a:r>
            <a:r>
              <a:rPr lang="en-US" sz="1600" i="0" dirty="0"/>
              <a:t> </a:t>
            </a:r>
            <a:r>
              <a:rPr lang="en-US" sz="1600" i="0" dirty="0" err="1"/>
              <a:t>Dumasiga</a:t>
            </a:r>
            <a:r>
              <a:rPr lang="en-US" sz="1600" i="0" dirty="0"/>
              <a:t> </a:t>
            </a:r>
            <a:r>
              <a:rPr lang="en-US" sz="1600" i="0" dirty="0" err="1" smtClean="0"/>
              <a:t>saylovlar</a:t>
            </a:r>
            <a:r>
              <a:rPr lang="en-US" sz="1600" i="0" dirty="0"/>
              <a:t> </a:t>
            </a:r>
            <a:r>
              <a:rPr lang="en-US" sz="1600" i="0" dirty="0" err="1" smtClean="0"/>
              <a:t>bo‘lib</a:t>
            </a:r>
            <a:r>
              <a:rPr lang="en-US" sz="1600" i="0" dirty="0" smtClean="0"/>
              <a:t> </a:t>
            </a:r>
            <a:r>
              <a:rPr lang="en-US" sz="1600" i="0" dirty="0" err="1"/>
              <a:t>o‘tdi</a:t>
            </a:r>
            <a:r>
              <a:rPr lang="en-US" sz="1600" i="0" dirty="0"/>
              <a:t>. U </a:t>
            </a:r>
            <a:r>
              <a:rPr lang="en-US" sz="1600" i="0" dirty="0" err="1"/>
              <a:t>birinchi</a:t>
            </a:r>
            <a:r>
              <a:rPr lang="en-US" sz="1600" i="0" dirty="0"/>
              <a:t> </a:t>
            </a:r>
            <a:r>
              <a:rPr lang="en-US" sz="1600" i="0" dirty="0" err="1"/>
              <a:t>marta</a:t>
            </a:r>
            <a:r>
              <a:rPr lang="en-US" sz="1600" i="0" dirty="0"/>
              <a:t> </a:t>
            </a:r>
            <a:r>
              <a:rPr lang="en-US" sz="1600" i="0" dirty="0" err="1"/>
              <a:t>partiyaviy</a:t>
            </a:r>
            <a:r>
              <a:rPr lang="en-US" sz="1600" i="0" dirty="0"/>
              <a:t> </a:t>
            </a:r>
            <a:r>
              <a:rPr lang="en-US" sz="1600" i="0" dirty="0" err="1"/>
              <a:t>ro‘yxat</a:t>
            </a:r>
            <a:r>
              <a:rPr lang="en-US" sz="1600" i="0" dirty="0"/>
              <a:t> </a:t>
            </a:r>
            <a:r>
              <a:rPr lang="en-US" sz="1600" i="0" dirty="0" err="1" smtClean="0"/>
              <a:t>bo‘yicha</a:t>
            </a:r>
            <a:r>
              <a:rPr lang="en-US" sz="1600" i="0" dirty="0"/>
              <a:t> </a:t>
            </a:r>
            <a:r>
              <a:rPr lang="en-US" sz="1600" i="0" dirty="0" err="1" smtClean="0"/>
              <a:t>o‘tkazildi</a:t>
            </a:r>
            <a:r>
              <a:rPr lang="en-US" sz="1600" i="0" dirty="0"/>
              <a:t>. </a:t>
            </a:r>
            <a:r>
              <a:rPr lang="en-US" sz="1600" i="0" dirty="0" err="1" smtClean="0"/>
              <a:t>Saylov</a:t>
            </a:r>
            <a:r>
              <a:rPr lang="en-US" sz="1600" i="0" dirty="0" smtClean="0"/>
              <a:t> </a:t>
            </a:r>
            <a:r>
              <a:rPr lang="en-US" sz="1600" i="0" dirty="0" err="1"/>
              <a:t>natijalariga</a:t>
            </a:r>
            <a:r>
              <a:rPr lang="en-US" sz="1600" i="0" dirty="0"/>
              <a:t> </a:t>
            </a:r>
            <a:r>
              <a:rPr lang="en-US" sz="1600" i="0" dirty="0" err="1"/>
              <a:t>ko‘ra</a:t>
            </a:r>
            <a:r>
              <a:rPr lang="en-US" sz="1600" i="0" dirty="0"/>
              <a:t>, </a:t>
            </a:r>
            <a:r>
              <a:rPr lang="en-US" sz="1600" i="0" dirty="0" err="1"/>
              <a:t>Davlat</a:t>
            </a:r>
            <a:r>
              <a:rPr lang="en-US" sz="1600" i="0" dirty="0"/>
              <a:t> </a:t>
            </a:r>
            <a:r>
              <a:rPr lang="en-US" sz="1600" i="0" dirty="0" err="1"/>
              <a:t>Dumasida</a:t>
            </a:r>
            <a:r>
              <a:rPr lang="en-US" sz="1600" i="0" dirty="0"/>
              <a:t> </a:t>
            </a:r>
            <a:r>
              <a:rPr lang="en-US" sz="1600" i="0" dirty="0" smtClean="0"/>
              <a:t>“</a:t>
            </a:r>
            <a:r>
              <a:rPr lang="en-US" sz="1600" i="0" dirty="0" err="1" smtClean="0"/>
              <a:t>Rossiya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yo‘li</a:t>
            </a:r>
            <a:r>
              <a:rPr lang="en-US" sz="1600" i="0" dirty="0" smtClean="0"/>
              <a:t>”, LDPR </a:t>
            </a:r>
            <a:r>
              <a:rPr lang="en-US" sz="1600" i="0" dirty="0"/>
              <a:t>(</a:t>
            </a:r>
            <a:r>
              <a:rPr lang="en-US" sz="1600" i="0" dirty="0" err="1"/>
              <a:t>Rossiya</a:t>
            </a:r>
            <a:r>
              <a:rPr lang="en-US" sz="1600" i="0" dirty="0"/>
              <a:t> liberal-</a:t>
            </a:r>
            <a:r>
              <a:rPr lang="en-US" sz="1600" i="0" dirty="0" err="1"/>
              <a:t>demokratik</a:t>
            </a:r>
            <a:r>
              <a:rPr lang="en-US" sz="1600" i="0" dirty="0"/>
              <a:t> </a:t>
            </a:r>
            <a:r>
              <a:rPr lang="en-US" sz="1600" i="0" dirty="0" err="1"/>
              <a:t>partiyasi</a:t>
            </a:r>
            <a:r>
              <a:rPr lang="en-US" sz="1600" i="0" dirty="0"/>
              <a:t>), KPRF (</a:t>
            </a:r>
            <a:r>
              <a:rPr lang="en-US" sz="1600" i="0" dirty="0" err="1"/>
              <a:t>Rossiya</a:t>
            </a:r>
            <a:r>
              <a:rPr lang="en-US" sz="1600" i="0" dirty="0"/>
              <a:t> </a:t>
            </a:r>
            <a:r>
              <a:rPr lang="en-US" sz="1600" i="0" dirty="0" err="1" smtClean="0"/>
              <a:t>Federatsiyasi</a:t>
            </a:r>
            <a:r>
              <a:rPr lang="en-US" sz="1600" i="0" dirty="0"/>
              <a:t> </a:t>
            </a:r>
            <a:r>
              <a:rPr lang="en-US" sz="1600" i="0" dirty="0" err="1" smtClean="0"/>
              <a:t>kommunistik</a:t>
            </a:r>
            <a:r>
              <a:rPr lang="en-US" sz="1600" i="0" dirty="0" smtClean="0"/>
              <a:t> </a:t>
            </a:r>
            <a:r>
              <a:rPr lang="en-US" sz="1600" i="0" dirty="0" err="1"/>
              <a:t>partiyasi</a:t>
            </a:r>
            <a:r>
              <a:rPr lang="en-US" sz="1600" i="0" dirty="0"/>
              <a:t>) </a:t>
            </a:r>
            <a:r>
              <a:rPr lang="en-US" sz="1600" i="0" dirty="0" err="1"/>
              <a:t>partiyalari</a:t>
            </a:r>
            <a:r>
              <a:rPr lang="en-US" sz="1600" i="0" dirty="0"/>
              <a:t> </a:t>
            </a:r>
            <a:r>
              <a:rPr lang="en-US" sz="1600" i="0" dirty="0" err="1"/>
              <a:t>eng</a:t>
            </a:r>
            <a:r>
              <a:rPr lang="en-US" sz="1600" i="0" dirty="0"/>
              <a:t> </a:t>
            </a:r>
            <a:r>
              <a:rPr lang="en-US" sz="1600" i="0" dirty="0" err="1"/>
              <a:t>ko‘p</a:t>
            </a:r>
            <a:r>
              <a:rPr lang="en-US" sz="1600" i="0" dirty="0"/>
              <a:t> </a:t>
            </a:r>
            <a:r>
              <a:rPr lang="en-US" sz="1600" i="0" dirty="0" err="1"/>
              <a:t>o‘rinlarni</a:t>
            </a:r>
            <a:r>
              <a:rPr lang="en-US" sz="1600" i="0" dirty="0"/>
              <a:t> </a:t>
            </a:r>
            <a:r>
              <a:rPr lang="en-US" sz="1600" i="0" dirty="0" err="1"/>
              <a:t>egalladi</a:t>
            </a:r>
            <a:r>
              <a:rPr lang="en-US" sz="1600" i="0" dirty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17287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684</Words>
  <Application>Microsoft Office PowerPoint</Application>
  <PresentationFormat>Произвольный</PresentationFormat>
  <Paragraphs>48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Презентация PowerPoint</vt:lpstr>
      <vt:lpstr>REJA: </vt:lpstr>
      <vt:lpstr>Iqtisodiy islohotlar</vt:lpstr>
      <vt:lpstr>Презентация PowerPoint</vt:lpstr>
      <vt:lpstr>Savol</vt:lpstr>
      <vt:lpstr>Javob</vt:lpstr>
      <vt:lpstr>Ichki siyosiy hayot</vt:lpstr>
      <vt:lpstr>Rossiya Federatsiyasi</vt:lpstr>
      <vt:lpstr>B.Yelsin</vt:lpstr>
      <vt:lpstr>Презентация PowerPoint</vt:lpstr>
      <vt:lpstr>Rossiya XXI asrda</vt:lpstr>
      <vt:lpstr>Презентация PowerPoint</vt:lpstr>
      <vt:lpstr>Презентация PowerPoint</vt:lpstr>
      <vt:lpstr>Презентация PowerPoint</vt:lpstr>
      <vt:lpstr>         Shok terapiyasi nima?</vt:lpstr>
      <vt:lpstr>To‘g‘ri javob </vt:lpstr>
      <vt:lpstr>Mustahkamlash uchun savol va topshiriqlar: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Учетная запись Майкрософт</cp:lastModifiedBy>
  <cp:revision>60</cp:revision>
  <dcterms:created xsi:type="dcterms:W3CDTF">2020-04-12T22:05:16Z</dcterms:created>
  <dcterms:modified xsi:type="dcterms:W3CDTF">2020-09-18T12:20:07Z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