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71" r:id="rId16"/>
    <p:sldId id="273" r:id="rId17"/>
    <p:sldId id="272" r:id="rId18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1" d="100"/>
          <a:sy n="141" d="100"/>
        </p:scale>
        <p:origin x="840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0617" y="222930"/>
            <a:ext cx="4080510" cy="5467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US" sz="3400" spc="-5" dirty="0" smtClean="0"/>
              <a:t>JAHON TARIXI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596900" y="1412728"/>
            <a:ext cx="1981200" cy="1351652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8387">
              <a:lnSpc>
                <a:spcPts val="1952"/>
              </a:lnSpc>
              <a:spcBef>
                <a:spcPts val="110"/>
              </a:spcBef>
            </a:pPr>
            <a:r>
              <a:rPr lang="en-US" sz="1600" dirty="0" err="1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1600" dirty="0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uz-Cyrl-UZ" sz="1600" dirty="0" smtClean="0">
              <a:solidFill>
                <a:srgbClr val="2365C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387">
              <a:lnSpc>
                <a:spcPts val="1952"/>
              </a:lnSpc>
              <a:spcBef>
                <a:spcPts val="110"/>
              </a:spcBef>
            </a:pPr>
            <a:endParaRPr lang="uz-Cyrl-UZ" sz="14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387">
              <a:lnSpc>
                <a:spcPts val="1952"/>
              </a:lnSpc>
              <a:spcBef>
                <a:spcPts val="110"/>
              </a:spcBef>
            </a:pP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1991-2017-YILLARDA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AMERIKA QO‘SHMA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SHTATLARI.</a:t>
            </a:r>
            <a:endParaRPr lang="en-US" sz="14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4095" y="1244010"/>
            <a:ext cx="344170" cy="740410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4095" y="2079625"/>
            <a:ext cx="344170" cy="91440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4686759" y="212867"/>
            <a:ext cx="634365" cy="634365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855805" y="249024"/>
            <a:ext cx="386137" cy="36227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en-US"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41744" y="551458"/>
            <a:ext cx="500198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SINF</a:t>
            </a:r>
            <a:endParaRPr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100" y="1069428"/>
            <a:ext cx="3132979" cy="210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28352" y="72700"/>
            <a:ext cx="2425700" cy="32444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Siyosiy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rivojlanish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276637" y="152201"/>
            <a:ext cx="362600" cy="23916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n-US" sz="1450" dirty="0" smtClean="0">
                <a:solidFill>
                  <a:srgbClr val="C00000"/>
                </a:solidFill>
                <a:latin typeface="Arial"/>
                <a:cs typeface="Arial"/>
              </a:rPr>
              <a:t>9</a:t>
            </a:r>
            <a:endParaRPr sz="145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9700" y="631825"/>
            <a:ext cx="5486400" cy="2438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Tramp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ichki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siyosatda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Amerikaning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buyukligini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tiklash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tashqi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siyosatda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davlatlar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ishlariga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aralashmaslikni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e’lon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qilgan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Ammo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prezident­lik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saylovlariga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rossiyalik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akerlarning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aralashganligi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to‘g‘risidagi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gumonlar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hamda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ident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yordamchilarining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Rossiya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elchisi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xufiya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uchrashuvlari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D.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Trampning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obro‘yini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tushirib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yubordi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o‘zining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saylovoldi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va’dalarini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imkoniyatini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bermayapti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6848" y="71164"/>
            <a:ext cx="5650865" cy="484462"/>
          </a:xfrm>
          <a:custGeom>
            <a:avLst/>
            <a:gdLst/>
            <a:ahLst/>
            <a:cxnLst/>
            <a:rect l="l" t="t" r="r" b="b"/>
            <a:pathLst>
              <a:path w="5650865" h="748665">
                <a:moveTo>
                  <a:pt x="5650710" y="0"/>
                </a:moveTo>
                <a:lnTo>
                  <a:pt x="0" y="0"/>
                </a:lnTo>
                <a:lnTo>
                  <a:pt x="0" y="748562"/>
                </a:lnTo>
                <a:lnTo>
                  <a:pt x="5650710" y="748562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83167" y="130788"/>
            <a:ext cx="2133600" cy="335989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>
              <a:lnSpc>
                <a:spcPts val="2330"/>
              </a:lnSpc>
              <a:spcBef>
                <a:spcPts val="320"/>
              </a:spcBef>
            </a:pPr>
            <a:r>
              <a:rPr lang="en-US" dirty="0" err="1"/>
              <a:t>Tashqi</a:t>
            </a:r>
            <a:r>
              <a:rPr lang="en-US" dirty="0"/>
              <a:t> </a:t>
            </a:r>
            <a:r>
              <a:rPr lang="en-US" dirty="0" err="1"/>
              <a:t>siyosat</a:t>
            </a:r>
            <a:endParaRPr spc="15" dirty="0"/>
          </a:p>
        </p:txBody>
      </p:sp>
      <p:sp>
        <p:nvSpPr>
          <p:cNvPr id="4" name="object 4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255691" y="151845"/>
            <a:ext cx="233679" cy="23916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 smtClean="0">
                <a:solidFill>
                  <a:srgbClr val="C00000"/>
                </a:solidFill>
                <a:latin typeface="Arial"/>
                <a:cs typeface="Arial"/>
              </a:rPr>
              <a:t>1</a:t>
            </a:r>
            <a:r>
              <a:rPr lang="en-US" sz="1450" spc="10" dirty="0" smtClean="0">
                <a:solidFill>
                  <a:srgbClr val="C00000"/>
                </a:solidFill>
                <a:latin typeface="Arial"/>
                <a:cs typeface="Arial"/>
              </a:rPr>
              <a:t>0</a:t>
            </a:r>
            <a:endParaRPr sz="145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6847" y="708025"/>
            <a:ext cx="5650865" cy="23844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1990-yillarda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AQSH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tashqi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siyosatining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asosiy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tamoyillari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ahamiyatini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saqlab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qoldi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Yuqori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darajada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rivojlangan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sanoat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mamlakati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AQSH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turli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mintaqalarda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o‘zining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hayotiy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muhim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manfaatlarini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himoya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nafaqat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harbiy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vositalarga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balki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sanoat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savdo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moliyaviy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ilmiy-texnik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madaniy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vositalar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jahon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siyosatida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ahamiyat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kasb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etadi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AQSH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xalqaro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maydonda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vositalarning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barchasidan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samarali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unumli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foydalanmoqda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20900" y="79954"/>
            <a:ext cx="21336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dirty="0" err="1"/>
              <a:t>Tashqi</a:t>
            </a:r>
            <a:r>
              <a:rPr lang="en-US" dirty="0"/>
              <a:t> </a:t>
            </a:r>
            <a:r>
              <a:rPr lang="en-US" dirty="0" err="1"/>
              <a:t>siyosat</a:t>
            </a:r>
            <a:endParaRPr spc="10" dirty="0"/>
          </a:p>
        </p:txBody>
      </p:sp>
      <p:sp>
        <p:nvSpPr>
          <p:cNvPr id="3" name="object 3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249212" y="151844"/>
            <a:ext cx="268635" cy="23916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 smtClean="0">
                <a:solidFill>
                  <a:srgbClr val="C00000"/>
                </a:solidFill>
                <a:latin typeface="Arial"/>
                <a:cs typeface="Arial"/>
              </a:rPr>
              <a:t>1</a:t>
            </a:r>
            <a:r>
              <a:rPr lang="en-US" sz="1450" spc="10" dirty="0" smtClean="0">
                <a:solidFill>
                  <a:srgbClr val="C00000"/>
                </a:solidFill>
                <a:latin typeface="Arial"/>
                <a:cs typeface="Arial"/>
              </a:rPr>
              <a:t>1</a:t>
            </a:r>
            <a:endParaRPr sz="145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208389" y="631825"/>
            <a:ext cx="5367765" cy="990600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indent="180975" algn="just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Obama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prezidentligining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davrida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dunyoda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zo‘ravonlikka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ekstremizm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terrorizmga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qarshi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kurash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AQSHning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dunyodagi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yetakchilik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pozitsiyasini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tiklash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hukumat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tashqi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siyosatining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ustuvor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yo‘nalishi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e’lon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qilindi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208389" y="1746497"/>
            <a:ext cx="5367766" cy="1323729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indent="180975" algn="just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2009-yilda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dunyoni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yadro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qurolidan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xalos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xalqlar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o‘rtasida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hamkorlikni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rivojlantirish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yo‘lida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qilgan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harakatlari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B.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Obamaga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Nobel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mukofoti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berildi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80975" algn="just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Ammo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ekstremizm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terrorizmga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qarshi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kurash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Afg‘onistonda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to‘liq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tugallanmay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turib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Yaqin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Sharqda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keskinlikning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o‘chog‘i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paydo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16601" y="610200"/>
            <a:ext cx="5509499" cy="124082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35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13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Iroqda</a:t>
            </a:r>
            <a:r>
              <a:rPr lang="ru-RU" sz="13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>
                <a:latin typeface="Arial" panose="020B0604020202020204" pitchFamily="34" charset="0"/>
                <a:cs typeface="Arial" panose="020B0604020202020204" pitchFamily="34" charset="0"/>
              </a:rPr>
              <a:t>Saddam</a:t>
            </a:r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>
                <a:latin typeface="Arial" panose="020B0604020202020204" pitchFamily="34" charset="0"/>
                <a:cs typeface="Arial" panose="020B0604020202020204" pitchFamily="34" charset="0"/>
              </a:rPr>
              <a:t>Husayn</a:t>
            </a:r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>
                <a:latin typeface="Arial" panose="020B0604020202020204" pitchFamily="34" charset="0"/>
                <a:cs typeface="Arial" panose="020B0604020202020204" pitchFamily="34" charset="0"/>
              </a:rPr>
              <a:t>rejimi</a:t>
            </a:r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>
                <a:latin typeface="Arial" panose="020B0604020202020204" pitchFamily="34" charset="0"/>
                <a:cs typeface="Arial" panose="020B0604020202020204" pitchFamily="34" charset="0"/>
              </a:rPr>
              <a:t>ag‘darilgandan</a:t>
            </a:r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Suriyadagi</a:t>
            </a:r>
            <a:r>
              <a:rPr lang="ru-RU" sz="13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>
                <a:latin typeface="Arial" panose="020B0604020202020204" pitchFamily="34" charset="0"/>
                <a:cs typeface="Arial" panose="020B0604020202020204" pitchFamily="34" charset="0"/>
              </a:rPr>
              <a:t>Bashar</a:t>
            </a:r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>
                <a:latin typeface="Arial" panose="020B0604020202020204" pitchFamily="34" charset="0"/>
                <a:cs typeface="Arial" panose="020B0604020202020204" pitchFamily="34" charset="0"/>
              </a:rPr>
              <a:t>Asad</a:t>
            </a:r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>
                <a:latin typeface="Arial" panose="020B0604020202020204" pitchFamily="34" charset="0"/>
                <a:cs typeface="Arial" panose="020B0604020202020204" pitchFamily="34" charset="0"/>
              </a:rPr>
              <a:t>rejimiga</a:t>
            </a:r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>
                <a:latin typeface="Arial" panose="020B0604020202020204" pitchFamily="34" charset="0"/>
                <a:cs typeface="Arial" panose="020B0604020202020204" pitchFamily="34" charset="0"/>
              </a:rPr>
              <a:t>qarshi</a:t>
            </a:r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>
                <a:latin typeface="Arial" panose="020B0604020202020204" pitchFamily="34" charset="0"/>
                <a:cs typeface="Arial" panose="020B0604020202020204" pitchFamily="34" charset="0"/>
              </a:rPr>
              <a:t>kurashda</a:t>
            </a:r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>
                <a:latin typeface="Arial" panose="020B0604020202020204" pitchFamily="34" charset="0"/>
                <a:cs typeface="Arial" panose="020B0604020202020204" pitchFamily="34" charset="0"/>
              </a:rPr>
              <a:t>mo‘tadil</a:t>
            </a:r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>
                <a:latin typeface="Arial" panose="020B0604020202020204" pitchFamily="34" charset="0"/>
                <a:cs typeface="Arial" panose="020B0604020202020204" pitchFamily="34" charset="0"/>
              </a:rPr>
              <a:t>muxolifatchilarni</a:t>
            </a:r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>
                <a:latin typeface="Arial" panose="020B0604020202020204" pitchFamily="34" charset="0"/>
                <a:cs typeface="Arial" panose="020B0604020202020204" pitchFamily="34" charset="0"/>
              </a:rPr>
              <a:t>qo‘llab-quvvatlagan</a:t>
            </a:r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 AQSH </a:t>
            </a:r>
            <a:r>
              <a:rPr lang="ru-RU" sz="1350" dirty="0" err="1">
                <a:latin typeface="Arial" panose="020B0604020202020204" pitchFamily="34" charset="0"/>
                <a:cs typeface="Arial" panose="020B0604020202020204" pitchFamily="34" charset="0"/>
              </a:rPr>
              <a:t>hukumati</a:t>
            </a:r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 ISHID </a:t>
            </a:r>
            <a:r>
              <a:rPr lang="ru-RU" sz="1350" dirty="0" err="1">
                <a:latin typeface="Arial" panose="020B0604020202020204" pitchFamily="34" charset="0"/>
                <a:cs typeface="Arial" panose="020B0604020202020204" pitchFamily="34" charset="0"/>
              </a:rPr>
              <a:t>ko‘rinishidagi</a:t>
            </a:r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terroristik</a:t>
            </a:r>
            <a:r>
              <a:rPr lang="ru-RU" sz="13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>
                <a:latin typeface="Arial" panose="020B0604020202020204" pitchFamily="34" charset="0"/>
                <a:cs typeface="Arial" panose="020B0604020202020204" pitchFamily="34" charset="0"/>
              </a:rPr>
              <a:t>guruhning</a:t>
            </a:r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>
                <a:latin typeface="Arial" panose="020B0604020202020204" pitchFamily="34" charset="0"/>
                <a:cs typeface="Arial" panose="020B0604020202020204" pitchFamily="34" charset="0"/>
              </a:rPr>
              <a:t>vujudga</a:t>
            </a:r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>
                <a:latin typeface="Arial" panose="020B0604020202020204" pitchFamily="34" charset="0"/>
                <a:cs typeface="Arial" panose="020B0604020202020204" pitchFamily="34" charset="0"/>
              </a:rPr>
              <a:t>kelishiga</a:t>
            </a:r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>
                <a:latin typeface="Arial" panose="020B0604020202020204" pitchFamily="34" charset="0"/>
                <a:cs typeface="Arial" panose="020B0604020202020204" pitchFamily="34" charset="0"/>
              </a:rPr>
              <a:t>sabab</a:t>
            </a:r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3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3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Natijada</a:t>
            </a:r>
            <a:r>
              <a:rPr lang="ru-RU" sz="13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>
                <a:latin typeface="Arial" panose="020B0604020202020204" pitchFamily="34" charset="0"/>
                <a:cs typeface="Arial" panose="020B0604020202020204" pitchFamily="34" charset="0"/>
              </a:rPr>
              <a:t>AQSHning</a:t>
            </a:r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>
                <a:latin typeface="Arial" panose="020B0604020202020204" pitchFamily="34" charset="0"/>
                <a:cs typeface="Arial" panose="020B0604020202020204" pitchFamily="34" charset="0"/>
              </a:rPr>
              <a:t>dunyodagi</a:t>
            </a:r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>
                <a:latin typeface="Arial" panose="020B0604020202020204" pitchFamily="34" charset="0"/>
                <a:cs typeface="Arial" panose="020B0604020202020204" pitchFamily="34" charset="0"/>
              </a:rPr>
              <a:t>yetakchi</a:t>
            </a:r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>
                <a:latin typeface="Arial" panose="020B0604020202020204" pitchFamily="34" charset="0"/>
                <a:cs typeface="Arial" panose="020B0604020202020204" pitchFamily="34" charset="0"/>
              </a:rPr>
              <a:t>sifatidagi</a:t>
            </a:r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>
                <a:latin typeface="Arial" panose="020B0604020202020204" pitchFamily="34" charset="0"/>
                <a:cs typeface="Arial" panose="020B0604020202020204" pitchFamily="34" charset="0"/>
              </a:rPr>
              <a:t>obro‘yiga</a:t>
            </a:r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>
                <a:latin typeface="Arial" panose="020B0604020202020204" pitchFamily="34" charset="0"/>
                <a:cs typeface="Arial" panose="020B0604020202020204" pitchFamily="34" charset="0"/>
              </a:rPr>
              <a:t>putur</a:t>
            </a:r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>
                <a:latin typeface="Arial" panose="020B0604020202020204" pitchFamily="34" charset="0"/>
                <a:cs typeface="Arial" panose="020B0604020202020204" pitchFamily="34" charset="0"/>
              </a:rPr>
              <a:t>yetdi</a:t>
            </a:r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6601" y="1927225"/>
            <a:ext cx="5520862" cy="1143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z-Cyrl-UZ" sz="135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35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. Tramp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ma’muriyatiga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qator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tashqi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siyosiy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muammolar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meros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qoldi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avvalo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xalqaro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terrorizmga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qarshi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kurash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hamda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Yaqin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Sharq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Afg‘onistondagi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ahvol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bog‘liq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3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3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Shuningdek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Xitoy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Rossiya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munosabatlarda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taranglik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mavjud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3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1350" dirty="0" smtClean="0">
                <a:latin typeface="Arial" panose="020B0604020202020204" pitchFamily="34" charset="0"/>
                <a:cs typeface="Arial" panose="020B0604020202020204" pitchFamily="34" charset="0"/>
              </a:rPr>
              <a:t> D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Trampdan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diplomatik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faollikni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talab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qilmoqda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4"/>
          <p:cNvSpPr txBox="1"/>
          <p:nvPr/>
        </p:nvSpPr>
        <p:spPr>
          <a:xfrm>
            <a:off x="5273431" y="151845"/>
            <a:ext cx="268635" cy="23916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 smtClean="0">
                <a:solidFill>
                  <a:srgbClr val="C00000"/>
                </a:solidFill>
                <a:latin typeface="Arial"/>
                <a:cs typeface="Arial"/>
              </a:rPr>
              <a:t>1</a:t>
            </a:r>
            <a:r>
              <a:rPr lang="en-US" sz="1450" spc="10" dirty="0" smtClean="0">
                <a:solidFill>
                  <a:srgbClr val="C00000"/>
                </a:solidFill>
                <a:latin typeface="Arial"/>
                <a:cs typeface="Arial"/>
              </a:rPr>
              <a:t>3</a:t>
            </a:r>
            <a:endParaRPr sz="145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9" name="object 3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r>
              <a:rPr lang="en-US" sz="1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sz="1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2"/>
          <p:cNvSpPr txBox="1">
            <a:spLocks/>
          </p:cNvSpPr>
          <p:nvPr/>
        </p:nvSpPr>
        <p:spPr>
          <a:xfrm>
            <a:off x="2120900" y="79954"/>
            <a:ext cx="21336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30"/>
              </a:spcBef>
            </a:pPr>
            <a:r>
              <a:rPr lang="en-US" kern="0" dirty="0" err="1" smtClean="0"/>
              <a:t>Tashqi</a:t>
            </a:r>
            <a:r>
              <a:rPr lang="en-US" kern="0" dirty="0" smtClean="0"/>
              <a:t> </a:t>
            </a:r>
            <a:r>
              <a:rPr lang="en-US" kern="0" dirty="0" err="1" smtClean="0"/>
              <a:t>siyosat</a:t>
            </a:r>
            <a:endParaRPr lang="en-US" kern="0" spc="10" dirty="0"/>
          </a:p>
        </p:txBody>
      </p:sp>
    </p:spTree>
    <p:extLst>
      <p:ext uri="{BB962C8B-B14F-4D97-AF65-F5344CB8AC3E}">
        <p14:creationId xmlns:p14="http://schemas.microsoft.com/office/powerpoint/2010/main" val="16693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9628" y="110869"/>
            <a:ext cx="2875915" cy="64761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spcBef>
                <a:spcPts val="130"/>
              </a:spcBef>
            </a:pPr>
            <a:r>
              <a:rPr lang="en-US" dirty="0" err="1"/>
              <a:t>Tashqi</a:t>
            </a:r>
            <a:r>
              <a:rPr lang="en-US" dirty="0"/>
              <a:t> </a:t>
            </a:r>
            <a:r>
              <a:rPr lang="en-US" dirty="0" err="1"/>
              <a:t>siyosat</a:t>
            </a:r>
            <a:r>
              <a:rPr lang="en-US" spc="10" dirty="0"/>
              <a:t/>
            </a:r>
            <a:br>
              <a:rPr lang="en-US" spc="10" dirty="0"/>
            </a:br>
            <a:endParaRPr spc="1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255691" y="151845"/>
            <a:ext cx="233679" cy="23916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 smtClean="0">
                <a:solidFill>
                  <a:srgbClr val="C00000"/>
                </a:solidFill>
                <a:latin typeface="Arial"/>
                <a:cs typeface="Arial"/>
              </a:rPr>
              <a:t>1</a:t>
            </a:r>
            <a:r>
              <a:rPr lang="en-US" sz="1450" spc="10" dirty="0" smtClean="0">
                <a:solidFill>
                  <a:srgbClr val="C00000"/>
                </a:solidFill>
                <a:latin typeface="Arial"/>
                <a:cs typeface="Arial"/>
              </a:rPr>
              <a:t>3</a:t>
            </a:r>
            <a:endParaRPr sz="145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Прямоугольник с двумя усеченными противолежащими углами 8"/>
          <p:cNvSpPr/>
          <p:nvPr/>
        </p:nvSpPr>
        <p:spPr>
          <a:xfrm>
            <a:off x="144385" y="708026"/>
            <a:ext cx="5486400" cy="2362200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2017-yil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noyabr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oyida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D. Tramp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Xitoyga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qilgan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rasmiy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tashrifi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davomida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o‘rtasidagi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munosabatlarning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iliqlashuviga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miqdordagi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savdo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investitsiya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kelishuvlariga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erishdi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Ammo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bugungi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mamlakat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o’rtasidagi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siyosiy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vaziyat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keskinlashganligi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kuzatilmoqda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9628" y="110869"/>
            <a:ext cx="2875915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YANGI SO’ZLAR</a:t>
            </a:r>
            <a:endParaRPr spc="1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255691" y="151845"/>
            <a:ext cx="233679" cy="23916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 smtClean="0">
                <a:solidFill>
                  <a:srgbClr val="C00000"/>
                </a:solidFill>
                <a:latin typeface="Arial"/>
                <a:cs typeface="Arial"/>
              </a:rPr>
              <a:t>1</a:t>
            </a:r>
            <a:r>
              <a:rPr lang="en-US" sz="1450" spc="10" dirty="0" smtClean="0">
                <a:solidFill>
                  <a:srgbClr val="C00000"/>
                </a:solidFill>
                <a:latin typeface="Arial"/>
                <a:cs typeface="Arial"/>
              </a:rPr>
              <a:t>4</a:t>
            </a:r>
            <a:endParaRPr sz="145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Прямоугольник с двумя усеченными противолежащими углами 8"/>
          <p:cNvSpPr/>
          <p:nvPr/>
        </p:nvSpPr>
        <p:spPr>
          <a:xfrm>
            <a:off x="149072" y="638115"/>
            <a:ext cx="5486400" cy="1012638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Iqtisodiy</a:t>
            </a:r>
            <a:r>
              <a:rPr lang="en-US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konyunktura</a:t>
            </a:r>
            <a:r>
              <a:rPr lang="en-US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—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pulning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harakati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foiz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stavkalari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valuta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kursi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haqi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shuningdek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ishlab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chiqarish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iste’molning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dinamikasi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xarakterlanuvchi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iqtisodiyotning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holati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faollik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daraiasini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bildiradi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с двумя усеченными противолежащими углами 7"/>
          <p:cNvSpPr/>
          <p:nvPr/>
        </p:nvSpPr>
        <p:spPr>
          <a:xfrm>
            <a:off x="137290" y="1774825"/>
            <a:ext cx="5477028" cy="1242304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Makrotexnologiya</a:t>
            </a:r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—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belgilangan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parametrlarga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ko‘ra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ma’lum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mahsulot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turini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yaratish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bo‘yicha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texnologik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jarayonlar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ilmiy-texnik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izlanishlar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konstruktorlik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ishlari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ishlab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chiqarishni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tayyorlash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ishlab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chiqarish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sotish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loyihani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servis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qo‘llab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quvvatlash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majmuyi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37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9628" y="110869"/>
            <a:ext cx="2875915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YANGI SO’ZLAR</a:t>
            </a:r>
            <a:endParaRPr spc="1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255691" y="151845"/>
            <a:ext cx="233679" cy="23916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10" dirty="0" smtClean="0">
                <a:solidFill>
                  <a:srgbClr val="C00000"/>
                </a:solidFill>
                <a:latin typeface="Arial"/>
                <a:cs typeface="Arial"/>
              </a:rPr>
              <a:t>1</a:t>
            </a:r>
            <a:r>
              <a:rPr lang="en-US" sz="1450" spc="10" dirty="0" smtClean="0">
                <a:solidFill>
                  <a:srgbClr val="C00000"/>
                </a:solidFill>
                <a:latin typeface="Arial"/>
                <a:cs typeface="Arial"/>
              </a:rPr>
              <a:t>5</a:t>
            </a:r>
            <a:endParaRPr sz="145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Прямоугольник с двумя усеченными противолежащими углами 8"/>
          <p:cNvSpPr/>
          <p:nvPr/>
        </p:nvSpPr>
        <p:spPr>
          <a:xfrm>
            <a:off x="149072" y="638115"/>
            <a:ext cx="5486400" cy="831910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6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Pozitsiya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—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biror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holat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ma’lum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voqea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hodisaga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nisbatan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munosabat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с двумя усеченными противолежащими углами 7"/>
          <p:cNvSpPr/>
          <p:nvPr/>
        </p:nvSpPr>
        <p:spPr>
          <a:xfrm>
            <a:off x="137290" y="1774825"/>
            <a:ext cx="5477028" cy="1242304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6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Retsessiya</a:t>
            </a: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—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iqtisodiyotda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ishlab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chiqarishning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nisbatan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mo‘tadil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unchalik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xavfli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bo‘lmagan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pasayishini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iqtisodiy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o‘sish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sur’atlarining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sekinlashuvini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anglatadigan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jarayon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68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1320" y="89581"/>
            <a:ext cx="5029200" cy="389844"/>
          </a:xfrm>
        </p:spPr>
        <p:txBody>
          <a:bodyPr/>
          <a:lstStyle/>
          <a:p>
            <a:r>
              <a:rPr lang="en-US" dirty="0" err="1" smtClean="0"/>
              <a:t>Mavzuni</a:t>
            </a:r>
            <a:r>
              <a:rPr lang="en-US" dirty="0" smtClean="0"/>
              <a:t> </a:t>
            </a:r>
            <a:r>
              <a:rPr lang="en-US" dirty="0" err="1" smtClean="0"/>
              <a:t>mustahkamlash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savollar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5876" y="756486"/>
            <a:ext cx="4910221" cy="457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Klintonning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iqtisodiy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siyosati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AQSHda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sohani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rivojlantirishga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yo‘naltirilgan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6544" y="1321122"/>
            <a:ext cx="4909553" cy="457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B. Obama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prezidentligining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muddatida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yuzaga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kelgan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muammolar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obro‘yini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tushirib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yubordi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6545" y="1916554"/>
            <a:ext cx="4909553" cy="457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AQSH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dunyoda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o‘zining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hayotiy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manfaatlarini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himoya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vositalardan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foydalanadi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6546" y="2536825"/>
            <a:ext cx="4909553" cy="457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B. Obama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prezidentligi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davrida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AQSH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xalqaro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muammolarga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duch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72720" y="756486"/>
            <a:ext cx="457200" cy="457200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172720" y="1321122"/>
            <a:ext cx="457200" cy="457200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172720" y="1916554"/>
            <a:ext cx="457200" cy="457200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172720" y="2536825"/>
            <a:ext cx="457200" cy="457200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044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25761" y="152968"/>
            <a:ext cx="129539" cy="23916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n-US" sz="1450" dirty="0" smtClean="0">
                <a:solidFill>
                  <a:srgbClr val="C00000"/>
                </a:solidFill>
                <a:latin typeface="Arial"/>
                <a:cs typeface="Arial"/>
              </a:rPr>
              <a:t>1</a:t>
            </a:r>
            <a:endParaRPr sz="145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2100" y="119660"/>
            <a:ext cx="47244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dirty="0" err="1"/>
              <a:t>Iqtisodiy</a:t>
            </a:r>
            <a:r>
              <a:rPr lang="en-US" dirty="0"/>
              <a:t> </a:t>
            </a:r>
            <a:r>
              <a:rPr lang="en-US" dirty="0" err="1"/>
              <a:t>rivojlanish</a:t>
            </a:r>
            <a:endParaRPr lang="en-US" sz="2000" spc="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с одним вырезанным углом 4"/>
          <p:cNvSpPr/>
          <p:nvPr/>
        </p:nvSpPr>
        <p:spPr>
          <a:xfrm>
            <a:off x="139700" y="631825"/>
            <a:ext cx="4114800" cy="2514600"/>
          </a:xfrm>
          <a:prstGeom prst="snip1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1990-yillar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boshida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AQSH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iqtisodiyotida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qisqa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muddatli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retsessiya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kuzatildi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O‘sish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sur’atlarining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pasayishi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xo‘jalikning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jabhalarini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qamrab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oldi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1992-yil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bahoridan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yalpi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ichki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mahsulotning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o‘sish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sur’atlari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jadallasha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boshladi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Bill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Klinton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prezidentligining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dastlabki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uch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yili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AQSHning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iqtisodiy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rivojlanishi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muvaffaqiyatli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kechdi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davrda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iqtisodiy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konyunktura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yaxshilanib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ishsizlik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darajasi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inflyatsiyaning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pasayishiga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erishildi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1" y="631825"/>
            <a:ext cx="1438006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06966" y="138896"/>
            <a:ext cx="2967742" cy="26289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IQTISODIY RIVOJLANISH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25761" y="152968"/>
            <a:ext cx="129539" cy="23916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n-US" sz="1450" dirty="0" smtClean="0">
                <a:solidFill>
                  <a:srgbClr val="C00000"/>
                </a:solidFill>
                <a:latin typeface="Arial"/>
                <a:cs typeface="Arial"/>
              </a:rPr>
              <a:t>2</a:t>
            </a:r>
            <a:endParaRPr sz="145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5" name="AutoShape 2" descr="http://multtyavka.ru/wp-content/uploads/2018/11/%D0%9B%D0%B0%D1%82%D0%B2%D0%B8%D1%8F-%D0%BA%D0%B0%D1%80%D1%82%D0%B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 с двумя усеченными противолежащими углами 5"/>
          <p:cNvSpPr/>
          <p:nvPr/>
        </p:nvSpPr>
        <p:spPr>
          <a:xfrm>
            <a:off x="155575" y="631825"/>
            <a:ext cx="5470525" cy="1295400"/>
          </a:xfrm>
          <a:prstGeom prst="snip2Diag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B.Klinton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prezidentligining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muddatida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ma’muriyati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ijtimoiy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sohani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rivojlantirishga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e’tibor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qaratdi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Federal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xarajatlarning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asosiy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qismi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inson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resurslarini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rivojlantirishga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sarflandi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AQSHni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ijtimoiy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davlatga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aylantirish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boshlandi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siyosat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B.Klintonning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iqtisodiy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falsafasi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nomini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oldi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с двумя усеченными противолежащими углами 10"/>
          <p:cNvSpPr/>
          <p:nvPr/>
        </p:nvSpPr>
        <p:spPr>
          <a:xfrm>
            <a:off x="155575" y="2092107"/>
            <a:ext cx="5470525" cy="1037244"/>
          </a:xfrm>
          <a:prstGeom prst="snip2Diag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XXI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asr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boshiga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kelib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AQSH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iqtisodiyoti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texnik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taraqqiyotning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asosiy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manbayiga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aylandi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Bugungi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kunda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dunyo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bo‘yicha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texnologiyalarni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yaratishga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sarflanayotgan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dunyo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xarajatlarining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1/3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qismi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AQSH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ulushiga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keladi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25761" y="152968"/>
            <a:ext cx="129539" cy="23916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n-US" sz="1450" dirty="0" smtClean="0">
                <a:solidFill>
                  <a:srgbClr val="C00000"/>
                </a:solidFill>
                <a:latin typeface="Arial"/>
                <a:cs typeface="Arial"/>
              </a:rPr>
              <a:t>3</a:t>
            </a:r>
            <a:endParaRPr sz="145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39700" y="631826"/>
            <a:ext cx="5480473" cy="109330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z-Cyrl-U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XXI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asr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boshida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Dunyo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ishlab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chiqarishida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yetakchi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pozitsiya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ta’minlab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turgan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makrotexnologiyalar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yarmi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AQSHga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tegishli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Jahonning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iqtisodiy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yetakchisi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AQSH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davr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muammolarini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muvaffaqiyatli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hal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XXI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asrga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iqtisodiyot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kirib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kel­di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49034" y="1774825"/>
            <a:ext cx="5480473" cy="1295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2007-2008-yillarda 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AQSHning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moliya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sektorida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boshlangan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inqiroz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2009-yilga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kelib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dunyo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miqyosidagi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global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retsessiya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aylanib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ketdi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2009-yili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jahonda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ishlab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chiqarilgan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yalpi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ichki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mahsulot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jahon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urushidan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salbiy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ko‘rsatkichga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tushib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ketdi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51522" y="103275"/>
            <a:ext cx="26543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IQTISODIY RIVOJLANISH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69588" y="132497"/>
            <a:ext cx="2895599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IQTISODIY RIVOJLANISH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64165" y="152968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25761" y="152968"/>
            <a:ext cx="129539" cy="23916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n-US" sz="1450" dirty="0" smtClean="0">
                <a:solidFill>
                  <a:srgbClr val="C00000"/>
                </a:solidFill>
                <a:latin typeface="Arial"/>
                <a:cs typeface="Arial"/>
              </a:rPr>
              <a:t>4</a:t>
            </a:r>
            <a:endParaRPr sz="145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08680" y="631825"/>
            <a:ext cx="5417419" cy="1066800"/>
          </a:xfrm>
          <a:prstGeom prst="rect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Ishsizlikning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misli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kuzatilmagan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darajada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oshishi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mehnat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bozorining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tarixi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davomidagi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yuqori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ko‘rsatkichga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yetdi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2009-yilda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dunyodagi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ishsizlar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200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millionga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yaqin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kishini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08680" y="1884939"/>
            <a:ext cx="5417419" cy="1089742"/>
          </a:xfrm>
          <a:prstGeom prst="roundRect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Miqyosi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oqibatlari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bo‘yicha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inqirozni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1930-yillardagi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Buyuk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depressiya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tenglashtirish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Natijada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AQSH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iqtisodiyoti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2014-yillarga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kelib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to‘liq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tiklanmadi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2700" y="113963"/>
            <a:ext cx="2519647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dirty="0" err="1"/>
              <a:t>Siyosiy</a:t>
            </a:r>
            <a:r>
              <a:rPr lang="en-US" dirty="0"/>
              <a:t> </a:t>
            </a:r>
            <a:r>
              <a:rPr lang="en-US" dirty="0" err="1"/>
              <a:t>rivojlanish</a:t>
            </a:r>
            <a:endParaRPr spc="20" dirty="0"/>
          </a:p>
        </p:txBody>
      </p:sp>
      <p:sp>
        <p:nvSpPr>
          <p:cNvPr id="3" name="object 3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25761" y="152968"/>
            <a:ext cx="129539" cy="23916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n-US" sz="1450" dirty="0" smtClean="0">
                <a:solidFill>
                  <a:srgbClr val="C00000"/>
                </a:solidFill>
                <a:latin typeface="Arial"/>
                <a:cs typeface="Arial"/>
              </a:rPr>
              <a:t>5</a:t>
            </a:r>
            <a:endParaRPr sz="145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49964" y="2449871"/>
            <a:ext cx="1025525" cy="2438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Г</a:t>
            </a:r>
            <a:r>
              <a:rPr sz="1400" spc="30" dirty="0">
                <a:solidFill>
                  <a:srgbClr val="FFFFFF"/>
                </a:solidFill>
                <a:latin typeface="Arial"/>
                <a:cs typeface="Arial"/>
              </a:rPr>
              <a:t>л</a:t>
            </a:r>
            <a:r>
              <a:rPr sz="1400" spc="15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1400" spc="-20" dirty="0">
                <a:solidFill>
                  <a:srgbClr val="FFFFFF"/>
                </a:solidFill>
                <a:latin typeface="Arial"/>
                <a:cs typeface="Arial"/>
              </a:rPr>
              <a:t>б</a:t>
            </a:r>
            <a:r>
              <a:rPr sz="1400" spc="15" dirty="0">
                <a:solidFill>
                  <a:srgbClr val="FFFFFF"/>
                </a:solidFill>
                <a:latin typeface="Arial"/>
                <a:cs typeface="Arial"/>
              </a:rPr>
              <a:t>альная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39700" y="629893"/>
            <a:ext cx="5486400" cy="8000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1980-1990-yillarning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boshlari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AQSHda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neokonservatizm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g‘oyasining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tantanasi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davri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yillarda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AQSH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ichki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taraqqiyotda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ham,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xalqaro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maydonda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muvaffaqiyatlarga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erishdi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39700" y="1519870"/>
            <a:ext cx="5486400" cy="51888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1992-yilgi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prezidentlik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saylovlarida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respublikachi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J.Bush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kutilmaganda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yosh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demokrat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B.Klintonga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yutqazib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qo‘ydi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700" y="2128667"/>
            <a:ext cx="5486400" cy="101775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Biroq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demokratlar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g‘alabasini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mustahkamlay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olmadi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1994-yilgi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oraliq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saylovlarda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mag‘lubiyatga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uchradi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Parlamentdagi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Ikkala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palatada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ko‘pchilik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o‘rinlarni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ko‘plab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shtatlardagi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gubernatorlik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lavozimlarini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respublikachilar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egalladi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6100" y="79954"/>
            <a:ext cx="27432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dirty="0" err="1"/>
              <a:t>Siyosiy</a:t>
            </a:r>
            <a:r>
              <a:rPr lang="en-US" dirty="0"/>
              <a:t> </a:t>
            </a:r>
            <a:r>
              <a:rPr lang="en-US" dirty="0" err="1"/>
              <a:t>rivojlanish</a:t>
            </a:r>
            <a:endParaRPr spc="15" dirty="0"/>
          </a:p>
        </p:txBody>
      </p:sp>
      <p:sp>
        <p:nvSpPr>
          <p:cNvPr id="3" name="object 3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25761" y="151845"/>
            <a:ext cx="129539" cy="23916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n-US" sz="1450" dirty="0" smtClean="0">
                <a:solidFill>
                  <a:srgbClr val="C00000"/>
                </a:solidFill>
                <a:latin typeface="Arial"/>
                <a:cs typeface="Arial"/>
              </a:rPr>
              <a:t>6</a:t>
            </a:r>
            <a:endParaRPr sz="145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5" name="Прямоугольник с двумя усеченными противолежащими углами 4"/>
          <p:cNvSpPr/>
          <p:nvPr/>
        </p:nvSpPr>
        <p:spPr>
          <a:xfrm>
            <a:off x="139700" y="708025"/>
            <a:ext cx="5486399" cy="2362200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Bu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davrda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Respublikachilar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partiyasining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obro‘yi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ta’sirini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tiklash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qulay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sharoit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paydo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Ammo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demokratlarning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ichki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tashqi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siyosatdagi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muvaffaqiyatlari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1996-yilgi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saylovlarda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B.Klintonning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g‘alabasini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ta’minladi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B.Klinton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ma’muriyati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ijtimoiy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sohani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rivojlantirishni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siyosatining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ustuvor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yo‘nalishi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e’lon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800" y="30780"/>
            <a:ext cx="5650873" cy="3114225"/>
            <a:chOff x="66840" y="71163"/>
            <a:chExt cx="5650873" cy="3114225"/>
          </a:xfrm>
        </p:grpSpPr>
        <p:sp>
          <p:nvSpPr>
            <p:cNvPr id="3" name="object 3"/>
            <p:cNvSpPr/>
            <p:nvPr/>
          </p:nvSpPr>
          <p:spPr>
            <a:xfrm>
              <a:off x="66840" y="500300"/>
              <a:ext cx="5650865" cy="2685088"/>
            </a:xfrm>
            <a:custGeom>
              <a:avLst/>
              <a:gdLst/>
              <a:ahLst/>
              <a:cxnLst/>
              <a:rect l="l" t="t" r="r" b="b"/>
              <a:pathLst>
                <a:path w="5650865" h="2366010">
                  <a:moveTo>
                    <a:pt x="5650712" y="24168"/>
                  </a:moveTo>
                  <a:lnTo>
                    <a:pt x="5626328" y="24168"/>
                  </a:lnTo>
                  <a:lnTo>
                    <a:pt x="5626328" y="2341765"/>
                  </a:lnTo>
                  <a:lnTo>
                    <a:pt x="5650712" y="2341765"/>
                  </a:lnTo>
                  <a:lnTo>
                    <a:pt x="5650712" y="24168"/>
                  </a:lnTo>
                  <a:close/>
                </a:path>
                <a:path w="5650865" h="2366010">
                  <a:moveTo>
                    <a:pt x="5650712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2341880"/>
                  </a:lnTo>
                  <a:lnTo>
                    <a:pt x="0" y="2366010"/>
                  </a:lnTo>
                  <a:lnTo>
                    <a:pt x="5650712" y="2366010"/>
                  </a:lnTo>
                  <a:lnTo>
                    <a:pt x="5650712" y="2341880"/>
                  </a:lnTo>
                  <a:lnTo>
                    <a:pt x="24384" y="2341880"/>
                  </a:lnTo>
                  <a:lnTo>
                    <a:pt x="24384" y="24130"/>
                  </a:lnTo>
                  <a:lnTo>
                    <a:pt x="5650712" y="24130"/>
                  </a:lnTo>
                  <a:lnTo>
                    <a:pt x="5650712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6848" y="71163"/>
              <a:ext cx="5650865" cy="414930"/>
            </a:xfrm>
            <a:custGeom>
              <a:avLst/>
              <a:gdLst/>
              <a:ahLst/>
              <a:cxnLst/>
              <a:rect l="l" t="t" r="r" b="b"/>
              <a:pathLst>
                <a:path w="5650865" h="721360">
                  <a:moveTo>
                    <a:pt x="5650710" y="0"/>
                  </a:moveTo>
                  <a:lnTo>
                    <a:pt x="0" y="0"/>
                  </a:lnTo>
                  <a:lnTo>
                    <a:pt x="0" y="721321"/>
                  </a:lnTo>
                  <a:lnTo>
                    <a:pt x="5650710" y="721321"/>
                  </a:lnTo>
                  <a:lnTo>
                    <a:pt x="5650710" y="0"/>
                  </a:lnTo>
                  <a:close/>
                </a:path>
              </a:pathLst>
            </a:custGeom>
            <a:solidFill>
              <a:srgbClr val="2365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89031" y="43410"/>
            <a:ext cx="2939479" cy="335989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065" marR="5080" algn="ctr">
              <a:lnSpc>
                <a:spcPts val="2330"/>
              </a:lnSpc>
              <a:spcBef>
                <a:spcPts val="320"/>
              </a:spcBef>
            </a:pPr>
            <a:r>
              <a:rPr lang="en-US" dirty="0" err="1"/>
              <a:t>Siyosiy</a:t>
            </a:r>
            <a:r>
              <a:rPr lang="en-US" dirty="0"/>
              <a:t> </a:t>
            </a:r>
            <a:r>
              <a:rPr lang="en-US" dirty="0" err="1"/>
              <a:t>rivojlanish</a:t>
            </a:r>
            <a:endParaRPr spc="15" dirty="0"/>
          </a:p>
        </p:txBody>
      </p:sp>
      <p:sp>
        <p:nvSpPr>
          <p:cNvPr id="6" name="object 6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7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06900" y="2699638"/>
            <a:ext cx="1212112" cy="37023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Barak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Husayn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Obama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utoShape 4" descr="https://myemigraciya.ru/wp-content/uploads/2016/12/1004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6" descr="https://myemigraciya.ru/wp-content/uploads/2016/12/10042.jpg"/>
          <p:cNvSpPr>
            <a:spLocks noChangeAspect="1" noChangeArrowheads="1"/>
          </p:cNvSpPr>
          <p:nvPr/>
        </p:nvSpPr>
        <p:spPr bwMode="auto">
          <a:xfrm>
            <a:off x="63500" y="523099"/>
            <a:ext cx="3581400" cy="254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900" y="620953"/>
            <a:ext cx="1102993" cy="2003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с двумя усеченными противолежащими углами 8"/>
          <p:cNvSpPr/>
          <p:nvPr/>
        </p:nvSpPr>
        <p:spPr>
          <a:xfrm>
            <a:off x="63500" y="620953"/>
            <a:ext cx="4198628" cy="2448918"/>
          </a:xfrm>
          <a:prstGeom prst="snip2Diag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2000-yil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saylovlarda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respublikachilar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vakili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Jorj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Bush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prezident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etib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saylandi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muddat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prezidentlik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davrida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AQSH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iqtisodiy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inqirozni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boshdan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kechirdi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Natijada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2008-yilda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saylovlarda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demokratik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partiyadan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yagona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nomzod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bo’lgan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Barak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Husayn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Obama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AQSH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prezidenti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etib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saylandi</a:t>
            </a:r>
            <a:r>
              <a:rPr lang="uz-Cyrl-U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25761" y="151845"/>
            <a:ext cx="129539" cy="23916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n-US" sz="1450" dirty="0" smtClean="0">
                <a:solidFill>
                  <a:srgbClr val="C00000"/>
                </a:solidFill>
                <a:latin typeface="Arial"/>
                <a:cs typeface="Arial"/>
              </a:rPr>
              <a:t>8</a:t>
            </a:r>
            <a:endParaRPr sz="145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9701" y="611753"/>
            <a:ext cx="5504496" cy="10868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Obama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prezidentligining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muddatida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Iroq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Suriyadagi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vaziyatning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og‘irlashuvi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Yevropa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mamlakatlari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AQSHning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o‘zida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terroristik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xavfning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kuchayishi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qator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muammolar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prezident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ma’muriyati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obro‘yini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tushirib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yubordi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9701" y="1763693"/>
            <a:ext cx="4267199" cy="13430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Shu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sababli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2016-yilda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prezidentlik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saylovlarida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demokratlar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partiyasi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nomzodi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Xillari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Klinton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yutqazib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qo‘ydi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AQSHning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navbatdagi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preziden­ti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etib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respublikachilar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partiyasi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nomzodi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Donald Tramp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saylandi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87500" y="85676"/>
            <a:ext cx="24336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Siyosiy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rivojlanish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499" y="1763693"/>
            <a:ext cx="1008697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</TotalTime>
  <Words>1031</Words>
  <Application>Microsoft Office PowerPoint</Application>
  <PresentationFormat>Произвольный</PresentationFormat>
  <Paragraphs>87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Office Theme</vt:lpstr>
      <vt:lpstr>JAHON TARIXI</vt:lpstr>
      <vt:lpstr>Iqtisodiy rivojlanish</vt:lpstr>
      <vt:lpstr>IQTISODIY RIVOJLANISH</vt:lpstr>
      <vt:lpstr>Презентация PowerPoint</vt:lpstr>
      <vt:lpstr>IQTISODIY RIVOJLANISH</vt:lpstr>
      <vt:lpstr>Siyosiy rivojlanish</vt:lpstr>
      <vt:lpstr>Siyosiy rivojlanish</vt:lpstr>
      <vt:lpstr>Siyosiy rivojlanish</vt:lpstr>
      <vt:lpstr>Презентация PowerPoint</vt:lpstr>
      <vt:lpstr>Siyosiy rivojlanish</vt:lpstr>
      <vt:lpstr>Tashqi siyosat</vt:lpstr>
      <vt:lpstr>Tashqi siyosat</vt:lpstr>
      <vt:lpstr>Презентация PowerPoint</vt:lpstr>
      <vt:lpstr>Tashqi siyosat </vt:lpstr>
      <vt:lpstr>YANGI SO’ZLAR</vt:lpstr>
      <vt:lpstr>YANGI SO’ZLAR</vt:lpstr>
      <vt:lpstr>Mavzuni mustahkamlash uchun savollar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JAHON TARIXI</dc:title>
  <cp:lastModifiedBy>Пользователь</cp:lastModifiedBy>
  <cp:revision>78</cp:revision>
  <dcterms:created xsi:type="dcterms:W3CDTF">2020-04-13T08:05:16Z</dcterms:created>
  <dcterms:modified xsi:type="dcterms:W3CDTF">2020-10-09T05:23:41Z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