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7" r:id="rId4"/>
    <p:sldId id="258" r:id="rId5"/>
    <p:sldId id="273" r:id="rId6"/>
    <p:sldId id="259" r:id="rId7"/>
    <p:sldId id="272" r:id="rId8"/>
    <p:sldId id="260" r:id="rId9"/>
    <p:sldId id="261" r:id="rId10"/>
    <p:sldId id="262" r:id="rId11"/>
    <p:sldId id="278" r:id="rId12"/>
    <p:sldId id="277" r:id="rId13"/>
    <p:sldId id="275" r:id="rId14"/>
    <p:sldId id="276" r:id="rId15"/>
    <p:sldId id="279" r:id="rId16"/>
    <p:sldId id="280" r:id="rId17"/>
    <p:sldId id="286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9" r:id="rId26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291" autoAdjust="0"/>
  </p:normalViewPr>
  <p:slideViewPr>
    <p:cSldViewPr>
      <p:cViewPr>
        <p:scale>
          <a:sx n="160" d="100"/>
          <a:sy n="160" d="100"/>
        </p:scale>
        <p:origin x="510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1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388B5-CC15-434E-93BA-17F4A1A69C4C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9D29E0D-49BF-4579-BB82-5EE9DF4A8BC8}">
      <dgm:prSet phldrT="[Текст]"/>
      <dgm:spPr/>
      <dgm:t>
        <a:bodyPr/>
        <a:lstStyle/>
        <a:p>
          <a:r>
            <a:rPr lang="en-US" b="1" dirty="0">
              <a:latin typeface="Arial Black" panose="020B0A04020102020204" pitchFamily="34" charset="0"/>
            </a:rPr>
            <a:t>2D</a:t>
          </a:r>
          <a:endParaRPr lang="en-GB" b="1" dirty="0">
            <a:latin typeface="Arial Black" panose="020B0A04020102020204" pitchFamily="34" charset="0"/>
          </a:endParaRPr>
        </a:p>
      </dgm:t>
    </dgm:pt>
    <dgm:pt modelId="{472A6CD6-5467-442C-B2F9-0F980BCACD2E}" type="parTrans" cxnId="{021D1061-5056-445E-AEC4-D94FD4902ADF}">
      <dgm:prSet/>
      <dgm:spPr/>
      <dgm:t>
        <a:bodyPr/>
        <a:lstStyle/>
        <a:p>
          <a:endParaRPr lang="en-GB"/>
        </a:p>
      </dgm:t>
    </dgm:pt>
    <dgm:pt modelId="{C1B8EE5B-328F-4F95-BDDB-6814FB4C9939}" type="sibTrans" cxnId="{021D1061-5056-445E-AEC4-D94FD4902ADF}">
      <dgm:prSet/>
      <dgm:spPr/>
      <dgm:t>
        <a:bodyPr/>
        <a:lstStyle/>
        <a:p>
          <a:endParaRPr lang="en-GB"/>
        </a:p>
      </dgm:t>
    </dgm:pt>
    <dgm:pt modelId="{701AA297-FB60-4B4B-858E-8E63F179E927}" type="pres">
      <dgm:prSet presAssocID="{585388B5-CC15-434E-93BA-17F4A1A69C4C}" presName="diagram" presStyleCnt="0">
        <dgm:presLayoutVars>
          <dgm:dir/>
          <dgm:resizeHandles val="exact"/>
        </dgm:presLayoutVars>
      </dgm:prSet>
      <dgm:spPr/>
    </dgm:pt>
    <dgm:pt modelId="{3DAA5164-BDD4-404E-965F-8D27A1D60CD7}" type="pres">
      <dgm:prSet presAssocID="{D9D29E0D-49BF-4579-BB82-5EE9DF4A8BC8}" presName="node" presStyleLbl="node1" presStyleIdx="0" presStyleCnt="1">
        <dgm:presLayoutVars>
          <dgm:bulletEnabled val="1"/>
        </dgm:presLayoutVars>
      </dgm:prSet>
      <dgm:spPr/>
    </dgm:pt>
  </dgm:ptLst>
  <dgm:cxnLst>
    <dgm:cxn modelId="{7AACC660-DFCC-4D0B-AC7C-55205D2A930B}" type="presOf" srcId="{D9D29E0D-49BF-4579-BB82-5EE9DF4A8BC8}" destId="{3DAA5164-BDD4-404E-965F-8D27A1D60CD7}" srcOrd="0" destOrd="0" presId="urn:microsoft.com/office/officeart/2005/8/layout/default"/>
    <dgm:cxn modelId="{021D1061-5056-445E-AEC4-D94FD4902ADF}" srcId="{585388B5-CC15-434E-93BA-17F4A1A69C4C}" destId="{D9D29E0D-49BF-4579-BB82-5EE9DF4A8BC8}" srcOrd="0" destOrd="0" parTransId="{472A6CD6-5467-442C-B2F9-0F980BCACD2E}" sibTransId="{C1B8EE5B-328F-4F95-BDDB-6814FB4C9939}"/>
    <dgm:cxn modelId="{A0F6039C-AF8A-4DB1-9A27-1BD9A99D26B7}" type="presOf" srcId="{585388B5-CC15-434E-93BA-17F4A1A69C4C}" destId="{701AA297-FB60-4B4B-858E-8E63F179E927}" srcOrd="0" destOrd="0" presId="urn:microsoft.com/office/officeart/2005/8/layout/default"/>
    <dgm:cxn modelId="{6A3B0335-A4DF-4B05-A8A2-C7AADE96418F}" type="presParOf" srcId="{701AA297-FB60-4B4B-858E-8E63F179E927}" destId="{3DAA5164-BDD4-404E-965F-8D27A1D60CD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388B5-CC15-434E-93BA-17F4A1A69C4C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9D29E0D-49BF-4579-BB82-5EE9DF4A8BC8}">
      <dgm:prSet phldrT="[Текст]"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3D</a:t>
          </a:r>
          <a:endParaRPr lang="en-GB" dirty="0">
            <a:latin typeface="Arial Black" panose="020B0A04020102020204" pitchFamily="34" charset="0"/>
          </a:endParaRPr>
        </a:p>
      </dgm:t>
    </dgm:pt>
    <dgm:pt modelId="{472A6CD6-5467-442C-B2F9-0F980BCACD2E}" type="parTrans" cxnId="{021D1061-5056-445E-AEC4-D94FD4902ADF}">
      <dgm:prSet/>
      <dgm:spPr/>
      <dgm:t>
        <a:bodyPr/>
        <a:lstStyle/>
        <a:p>
          <a:endParaRPr lang="en-GB"/>
        </a:p>
      </dgm:t>
    </dgm:pt>
    <dgm:pt modelId="{C1B8EE5B-328F-4F95-BDDB-6814FB4C9939}" type="sibTrans" cxnId="{021D1061-5056-445E-AEC4-D94FD4902ADF}">
      <dgm:prSet/>
      <dgm:spPr/>
      <dgm:t>
        <a:bodyPr/>
        <a:lstStyle/>
        <a:p>
          <a:endParaRPr lang="en-GB"/>
        </a:p>
      </dgm:t>
    </dgm:pt>
    <dgm:pt modelId="{701AA297-FB60-4B4B-858E-8E63F179E927}" type="pres">
      <dgm:prSet presAssocID="{585388B5-CC15-434E-93BA-17F4A1A69C4C}" presName="diagram" presStyleCnt="0">
        <dgm:presLayoutVars>
          <dgm:dir/>
          <dgm:resizeHandles val="exact"/>
        </dgm:presLayoutVars>
      </dgm:prSet>
      <dgm:spPr/>
    </dgm:pt>
    <dgm:pt modelId="{3DAA5164-BDD4-404E-965F-8D27A1D60CD7}" type="pres">
      <dgm:prSet presAssocID="{D9D29E0D-49BF-4579-BB82-5EE9DF4A8BC8}" presName="node" presStyleLbl="node1" presStyleIdx="0" presStyleCnt="1">
        <dgm:presLayoutVars>
          <dgm:bulletEnabled val="1"/>
        </dgm:presLayoutVars>
      </dgm:prSet>
      <dgm:spPr/>
    </dgm:pt>
  </dgm:ptLst>
  <dgm:cxnLst>
    <dgm:cxn modelId="{7AACC660-DFCC-4D0B-AC7C-55205D2A930B}" type="presOf" srcId="{D9D29E0D-49BF-4579-BB82-5EE9DF4A8BC8}" destId="{3DAA5164-BDD4-404E-965F-8D27A1D60CD7}" srcOrd="0" destOrd="0" presId="urn:microsoft.com/office/officeart/2005/8/layout/default"/>
    <dgm:cxn modelId="{021D1061-5056-445E-AEC4-D94FD4902ADF}" srcId="{585388B5-CC15-434E-93BA-17F4A1A69C4C}" destId="{D9D29E0D-49BF-4579-BB82-5EE9DF4A8BC8}" srcOrd="0" destOrd="0" parTransId="{472A6CD6-5467-442C-B2F9-0F980BCACD2E}" sibTransId="{C1B8EE5B-328F-4F95-BDDB-6814FB4C9939}"/>
    <dgm:cxn modelId="{A0F6039C-AF8A-4DB1-9A27-1BD9A99D26B7}" type="presOf" srcId="{585388B5-CC15-434E-93BA-17F4A1A69C4C}" destId="{701AA297-FB60-4B4B-858E-8E63F179E927}" srcOrd="0" destOrd="0" presId="urn:microsoft.com/office/officeart/2005/8/layout/default"/>
    <dgm:cxn modelId="{6A3B0335-A4DF-4B05-A8A2-C7AADE96418F}" type="presParOf" srcId="{701AA297-FB60-4B4B-858E-8E63F179E927}" destId="{3DAA5164-BDD4-404E-965F-8D27A1D60CD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EDAAC-26E8-4FD1-9A14-8EA57E1A336C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ECF45E31-9F41-44B6-A951-58ADE12260D3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Rastrli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B7AB9-E57C-4AA1-987B-3D0A2E2D34AC}" type="parTrans" cxnId="{0FF63FEB-329C-48F7-BAA3-127543A7B89A}">
      <dgm:prSet/>
      <dgm:spPr/>
      <dgm:t>
        <a:bodyPr/>
        <a:lstStyle/>
        <a:p>
          <a:endParaRPr lang="en-GB"/>
        </a:p>
      </dgm:t>
    </dgm:pt>
    <dgm:pt modelId="{20719F04-14F9-437C-89A5-BB873A6CE59D}" type="sibTrans" cxnId="{0FF63FEB-329C-48F7-BAA3-127543A7B89A}">
      <dgm:prSet/>
      <dgm:spPr/>
      <dgm:t>
        <a:bodyPr/>
        <a:lstStyle/>
        <a:p>
          <a:endParaRPr lang="en-GB"/>
        </a:p>
      </dgm:t>
    </dgm:pt>
    <dgm:pt modelId="{FB22DB5D-A2BA-45FC-8B08-C8478FC4542E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Vektorli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93B7D-1B85-4249-AC35-32812D04088C}" type="parTrans" cxnId="{1BE41FC3-281E-4980-B911-3617048B2184}">
      <dgm:prSet/>
      <dgm:spPr/>
      <dgm:t>
        <a:bodyPr/>
        <a:lstStyle/>
        <a:p>
          <a:endParaRPr lang="en-GB"/>
        </a:p>
      </dgm:t>
    </dgm:pt>
    <dgm:pt modelId="{B5F04B57-7053-4A83-B2C5-498BBBA5AFAE}" type="sibTrans" cxnId="{1BE41FC3-281E-4980-B911-3617048B2184}">
      <dgm:prSet/>
      <dgm:spPr/>
      <dgm:t>
        <a:bodyPr/>
        <a:lstStyle/>
        <a:p>
          <a:endParaRPr lang="en-GB"/>
        </a:p>
      </dgm:t>
    </dgm:pt>
    <dgm:pt modelId="{87B6FDFA-E618-4A9C-A22C-C0F226F9ED82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Fraktal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C3FFD-DB01-4C91-9C80-20C82693935E}" type="parTrans" cxnId="{82DEF444-EBFA-4CBF-99D7-9FE8C1789484}">
      <dgm:prSet/>
      <dgm:spPr/>
      <dgm:t>
        <a:bodyPr/>
        <a:lstStyle/>
        <a:p>
          <a:endParaRPr lang="en-GB"/>
        </a:p>
      </dgm:t>
    </dgm:pt>
    <dgm:pt modelId="{E86C3145-B215-4465-84FE-D65600BE2FCA}" type="sibTrans" cxnId="{82DEF444-EBFA-4CBF-99D7-9FE8C1789484}">
      <dgm:prSet/>
      <dgm:spPr/>
      <dgm:t>
        <a:bodyPr/>
        <a:lstStyle/>
        <a:p>
          <a:endParaRPr lang="en-GB"/>
        </a:p>
      </dgm:t>
    </dgm:pt>
    <dgm:pt modelId="{4DE54EF8-662C-46D2-9F88-D320DED367C3}" type="pres">
      <dgm:prSet presAssocID="{7CBEDAAC-26E8-4FD1-9A14-8EA57E1A336C}" presName="Name0" presStyleCnt="0">
        <dgm:presLayoutVars>
          <dgm:dir/>
          <dgm:resizeHandles val="exact"/>
        </dgm:presLayoutVars>
      </dgm:prSet>
      <dgm:spPr/>
    </dgm:pt>
    <dgm:pt modelId="{18C4539C-D998-47D8-B9B0-360D1266D0BA}" type="pres">
      <dgm:prSet presAssocID="{ECF45E31-9F41-44B6-A951-58ADE12260D3}" presName="node" presStyleLbl="node1" presStyleIdx="0" presStyleCnt="3">
        <dgm:presLayoutVars>
          <dgm:bulletEnabled val="1"/>
        </dgm:presLayoutVars>
      </dgm:prSet>
      <dgm:spPr/>
    </dgm:pt>
    <dgm:pt modelId="{8ED9E692-BEEE-47A7-8074-06536D831A2F}" type="pres">
      <dgm:prSet presAssocID="{20719F04-14F9-437C-89A5-BB873A6CE59D}" presName="sibTrans" presStyleLbl="sibTrans2D1" presStyleIdx="0" presStyleCnt="2"/>
      <dgm:spPr/>
    </dgm:pt>
    <dgm:pt modelId="{C33297EC-86E7-4ABB-B1CB-F85762559AC1}" type="pres">
      <dgm:prSet presAssocID="{20719F04-14F9-437C-89A5-BB873A6CE59D}" presName="connectorText" presStyleLbl="sibTrans2D1" presStyleIdx="0" presStyleCnt="2"/>
      <dgm:spPr/>
    </dgm:pt>
    <dgm:pt modelId="{5B2B9C55-BD30-4333-870E-90EB194EA488}" type="pres">
      <dgm:prSet presAssocID="{FB22DB5D-A2BA-45FC-8B08-C8478FC4542E}" presName="node" presStyleLbl="node1" presStyleIdx="1" presStyleCnt="3" custLinFactNeighborY="14252">
        <dgm:presLayoutVars>
          <dgm:bulletEnabled val="1"/>
        </dgm:presLayoutVars>
      </dgm:prSet>
      <dgm:spPr/>
    </dgm:pt>
    <dgm:pt modelId="{B2FAB418-C4F7-468C-8EDD-6338979339ED}" type="pres">
      <dgm:prSet presAssocID="{B5F04B57-7053-4A83-B2C5-498BBBA5AFAE}" presName="sibTrans" presStyleLbl="sibTrans2D1" presStyleIdx="1" presStyleCnt="2"/>
      <dgm:spPr/>
    </dgm:pt>
    <dgm:pt modelId="{E49E6E45-6882-4B51-AA28-38AA1BCCE868}" type="pres">
      <dgm:prSet presAssocID="{B5F04B57-7053-4A83-B2C5-498BBBA5AFAE}" presName="connectorText" presStyleLbl="sibTrans2D1" presStyleIdx="1" presStyleCnt="2"/>
      <dgm:spPr/>
    </dgm:pt>
    <dgm:pt modelId="{80FCE266-58D7-425F-A96E-E50C15F840DE}" type="pres">
      <dgm:prSet presAssocID="{87B6FDFA-E618-4A9C-A22C-C0F226F9ED82}" presName="node" presStyleLbl="node1" presStyleIdx="2" presStyleCnt="3">
        <dgm:presLayoutVars>
          <dgm:bulletEnabled val="1"/>
        </dgm:presLayoutVars>
      </dgm:prSet>
      <dgm:spPr/>
    </dgm:pt>
  </dgm:ptLst>
  <dgm:cxnLst>
    <dgm:cxn modelId="{37523801-4C2B-4E2C-A11B-60AF3C801AEF}" type="presOf" srcId="{20719F04-14F9-437C-89A5-BB873A6CE59D}" destId="{8ED9E692-BEEE-47A7-8074-06536D831A2F}" srcOrd="0" destOrd="0" presId="urn:microsoft.com/office/officeart/2005/8/layout/process1"/>
    <dgm:cxn modelId="{92B2F219-9F94-490E-8CA9-CA2C1F22376B}" type="presOf" srcId="{B5F04B57-7053-4A83-B2C5-498BBBA5AFAE}" destId="{B2FAB418-C4F7-468C-8EDD-6338979339ED}" srcOrd="0" destOrd="0" presId="urn:microsoft.com/office/officeart/2005/8/layout/process1"/>
    <dgm:cxn modelId="{95A77521-3DCB-44B9-8E48-7294A0AE6D05}" type="presOf" srcId="{B5F04B57-7053-4A83-B2C5-498BBBA5AFAE}" destId="{E49E6E45-6882-4B51-AA28-38AA1BCCE868}" srcOrd="1" destOrd="0" presId="urn:microsoft.com/office/officeart/2005/8/layout/process1"/>
    <dgm:cxn modelId="{0157D464-990D-496B-B6C4-E3D039B468E3}" type="presOf" srcId="{ECF45E31-9F41-44B6-A951-58ADE12260D3}" destId="{18C4539C-D998-47D8-B9B0-360D1266D0BA}" srcOrd="0" destOrd="0" presId="urn:microsoft.com/office/officeart/2005/8/layout/process1"/>
    <dgm:cxn modelId="{82DEF444-EBFA-4CBF-99D7-9FE8C1789484}" srcId="{7CBEDAAC-26E8-4FD1-9A14-8EA57E1A336C}" destId="{87B6FDFA-E618-4A9C-A22C-C0F226F9ED82}" srcOrd="2" destOrd="0" parTransId="{A1BC3FFD-DB01-4C91-9C80-20C82693935E}" sibTransId="{E86C3145-B215-4465-84FE-D65600BE2FCA}"/>
    <dgm:cxn modelId="{5E3ACA6C-7477-4215-BF8D-CC19A6F14214}" type="presOf" srcId="{7CBEDAAC-26E8-4FD1-9A14-8EA57E1A336C}" destId="{4DE54EF8-662C-46D2-9F88-D320DED367C3}" srcOrd="0" destOrd="0" presId="urn:microsoft.com/office/officeart/2005/8/layout/process1"/>
    <dgm:cxn modelId="{E48C9F56-75CE-4337-91E5-9F762715A7CD}" type="presOf" srcId="{FB22DB5D-A2BA-45FC-8B08-C8478FC4542E}" destId="{5B2B9C55-BD30-4333-870E-90EB194EA488}" srcOrd="0" destOrd="0" presId="urn:microsoft.com/office/officeart/2005/8/layout/process1"/>
    <dgm:cxn modelId="{60D4D657-AAD6-4653-9E27-DCC9CEF3B299}" type="presOf" srcId="{20719F04-14F9-437C-89A5-BB873A6CE59D}" destId="{C33297EC-86E7-4ABB-B1CB-F85762559AC1}" srcOrd="1" destOrd="0" presId="urn:microsoft.com/office/officeart/2005/8/layout/process1"/>
    <dgm:cxn modelId="{1BE41FC3-281E-4980-B911-3617048B2184}" srcId="{7CBEDAAC-26E8-4FD1-9A14-8EA57E1A336C}" destId="{FB22DB5D-A2BA-45FC-8B08-C8478FC4542E}" srcOrd="1" destOrd="0" parTransId="{34F93B7D-1B85-4249-AC35-32812D04088C}" sibTransId="{B5F04B57-7053-4A83-B2C5-498BBBA5AFAE}"/>
    <dgm:cxn modelId="{0FF63FEB-329C-48F7-BAA3-127543A7B89A}" srcId="{7CBEDAAC-26E8-4FD1-9A14-8EA57E1A336C}" destId="{ECF45E31-9F41-44B6-A951-58ADE12260D3}" srcOrd="0" destOrd="0" parTransId="{045B7AB9-E57C-4AA1-987B-3D0A2E2D34AC}" sibTransId="{20719F04-14F9-437C-89A5-BB873A6CE59D}"/>
    <dgm:cxn modelId="{369ADBFE-75AF-44BB-BDB5-9FFA012E5244}" type="presOf" srcId="{87B6FDFA-E618-4A9C-A22C-C0F226F9ED82}" destId="{80FCE266-58D7-425F-A96E-E50C15F840DE}" srcOrd="0" destOrd="0" presId="urn:microsoft.com/office/officeart/2005/8/layout/process1"/>
    <dgm:cxn modelId="{5448BCCB-730F-40F0-916C-EFE6BC4CC1D4}" type="presParOf" srcId="{4DE54EF8-662C-46D2-9F88-D320DED367C3}" destId="{18C4539C-D998-47D8-B9B0-360D1266D0BA}" srcOrd="0" destOrd="0" presId="urn:microsoft.com/office/officeart/2005/8/layout/process1"/>
    <dgm:cxn modelId="{DCDA9B03-24B7-432C-BBC6-97BA296A1810}" type="presParOf" srcId="{4DE54EF8-662C-46D2-9F88-D320DED367C3}" destId="{8ED9E692-BEEE-47A7-8074-06536D831A2F}" srcOrd="1" destOrd="0" presId="urn:microsoft.com/office/officeart/2005/8/layout/process1"/>
    <dgm:cxn modelId="{8C9A63BC-10BB-4996-AE18-F11D7A4A2F04}" type="presParOf" srcId="{8ED9E692-BEEE-47A7-8074-06536D831A2F}" destId="{C33297EC-86E7-4ABB-B1CB-F85762559AC1}" srcOrd="0" destOrd="0" presId="urn:microsoft.com/office/officeart/2005/8/layout/process1"/>
    <dgm:cxn modelId="{07295CC4-F731-4CC1-AFF9-40B23F37D449}" type="presParOf" srcId="{4DE54EF8-662C-46D2-9F88-D320DED367C3}" destId="{5B2B9C55-BD30-4333-870E-90EB194EA488}" srcOrd="2" destOrd="0" presId="urn:microsoft.com/office/officeart/2005/8/layout/process1"/>
    <dgm:cxn modelId="{1D3CFDE2-1E65-4CFE-9C97-EBA3258909C0}" type="presParOf" srcId="{4DE54EF8-662C-46D2-9F88-D320DED367C3}" destId="{B2FAB418-C4F7-468C-8EDD-6338979339ED}" srcOrd="3" destOrd="0" presId="urn:microsoft.com/office/officeart/2005/8/layout/process1"/>
    <dgm:cxn modelId="{0A1D872B-8313-4A6A-A3F2-BE96977BEA8C}" type="presParOf" srcId="{B2FAB418-C4F7-468C-8EDD-6338979339ED}" destId="{E49E6E45-6882-4B51-AA28-38AA1BCCE868}" srcOrd="0" destOrd="0" presId="urn:microsoft.com/office/officeart/2005/8/layout/process1"/>
    <dgm:cxn modelId="{0EEC6BE4-858E-4D37-AA44-057F09CBA2D2}" type="presParOf" srcId="{4DE54EF8-662C-46D2-9F88-D320DED367C3}" destId="{80FCE266-58D7-425F-A96E-E50C15F840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A5164-BDD4-404E-965F-8D27A1D60CD7}">
      <dsp:nvSpPr>
        <dsp:cNvPr id="0" name=""/>
        <dsp:cNvSpPr/>
      </dsp:nvSpPr>
      <dsp:spPr>
        <a:xfrm>
          <a:off x="0" y="29767"/>
          <a:ext cx="749299" cy="4495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 Black" panose="020B0A04020102020204" pitchFamily="34" charset="0"/>
            </a:rPr>
            <a:t>2D</a:t>
          </a:r>
          <a:endParaRPr lang="en-GB" sz="1800" b="1" kern="1200" dirty="0">
            <a:latin typeface="Arial Black" panose="020B0A04020102020204" pitchFamily="34" charset="0"/>
          </a:endParaRPr>
        </a:p>
      </dsp:txBody>
      <dsp:txXfrm>
        <a:off x="0" y="29767"/>
        <a:ext cx="749299" cy="449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A5164-BDD4-404E-965F-8D27A1D60CD7}">
      <dsp:nvSpPr>
        <dsp:cNvPr id="0" name=""/>
        <dsp:cNvSpPr/>
      </dsp:nvSpPr>
      <dsp:spPr>
        <a:xfrm>
          <a:off x="0" y="29767"/>
          <a:ext cx="749299" cy="4495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Black" panose="020B0A04020102020204" pitchFamily="34" charset="0"/>
            </a:rPr>
            <a:t>3D</a:t>
          </a:r>
          <a:endParaRPr lang="en-GB" sz="1800" kern="1200" dirty="0">
            <a:latin typeface="Arial Black" panose="020B0A04020102020204" pitchFamily="34" charset="0"/>
          </a:endParaRPr>
        </a:p>
      </dsp:txBody>
      <dsp:txXfrm>
        <a:off x="0" y="29767"/>
        <a:ext cx="749299" cy="449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4539C-D998-47D8-B9B0-360D1266D0BA}">
      <dsp:nvSpPr>
        <dsp:cNvPr id="0" name=""/>
        <dsp:cNvSpPr/>
      </dsp:nvSpPr>
      <dsp:spPr>
        <a:xfrm>
          <a:off x="4755" y="0"/>
          <a:ext cx="1421234" cy="539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Rastrli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60" y="15805"/>
        <a:ext cx="1389624" cy="507998"/>
      </dsp:txXfrm>
    </dsp:sp>
    <dsp:sp modelId="{8ED9E692-BEEE-47A7-8074-06536D831A2F}">
      <dsp:nvSpPr>
        <dsp:cNvPr id="0" name=""/>
        <dsp:cNvSpPr/>
      </dsp:nvSpPr>
      <dsp:spPr>
        <a:xfrm>
          <a:off x="1568112" y="93570"/>
          <a:ext cx="301301" cy="352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568112" y="164063"/>
        <a:ext cx="210911" cy="211480"/>
      </dsp:txXfrm>
    </dsp:sp>
    <dsp:sp modelId="{5B2B9C55-BD30-4333-870E-90EB194EA488}">
      <dsp:nvSpPr>
        <dsp:cNvPr id="0" name=""/>
        <dsp:cNvSpPr/>
      </dsp:nvSpPr>
      <dsp:spPr>
        <a:xfrm>
          <a:off x="1994482" y="0"/>
          <a:ext cx="1421234" cy="539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Vektorli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0287" y="15805"/>
        <a:ext cx="1389624" cy="507998"/>
      </dsp:txXfrm>
    </dsp:sp>
    <dsp:sp modelId="{B2FAB418-C4F7-468C-8EDD-6338979339ED}">
      <dsp:nvSpPr>
        <dsp:cNvPr id="0" name=""/>
        <dsp:cNvSpPr/>
      </dsp:nvSpPr>
      <dsp:spPr>
        <a:xfrm>
          <a:off x="3557840" y="93570"/>
          <a:ext cx="301301" cy="352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557840" y="164063"/>
        <a:ext cx="210911" cy="211480"/>
      </dsp:txXfrm>
    </dsp:sp>
    <dsp:sp modelId="{80FCE266-58D7-425F-A96E-E50C15F840DE}">
      <dsp:nvSpPr>
        <dsp:cNvPr id="0" name=""/>
        <dsp:cNvSpPr/>
      </dsp:nvSpPr>
      <dsp:spPr>
        <a:xfrm>
          <a:off x="3984210" y="0"/>
          <a:ext cx="1421234" cy="539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Fraktal</a:t>
          </a: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0015" y="15805"/>
        <a:ext cx="1389624" cy="50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4044" y="328641"/>
            <a:ext cx="4080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400" spc="-5" dirty="0"/>
              <a:t>INFORMATIKA VA AT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952638" y="1253028"/>
            <a:ext cx="3149462" cy="154401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b="1" spc="-10" dirty="0">
                <a:solidFill>
                  <a:srgbClr val="2365C7"/>
                </a:solidFill>
                <a:latin typeface="Arial"/>
                <a:cs typeface="Arial"/>
              </a:rPr>
              <a:t>MAVZU: IKKI VA UCH O‘CHAMLI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b="1" spc="-10" dirty="0">
                <a:solidFill>
                  <a:srgbClr val="2365C7"/>
                </a:solidFill>
                <a:latin typeface="Arial"/>
                <a:cs typeface="Arial"/>
              </a:rPr>
              <a:t>KOMPYUTER GRAFIKASI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b="1" spc="-10" dirty="0">
                <a:solidFill>
                  <a:srgbClr val="2365C7"/>
                </a:solidFill>
                <a:latin typeface="Arial"/>
                <a:cs typeface="Arial"/>
              </a:rPr>
              <a:t>TURLARI</a:t>
            </a:r>
            <a:r>
              <a:rPr lang="ru-RU" sz="1600" b="1" spc="-10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endParaRPr lang="en-US" sz="16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400" b="1" spc="-10" dirty="0" err="1">
                <a:solidFill>
                  <a:srgbClr val="231F20"/>
                </a:solidFill>
                <a:latin typeface="Arial"/>
                <a:cs typeface="Arial"/>
              </a:rPr>
              <a:t>O‘qituvchi</a:t>
            </a: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400" b="1" spc="-10" dirty="0" err="1">
                <a:solidFill>
                  <a:srgbClr val="231F20"/>
                </a:solidFill>
                <a:latin typeface="Arial"/>
                <a:cs typeface="Arial"/>
              </a:rPr>
              <a:t>Isroilova</a:t>
            </a: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400" b="1" spc="-10" dirty="0" err="1">
                <a:solidFill>
                  <a:srgbClr val="231F20"/>
                </a:solidFill>
                <a:latin typeface="Arial"/>
                <a:cs typeface="Arial"/>
              </a:rPr>
              <a:t>Munisa</a:t>
            </a: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400" b="1" spc="-10" dirty="0" err="1">
                <a:solidFill>
                  <a:srgbClr val="231F20"/>
                </a:solidFill>
                <a:latin typeface="Arial"/>
                <a:cs typeface="Arial"/>
              </a:rPr>
              <a:t>Akmalovna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6759" y="212867"/>
            <a:ext cx="757472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45851" y="249024"/>
            <a:ext cx="43942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1222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300" spc="5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F38833-EB8B-4CB7-A967-5A9CA040E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95" y="1566608"/>
            <a:ext cx="2008957" cy="1427417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05B0B287-F8FE-48F8-955E-F13FD1202AAE}"/>
              </a:ext>
            </a:extLst>
          </p:cNvPr>
          <p:cNvSpPr/>
          <p:nvPr/>
        </p:nvSpPr>
        <p:spPr>
          <a:xfrm>
            <a:off x="321569" y="304740"/>
            <a:ext cx="646986" cy="514672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:a16="http://schemas.microsoft.com/office/drawing/2014/main" id="{97B14F3E-4E4D-471B-9D14-231C6012FE93}"/>
              </a:ext>
            </a:extLst>
          </p:cNvPr>
          <p:cNvSpPr txBox="1">
            <a:spLocks/>
          </p:cNvSpPr>
          <p:nvPr/>
        </p:nvSpPr>
        <p:spPr>
          <a:xfrm>
            <a:off x="602876" y="146403"/>
            <a:ext cx="460629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800" kern="0" spc="25" dirty="0"/>
              <a:t>3D GRAFIKA</a:t>
            </a:r>
            <a:endParaRPr lang="en-US" sz="1800" kern="0" spc="5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5B6BD8BB-3B25-4CB6-9954-4EE306BDC015}"/>
              </a:ext>
            </a:extLst>
          </p:cNvPr>
          <p:cNvSpPr txBox="1">
            <a:spLocks/>
          </p:cNvSpPr>
          <p:nvPr/>
        </p:nvSpPr>
        <p:spPr>
          <a:xfrm>
            <a:off x="2918496" y="708025"/>
            <a:ext cx="2590800" cy="20941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US" sz="1500" b="0" kern="0" spc="25" dirty="0">
                <a:solidFill>
                  <a:schemeClr val="tx1"/>
                </a:solidFill>
              </a:rPr>
              <a:t>    3D </a:t>
            </a:r>
            <a:r>
              <a:rPr lang="en-US" sz="1500" b="0" kern="0" spc="25" dirty="0" err="1">
                <a:solidFill>
                  <a:schemeClr val="tx1"/>
                </a:solidFill>
              </a:rPr>
              <a:t>ya’ni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uch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o‘lchamli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grafika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yordamida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hajmga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ega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jismlar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yaratiladi</a:t>
            </a:r>
            <a:r>
              <a:rPr lang="en-US" sz="1500" b="0" kern="0" spc="25" dirty="0">
                <a:solidFill>
                  <a:schemeClr val="tx1"/>
                </a:solidFill>
              </a:rPr>
              <a:t>. </a:t>
            </a:r>
            <a:r>
              <a:rPr lang="en-US" sz="1500" b="0" kern="0" spc="25" dirty="0" err="1">
                <a:solidFill>
                  <a:schemeClr val="tx1"/>
                </a:solidFill>
              </a:rPr>
              <a:t>Jismning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o‘zi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emas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balki</a:t>
            </a:r>
            <a:r>
              <a:rPr lang="ru-RU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uning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chegarasini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tashkil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etuvchi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sirt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qismi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shakillantiriladi</a:t>
            </a:r>
            <a:r>
              <a:rPr lang="en-US" sz="1500" b="0" kern="0" spc="25" dirty="0">
                <a:solidFill>
                  <a:schemeClr val="tx1"/>
                </a:solidFill>
              </a:rPr>
              <a:t>. </a:t>
            </a:r>
            <a:r>
              <a:rPr lang="en-US" sz="1500" b="0" kern="0" spc="25" dirty="0" err="1">
                <a:solidFill>
                  <a:schemeClr val="tx1"/>
                </a:solidFill>
              </a:rPr>
              <a:t>Bunda</a:t>
            </a:r>
            <a:r>
              <a:rPr lang="en-US" sz="1500" b="0" kern="0" spc="25" dirty="0">
                <a:solidFill>
                  <a:schemeClr val="tx1"/>
                </a:solidFill>
              </a:rPr>
              <a:t> jism </a:t>
            </a:r>
            <a:r>
              <a:rPr lang="en-US" sz="1500" b="0" kern="0" spc="25" dirty="0" err="1">
                <a:solidFill>
                  <a:schemeClr val="tx1"/>
                </a:solidFill>
              </a:rPr>
              <a:t>sirti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mayda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uchburchak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yoki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to‘rtburchak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bilan</a:t>
            </a:r>
            <a:r>
              <a:rPr lang="en-US" sz="1500" b="0" kern="0" spc="25" dirty="0">
                <a:solidFill>
                  <a:schemeClr val="tx1"/>
                </a:solidFill>
              </a:rPr>
              <a:t> </a:t>
            </a:r>
            <a:r>
              <a:rPr lang="en-US" sz="1500" b="0" kern="0" spc="25" dirty="0" err="1">
                <a:solidFill>
                  <a:schemeClr val="tx1"/>
                </a:solidFill>
              </a:rPr>
              <a:t>qoplanadi</a:t>
            </a:r>
            <a:r>
              <a:rPr lang="en-US" sz="1500" b="0" kern="0" spc="25" dirty="0">
                <a:solidFill>
                  <a:schemeClr val="tx1"/>
                </a:solidFill>
              </a:rPr>
              <a:t>.</a:t>
            </a:r>
            <a:endParaRPr lang="en-US" sz="1500" b="0" kern="0" spc="5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147CCC-A9A3-4048-A630-FD6B92CE2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089025"/>
            <a:ext cx="2362200" cy="177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CE44A-511F-4625-8435-B74603B67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6" y="1868207"/>
            <a:ext cx="2258704" cy="1252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14C603-F644-4390-A91B-54843496A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6" y="610217"/>
            <a:ext cx="2258704" cy="11999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6693DF-AAAC-429E-A10A-25B559650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61" y="1868207"/>
            <a:ext cx="2069939" cy="12419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F24680-8E63-4805-BBED-7CA70B18A2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24" y="614150"/>
            <a:ext cx="2069938" cy="1190164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1669F73-4D47-42BD-BF72-0EEAE8DF7465}"/>
              </a:ext>
            </a:extLst>
          </p:cNvPr>
          <p:cNvSpPr txBox="1">
            <a:spLocks/>
          </p:cNvSpPr>
          <p:nvPr/>
        </p:nvSpPr>
        <p:spPr>
          <a:xfrm>
            <a:off x="562610" y="146233"/>
            <a:ext cx="460629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800" kern="0" spc="25" dirty="0"/>
              <a:t>3D </a:t>
            </a:r>
            <a:r>
              <a:rPr lang="en-US" sz="1800" kern="0" spc="25" dirty="0" err="1"/>
              <a:t>va</a:t>
            </a:r>
            <a:r>
              <a:rPr lang="en-US" sz="1800" kern="0" spc="25" dirty="0"/>
              <a:t> 2D ANIMATSIYA </a:t>
            </a:r>
            <a:r>
              <a:rPr lang="en-US" sz="1800" kern="0" spc="25" dirty="0" err="1"/>
              <a:t>farqi</a:t>
            </a:r>
            <a:endParaRPr lang="en-US" sz="1800" kern="0" spc="5" dirty="0"/>
          </a:p>
        </p:txBody>
      </p:sp>
    </p:spTree>
    <p:extLst>
      <p:ext uri="{BB962C8B-B14F-4D97-AF65-F5344CB8AC3E}">
        <p14:creationId xmlns:p14="http://schemas.microsoft.com/office/powerpoint/2010/main" val="814453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810C3B-B968-42AC-99AB-488F0903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605972"/>
            <a:ext cx="4622410" cy="2505275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92A4A9E8-D7B4-4202-86D2-858CA37FDBA0}"/>
              </a:ext>
            </a:extLst>
          </p:cNvPr>
          <p:cNvSpPr txBox="1">
            <a:spLocks/>
          </p:cNvSpPr>
          <p:nvPr/>
        </p:nvSpPr>
        <p:spPr>
          <a:xfrm>
            <a:off x="596900" y="161851"/>
            <a:ext cx="460629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800" kern="0" spc="25" dirty="0"/>
              <a:t>3D ANIMATSIYA </a:t>
            </a:r>
            <a:endParaRPr lang="en-US" sz="1800" kern="0" spc="5" dirty="0"/>
          </a:p>
        </p:txBody>
      </p:sp>
    </p:spTree>
    <p:extLst>
      <p:ext uri="{BB962C8B-B14F-4D97-AF65-F5344CB8AC3E}">
        <p14:creationId xmlns:p14="http://schemas.microsoft.com/office/powerpoint/2010/main" val="41138657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5061C-780C-455B-90FD-C9EA873A9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" y="630689"/>
            <a:ext cx="2500423" cy="2475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9D0884-35A8-4C4D-9724-71D533AF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890" y="630689"/>
            <a:ext cx="2737010" cy="2475720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2C00B448-D0F5-4982-B2C5-963738530DAC}"/>
              </a:ext>
            </a:extLst>
          </p:cNvPr>
          <p:cNvSpPr txBox="1">
            <a:spLocks/>
          </p:cNvSpPr>
          <p:nvPr/>
        </p:nvSpPr>
        <p:spPr>
          <a:xfrm>
            <a:off x="596900" y="161851"/>
            <a:ext cx="460629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800" kern="0" spc="25" dirty="0"/>
              <a:t>3D ANIMATSIYA</a:t>
            </a:r>
            <a:endParaRPr lang="en-US" sz="1800" kern="0" spc="5" dirty="0"/>
          </a:p>
        </p:txBody>
      </p:sp>
    </p:spTree>
    <p:extLst>
      <p:ext uri="{BB962C8B-B14F-4D97-AF65-F5344CB8AC3E}">
        <p14:creationId xmlns:p14="http://schemas.microsoft.com/office/powerpoint/2010/main" val="1158135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7685B5-08E8-4A7F-8BBE-2FF31210D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5" y="623865"/>
            <a:ext cx="4427995" cy="2490747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15FE5BBE-DF5F-4FA0-9BEB-559E44F2A926}"/>
              </a:ext>
            </a:extLst>
          </p:cNvPr>
          <p:cNvSpPr txBox="1">
            <a:spLocks/>
          </p:cNvSpPr>
          <p:nvPr/>
        </p:nvSpPr>
        <p:spPr>
          <a:xfrm>
            <a:off x="596900" y="161851"/>
            <a:ext cx="460629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800" kern="0" spc="25" dirty="0"/>
              <a:t>3D ANIMATSIYA </a:t>
            </a:r>
            <a:endParaRPr lang="en-US" sz="1800" kern="0" spc="5" dirty="0"/>
          </a:p>
        </p:txBody>
      </p:sp>
    </p:spTree>
    <p:extLst>
      <p:ext uri="{BB962C8B-B14F-4D97-AF65-F5344CB8AC3E}">
        <p14:creationId xmlns:p14="http://schemas.microsoft.com/office/powerpoint/2010/main" val="96535678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A3AD72E1-AC81-4124-8C9C-6E5827535219}"/>
              </a:ext>
            </a:extLst>
          </p:cNvPr>
          <p:cNvSpPr txBox="1">
            <a:spLocks/>
          </p:cNvSpPr>
          <p:nvPr/>
        </p:nvSpPr>
        <p:spPr>
          <a:xfrm>
            <a:off x="139700" y="140427"/>
            <a:ext cx="53340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ru-RU" sz="1800" kern="0" spc="25" dirty="0"/>
              <a:t>2</a:t>
            </a:r>
            <a:r>
              <a:rPr lang="en-US" sz="1800" kern="0" spc="25" dirty="0"/>
              <a:t>D O‘LCHAMLI GRAFIKA</a:t>
            </a:r>
            <a:r>
              <a:rPr lang="ru-RU" sz="1800" kern="0" spc="25" dirty="0"/>
              <a:t> 3 </a:t>
            </a:r>
            <a:r>
              <a:rPr lang="en-US" sz="1800" kern="0" spc="25" dirty="0" err="1"/>
              <a:t>turga</a:t>
            </a:r>
            <a:r>
              <a:rPr lang="en-US" sz="1800" kern="0" spc="25" dirty="0"/>
              <a:t> </a:t>
            </a:r>
            <a:r>
              <a:rPr lang="en-US" sz="1800" kern="0" spc="25" dirty="0" err="1"/>
              <a:t>ajratiladi</a:t>
            </a:r>
            <a:endParaRPr lang="en-US" sz="1800" kern="0" spc="5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2DD2721-5236-47C1-BE82-6B94CB215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825181"/>
              </p:ext>
            </p:extLst>
          </p:nvPr>
        </p:nvGraphicFramePr>
        <p:xfrm>
          <a:off x="177800" y="819481"/>
          <a:ext cx="5410200" cy="53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C778A1-5FE4-45B7-8C42-5EA74B7D8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3" y="1617264"/>
            <a:ext cx="1638300" cy="10224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9AAF19-EF29-49C1-A383-86D564CAE5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630915"/>
            <a:ext cx="1638300" cy="10224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E1334C-A525-45CC-892B-45E12D6D58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56" y="1566697"/>
            <a:ext cx="1600200" cy="11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19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2503E-5064-45F0-8E67-A2766C09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74625"/>
            <a:ext cx="5164320" cy="276999"/>
          </a:xfrm>
        </p:spPr>
        <p:txBody>
          <a:bodyPr/>
          <a:lstStyle/>
          <a:p>
            <a:pPr algn="ctr"/>
            <a:r>
              <a:rPr lang="en-US" sz="1800" dirty="0"/>
              <a:t>RASTRLI GRAFIKA</a:t>
            </a:r>
            <a:endParaRPr lang="en-GB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2F6242-89A8-4F30-BFF7-C62812BCF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1" y="1856207"/>
            <a:ext cx="5320352" cy="1231106"/>
          </a:xfrm>
        </p:spPr>
        <p:txBody>
          <a:bodyPr/>
          <a:lstStyle/>
          <a:p>
            <a:pPr algn="just"/>
            <a:r>
              <a:rPr lang="en-US" i="0" dirty="0"/>
              <a:t>       </a:t>
            </a:r>
            <a:r>
              <a:rPr lang="en-US" sz="1600" i="0" dirty="0" err="1"/>
              <a:t>Rastr</a:t>
            </a:r>
            <a:r>
              <a:rPr lang="en-US" sz="1600" i="0" dirty="0"/>
              <a:t> </a:t>
            </a:r>
            <a:r>
              <a:rPr lang="en-US" sz="1600" i="0" dirty="0" err="1"/>
              <a:t>so‘zi</a:t>
            </a:r>
            <a:r>
              <a:rPr lang="en-US" sz="1600" i="0" dirty="0"/>
              <a:t> </a:t>
            </a:r>
            <a:r>
              <a:rPr lang="en-US" sz="1600" i="0" dirty="0" err="1"/>
              <a:t>informatikaga</a:t>
            </a:r>
            <a:r>
              <a:rPr lang="en-US" sz="1600" i="0" dirty="0"/>
              <a:t> </a:t>
            </a:r>
            <a:r>
              <a:rPr lang="en-US" sz="1600" i="0" dirty="0" err="1"/>
              <a:t>televideniyadan</a:t>
            </a:r>
            <a:r>
              <a:rPr lang="en-US" sz="1600" i="0" dirty="0"/>
              <a:t> </a:t>
            </a:r>
            <a:r>
              <a:rPr lang="en-US" sz="1600" i="0" dirty="0" err="1"/>
              <a:t>kirib</a:t>
            </a:r>
            <a:r>
              <a:rPr lang="en-US" sz="1600" i="0" dirty="0"/>
              <a:t> </a:t>
            </a:r>
            <a:r>
              <a:rPr lang="en-US" sz="1600" i="0" dirty="0" err="1"/>
              <a:t>kelgan</a:t>
            </a:r>
            <a:r>
              <a:rPr lang="en-US" sz="1600" i="0" dirty="0"/>
              <a:t>. Monitor </a:t>
            </a:r>
            <a:r>
              <a:rPr lang="en-US" sz="1600" i="0" dirty="0" err="1"/>
              <a:t>ekranidagi</a:t>
            </a:r>
            <a:r>
              <a:rPr lang="en-US" sz="1600" i="0" dirty="0"/>
              <a:t> </a:t>
            </a:r>
            <a:r>
              <a:rPr lang="en-US" sz="1600" i="0" dirty="0" err="1"/>
              <a:t>tasvir</a:t>
            </a:r>
            <a:r>
              <a:rPr lang="en-US" sz="1600" i="0" dirty="0"/>
              <a:t> </a:t>
            </a:r>
            <a:r>
              <a:rPr lang="en-US" sz="1600" i="0" dirty="0" err="1"/>
              <a:t>televizor</a:t>
            </a:r>
            <a:r>
              <a:rPr lang="en-US" sz="1600" i="0" dirty="0"/>
              <a:t> </a:t>
            </a:r>
            <a:r>
              <a:rPr lang="en-US" sz="1600" i="0" dirty="0" err="1"/>
              <a:t>ekranidagi</a:t>
            </a:r>
            <a:r>
              <a:rPr lang="en-US" sz="1600" i="0" dirty="0"/>
              <a:t> </a:t>
            </a:r>
            <a:r>
              <a:rPr lang="en-US" sz="1600" i="0" dirty="0" err="1"/>
              <a:t>kabi</a:t>
            </a:r>
            <a:r>
              <a:rPr lang="en-US" sz="1600" i="0" dirty="0"/>
              <a:t> </a:t>
            </a:r>
            <a:r>
              <a:rPr lang="en-US" sz="1600" i="0" dirty="0" err="1"/>
              <a:t>yaratiladi</a:t>
            </a:r>
            <a:r>
              <a:rPr lang="en-US" sz="1600" i="0" dirty="0"/>
              <a:t>. </a:t>
            </a:r>
            <a:r>
              <a:rPr lang="en-US" sz="1600" i="0" dirty="0" err="1"/>
              <a:t>Hozirgi</a:t>
            </a:r>
            <a:r>
              <a:rPr lang="en-US" sz="1600" i="0" dirty="0"/>
              <a:t> </a:t>
            </a:r>
            <a:r>
              <a:rPr lang="en-US" sz="1600" i="0" dirty="0" err="1"/>
              <a:t>paytda</a:t>
            </a:r>
            <a:r>
              <a:rPr lang="en-US" sz="1600" i="0" dirty="0"/>
              <a:t> </a:t>
            </a:r>
            <a:r>
              <a:rPr lang="en-US" sz="1600" i="0" dirty="0" err="1"/>
              <a:t>ekrandagi</a:t>
            </a:r>
            <a:r>
              <a:rPr lang="en-US" sz="1600" i="0" dirty="0"/>
              <a:t> </a:t>
            </a:r>
            <a:r>
              <a:rPr lang="en-US" sz="1600" i="0" dirty="0" err="1"/>
              <a:t>tasvir</a:t>
            </a:r>
            <a:r>
              <a:rPr lang="en-US" sz="1600" i="0" dirty="0"/>
              <a:t> ham </a:t>
            </a:r>
            <a:r>
              <a:rPr lang="en-US" sz="1600" i="0" dirty="0" err="1"/>
              <a:t>raqamli</a:t>
            </a:r>
            <a:r>
              <a:rPr lang="en-US" sz="1600" i="0" dirty="0"/>
              <a:t> </a:t>
            </a:r>
            <a:r>
              <a:rPr lang="en-US" sz="1600" i="0" dirty="0" err="1"/>
              <a:t>ko‘rinishda</a:t>
            </a:r>
            <a:r>
              <a:rPr lang="en-US" sz="1600" i="0" dirty="0"/>
              <a:t> </a:t>
            </a:r>
            <a:r>
              <a:rPr lang="en-US" sz="1600" i="0" dirty="0" err="1"/>
              <a:t>yaratiladi</a:t>
            </a:r>
            <a:r>
              <a:rPr lang="en-US" sz="1600" i="0" dirty="0"/>
              <a:t>: </a:t>
            </a:r>
            <a:r>
              <a:rPr lang="en-US" sz="1600" i="0" dirty="0" err="1"/>
              <a:t>tasvir</a:t>
            </a:r>
            <a:r>
              <a:rPr lang="en-US" sz="1600" i="0" dirty="0"/>
              <a:t> </a:t>
            </a:r>
            <a:r>
              <a:rPr lang="en-US" sz="1600" i="0" dirty="0" err="1"/>
              <a:t>qator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ustunlarga</a:t>
            </a:r>
            <a:r>
              <a:rPr lang="en-US" sz="1600" i="0" dirty="0"/>
              <a:t> </a:t>
            </a:r>
            <a:r>
              <a:rPr lang="en-US" sz="1600" i="0" dirty="0" err="1"/>
              <a:t>bo‘linadi</a:t>
            </a:r>
            <a:r>
              <a:rPr lang="en-US" sz="1600" i="0" dirty="0"/>
              <a:t>. </a:t>
            </a:r>
            <a:r>
              <a:rPr lang="en-US" sz="1600" i="0" dirty="0" err="1"/>
              <a:t>Tasvirning</a:t>
            </a:r>
            <a:r>
              <a:rPr lang="en-US" sz="1600" i="0" dirty="0"/>
              <a:t> </a:t>
            </a:r>
            <a:r>
              <a:rPr lang="en-US" sz="1600" i="0" dirty="0" err="1"/>
              <a:t>mayda</a:t>
            </a:r>
            <a:r>
              <a:rPr lang="en-US" sz="1600" i="0" dirty="0"/>
              <a:t> </a:t>
            </a:r>
            <a:r>
              <a:rPr lang="en-US" sz="1600" i="0" dirty="0" err="1"/>
              <a:t>bo‘laklari</a:t>
            </a:r>
            <a:r>
              <a:rPr lang="en-US" sz="1600" i="0" dirty="0"/>
              <a:t> – </a:t>
            </a:r>
            <a:r>
              <a:rPr lang="en-US" sz="1600" i="0" dirty="0" err="1"/>
              <a:t>piksellardan</a:t>
            </a:r>
            <a:r>
              <a:rPr lang="en-US" sz="1600" i="0" dirty="0"/>
              <a:t> </a:t>
            </a:r>
            <a:r>
              <a:rPr lang="en-US" sz="1600" i="0" dirty="0" err="1"/>
              <a:t>iborat</a:t>
            </a:r>
            <a:r>
              <a:rPr lang="en-US" sz="1600" i="0" dirty="0"/>
              <a:t> </a:t>
            </a:r>
            <a:r>
              <a:rPr lang="en-US" sz="1600" i="0" dirty="0" err="1"/>
              <a:t>bo‘ladi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13A9A5-1C6B-436C-AEBB-D5063A362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72" y="566004"/>
            <a:ext cx="3269042" cy="12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7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747275D-12D1-48FA-8447-D682B956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543719"/>
            <a:ext cx="5410200" cy="984885"/>
          </a:xfrm>
        </p:spPr>
        <p:txBody>
          <a:bodyPr/>
          <a:lstStyle/>
          <a:p>
            <a:pPr algn="just"/>
            <a:r>
              <a:rPr lang="en-US" sz="1600" dirty="0"/>
              <a:t>        </a:t>
            </a:r>
            <a:r>
              <a:rPr lang="en-US" sz="1600" dirty="0" err="1"/>
              <a:t>Rastrli</a:t>
            </a:r>
            <a:r>
              <a:rPr lang="en-US" sz="1600" dirty="0"/>
              <a:t> </a:t>
            </a:r>
            <a:r>
              <a:rPr lang="en-US" sz="1600" dirty="0" err="1"/>
              <a:t>tasvirlar</a:t>
            </a:r>
            <a:r>
              <a:rPr lang="en-US" sz="1600" dirty="0"/>
              <a:t> </a:t>
            </a:r>
            <a:r>
              <a:rPr lang="en-US" sz="1600" dirty="0" err="1"/>
              <a:t>skanerlar</a:t>
            </a:r>
            <a:r>
              <a:rPr lang="en-US" sz="1600" dirty="0"/>
              <a:t>, </a:t>
            </a:r>
            <a:r>
              <a:rPr lang="en-US" sz="1600" dirty="0" err="1"/>
              <a:t>raqamli</a:t>
            </a:r>
            <a:r>
              <a:rPr lang="en-US" sz="1600" dirty="0"/>
              <a:t> </a:t>
            </a:r>
            <a:r>
              <a:rPr lang="en-US" sz="1600" dirty="0" err="1"/>
              <a:t>fotoapparatlar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telefonnig</a:t>
            </a:r>
            <a:r>
              <a:rPr lang="en-US" sz="1600" dirty="0"/>
              <a:t> </a:t>
            </a:r>
            <a:r>
              <a:rPr lang="en-US" sz="1600" dirty="0" err="1"/>
              <a:t>fotokameralarida</a:t>
            </a:r>
            <a:r>
              <a:rPr lang="en-US" sz="1600" dirty="0"/>
              <a:t> </a:t>
            </a:r>
            <a:r>
              <a:rPr lang="en-US" sz="1600" dirty="0" err="1"/>
              <a:t>yaratiladi</a:t>
            </a:r>
            <a:r>
              <a:rPr lang="en-US" sz="1600" dirty="0"/>
              <a:t>. </a:t>
            </a:r>
            <a:r>
              <a:rPr lang="en-US" sz="1600" dirty="0" err="1"/>
              <a:t>Kompyuter</a:t>
            </a:r>
            <a:r>
              <a:rPr lang="en-US" sz="1600" dirty="0"/>
              <a:t> </a:t>
            </a:r>
            <a:r>
              <a:rPr lang="en-US" sz="1600" dirty="0" err="1"/>
              <a:t>ekraning</a:t>
            </a:r>
            <a:r>
              <a:rPr lang="en-US" sz="1600" dirty="0"/>
              <a:t> </a:t>
            </a:r>
            <a:r>
              <a:rPr lang="en-US" sz="1600" dirty="0" err="1"/>
              <a:t>tasvirdan</a:t>
            </a:r>
            <a:r>
              <a:rPr lang="en-US" sz="1600" dirty="0"/>
              <a:t> </a:t>
            </a:r>
            <a:r>
              <a:rPr lang="en-US" sz="1600" dirty="0" err="1"/>
              <a:t>nusxa</a:t>
            </a:r>
            <a:r>
              <a:rPr lang="en-US" sz="1600" dirty="0"/>
              <a:t> </a:t>
            </a:r>
            <a:r>
              <a:rPr lang="en-US" sz="1600" dirty="0" err="1"/>
              <a:t>olinganida</a:t>
            </a:r>
            <a:r>
              <a:rPr lang="en-US" sz="1600" dirty="0"/>
              <a:t> ham </a:t>
            </a:r>
            <a:r>
              <a:rPr lang="en-US" sz="1600" dirty="0" err="1"/>
              <a:t>rastrli</a:t>
            </a:r>
            <a:r>
              <a:rPr lang="en-US" sz="1600" dirty="0"/>
              <a:t> </a:t>
            </a:r>
            <a:r>
              <a:rPr lang="en-US" sz="1600" dirty="0" err="1"/>
              <a:t>tasvir</a:t>
            </a:r>
            <a:r>
              <a:rPr lang="en-US" sz="1600" dirty="0"/>
              <a:t> </a:t>
            </a:r>
            <a:r>
              <a:rPr lang="en-US" sz="1600" dirty="0" err="1"/>
              <a:t>paydo</a:t>
            </a:r>
            <a:r>
              <a:rPr lang="en-US" sz="1600" dirty="0"/>
              <a:t> </a:t>
            </a:r>
            <a:r>
              <a:rPr lang="en-US" sz="1600" dirty="0" err="1"/>
              <a:t>bo‘ladi</a:t>
            </a:r>
            <a:r>
              <a:rPr lang="en-US" sz="1600" dirty="0"/>
              <a:t>. </a:t>
            </a:r>
            <a:r>
              <a:rPr lang="en-US" sz="1600" dirty="0" err="1"/>
              <a:t>Printerda</a:t>
            </a:r>
            <a:r>
              <a:rPr lang="en-US" sz="1600" dirty="0"/>
              <a:t> chop </a:t>
            </a:r>
            <a:r>
              <a:rPr lang="en-US" sz="1600" dirty="0" err="1"/>
              <a:t>etilgan</a:t>
            </a:r>
            <a:r>
              <a:rPr lang="en-US" sz="1600" dirty="0"/>
              <a:t> </a:t>
            </a:r>
            <a:r>
              <a:rPr lang="en-US" sz="1600" dirty="0" err="1"/>
              <a:t>tasvirlar</a:t>
            </a:r>
            <a:r>
              <a:rPr lang="en-US" sz="1600" dirty="0"/>
              <a:t> ham </a:t>
            </a:r>
            <a:r>
              <a:rPr lang="en-US" sz="1600" dirty="0" err="1"/>
              <a:t>rastrlar</a:t>
            </a:r>
            <a:r>
              <a:rPr lang="en-US" sz="1600" dirty="0"/>
              <a:t> </a:t>
            </a:r>
            <a:r>
              <a:rPr lang="en-US" sz="1600" dirty="0" err="1"/>
              <a:t>orqali</a:t>
            </a:r>
            <a:r>
              <a:rPr lang="en-US" sz="1600" dirty="0"/>
              <a:t> </a:t>
            </a:r>
            <a:r>
              <a:rPr lang="en-US" sz="1600" dirty="0" err="1"/>
              <a:t>yaratiladi</a:t>
            </a:r>
            <a:r>
              <a:rPr lang="en-US" sz="1600" dirty="0"/>
              <a:t>.</a:t>
            </a:r>
            <a:endParaRPr lang="en-GB" sz="160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A14E0A0C-E138-4C97-80DC-2A84B6CAA179}"/>
              </a:ext>
            </a:extLst>
          </p:cNvPr>
          <p:cNvSpPr txBox="1">
            <a:spLocks/>
          </p:cNvSpPr>
          <p:nvPr/>
        </p:nvSpPr>
        <p:spPr>
          <a:xfrm>
            <a:off x="2349500" y="1647391"/>
            <a:ext cx="32004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i="0" kern="0" dirty="0" err="1">
                <a:solidFill>
                  <a:srgbClr val="0070C0"/>
                </a:solidFill>
              </a:rPr>
              <a:t>Rastrli</a:t>
            </a:r>
            <a:r>
              <a:rPr lang="en-US" sz="1600" i="0" kern="0" dirty="0">
                <a:solidFill>
                  <a:srgbClr val="0070C0"/>
                </a:solidFill>
              </a:rPr>
              <a:t> </a:t>
            </a:r>
            <a:r>
              <a:rPr lang="en-US" sz="1600" i="0" kern="0" dirty="0" err="1">
                <a:solidFill>
                  <a:srgbClr val="0070C0"/>
                </a:solidFill>
              </a:rPr>
              <a:t>tasvirning</a:t>
            </a:r>
            <a:r>
              <a:rPr lang="en-US" sz="1600" i="0" kern="0" dirty="0">
                <a:solidFill>
                  <a:srgbClr val="0070C0"/>
                </a:solidFill>
              </a:rPr>
              <a:t> </a:t>
            </a:r>
            <a:r>
              <a:rPr lang="en-US" sz="1600" i="0" kern="0" dirty="0" err="1">
                <a:solidFill>
                  <a:srgbClr val="0070C0"/>
                </a:solidFill>
              </a:rPr>
              <a:t>o‘lchami</a:t>
            </a:r>
            <a:r>
              <a:rPr lang="en-US" sz="1600" i="0" kern="0" dirty="0">
                <a:solidFill>
                  <a:srgbClr val="0070C0"/>
                </a:solidFill>
              </a:rPr>
              <a:t> </a:t>
            </a:r>
            <a:r>
              <a:rPr lang="en-US" sz="1600" i="0" kern="0" dirty="0" err="1"/>
              <a:t>deganda</a:t>
            </a:r>
            <a:r>
              <a:rPr lang="en-US" sz="1600" i="0" kern="0" dirty="0"/>
              <a:t> </a:t>
            </a:r>
            <a:r>
              <a:rPr lang="en-US" sz="1600" i="0" kern="0" dirty="0" err="1"/>
              <a:t>undagi</a:t>
            </a:r>
            <a:r>
              <a:rPr lang="en-US" sz="1600" i="0" kern="0" dirty="0"/>
              <a:t> </a:t>
            </a:r>
            <a:r>
              <a:rPr lang="en-US" sz="1600" i="0" kern="0" dirty="0" err="1"/>
              <a:t>ustunlar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</a:t>
            </a:r>
            <a:r>
              <a:rPr lang="en-US" sz="1600" i="0" kern="0" dirty="0" err="1"/>
              <a:t>satrlar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soni</a:t>
            </a:r>
            <a:r>
              <a:rPr lang="en-US" sz="1600" i="0" kern="0" dirty="0"/>
              <a:t> </a:t>
            </a:r>
            <a:r>
              <a:rPr lang="en-US" sz="1600" i="0" kern="0" dirty="0" err="1"/>
              <a:t>tushuniladi</a:t>
            </a:r>
            <a:r>
              <a:rPr lang="en-US" sz="1600" i="0" kern="0" dirty="0"/>
              <a:t>. </a:t>
            </a:r>
            <a:r>
              <a:rPr lang="en-US" sz="1600" i="0" kern="0" dirty="0" err="1"/>
              <a:t>Masalan</a:t>
            </a:r>
            <a:r>
              <a:rPr lang="en-US" sz="1600" i="0" kern="0" dirty="0"/>
              <a:t>, 3200*2400 </a:t>
            </a:r>
            <a:r>
              <a:rPr lang="en-US" sz="1600" i="0" kern="0" dirty="0" err="1"/>
              <a:t>o‘lchamli</a:t>
            </a:r>
            <a:r>
              <a:rPr lang="en-US" sz="1600" i="0" kern="0" dirty="0"/>
              <a:t> </a:t>
            </a:r>
            <a:r>
              <a:rPr lang="en-US" sz="1600" i="0" kern="0" dirty="0" err="1"/>
              <a:t>tasvirda</a:t>
            </a:r>
            <a:r>
              <a:rPr lang="en-US" sz="1600" i="0" kern="0" dirty="0"/>
              <a:t> 7 million 680 </a:t>
            </a:r>
            <a:r>
              <a:rPr lang="en-US" sz="1600" i="0" kern="0" dirty="0" err="1"/>
              <a:t>mingta</a:t>
            </a:r>
            <a:r>
              <a:rPr lang="en-US" sz="1600" i="0" kern="0" dirty="0"/>
              <a:t> </a:t>
            </a:r>
            <a:r>
              <a:rPr lang="en-US" sz="1600" i="0" kern="0" dirty="0" err="1"/>
              <a:t>piksel</a:t>
            </a:r>
            <a:r>
              <a:rPr lang="en-US" sz="1600" i="0" kern="0" dirty="0"/>
              <a:t> bor.</a:t>
            </a:r>
            <a:endParaRPr lang="en-GB" sz="1600" i="0" kern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220B32-7F35-476E-8993-C405E800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8" y="1622425"/>
            <a:ext cx="1465833" cy="1317231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50A2560-2110-4CB8-94A1-D6F6C53143FB}"/>
              </a:ext>
            </a:extLst>
          </p:cNvPr>
          <p:cNvSpPr/>
          <p:nvPr/>
        </p:nvSpPr>
        <p:spPr>
          <a:xfrm>
            <a:off x="237508" y="216184"/>
            <a:ext cx="152400" cy="152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771F82B-6B5B-4AEE-A24F-DDDFA7316B11}"/>
              </a:ext>
            </a:extLst>
          </p:cNvPr>
          <p:cNvSpPr/>
          <p:nvPr/>
        </p:nvSpPr>
        <p:spPr>
          <a:xfrm>
            <a:off x="466108" y="216184"/>
            <a:ext cx="152400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586B63A-A3F7-4D84-AB5E-38233FE0BE2D}"/>
              </a:ext>
            </a:extLst>
          </p:cNvPr>
          <p:cNvSpPr/>
          <p:nvPr/>
        </p:nvSpPr>
        <p:spPr>
          <a:xfrm>
            <a:off x="694708" y="216184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66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D724693-3FF1-46D7-8EC7-F577E4F2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900" y="631825"/>
            <a:ext cx="2646528" cy="1077218"/>
          </a:xfrm>
        </p:spPr>
        <p:txBody>
          <a:bodyPr/>
          <a:lstStyle/>
          <a:p>
            <a:pPr algn="l"/>
            <a:r>
              <a:rPr lang="en-US" i="0" dirty="0" err="1">
                <a:solidFill>
                  <a:srgbClr val="0070C0"/>
                </a:solidFill>
              </a:rPr>
              <a:t>Rastrli</a:t>
            </a:r>
            <a:r>
              <a:rPr lang="en-US" i="0" dirty="0">
                <a:solidFill>
                  <a:srgbClr val="0070C0"/>
                </a:solidFill>
              </a:rPr>
              <a:t> </a:t>
            </a:r>
            <a:r>
              <a:rPr lang="en-US" i="0" dirty="0" err="1">
                <a:solidFill>
                  <a:srgbClr val="0070C0"/>
                </a:solidFill>
              </a:rPr>
              <a:t>grafikaning</a:t>
            </a:r>
            <a:r>
              <a:rPr lang="en-US" i="0" dirty="0">
                <a:solidFill>
                  <a:srgbClr val="0070C0"/>
                </a:solidFill>
              </a:rPr>
              <a:t> </a:t>
            </a:r>
            <a:r>
              <a:rPr lang="en-US" i="0" dirty="0" err="1">
                <a:solidFill>
                  <a:srgbClr val="0070C0"/>
                </a:solidFill>
              </a:rPr>
              <a:t>afzalliklari</a:t>
            </a:r>
            <a:r>
              <a:rPr lang="en-US" i="0" dirty="0">
                <a:solidFill>
                  <a:srgbClr val="0070C0"/>
                </a:solidFill>
              </a:rPr>
              <a:t>: </a:t>
            </a:r>
            <a:r>
              <a:rPr lang="en-US" i="0" dirty="0"/>
              <a:t>har </a:t>
            </a:r>
            <a:r>
              <a:rPr lang="en-US" i="0" dirty="0" err="1"/>
              <a:t>qanday</a:t>
            </a:r>
            <a:r>
              <a:rPr lang="en-US" i="0" dirty="0"/>
              <a:t> </a:t>
            </a:r>
            <a:r>
              <a:rPr lang="en-US" i="0" dirty="0" err="1"/>
              <a:t>tasvirni</a:t>
            </a:r>
            <a:r>
              <a:rPr lang="en-US" i="0" dirty="0"/>
              <a:t> </a:t>
            </a:r>
            <a:r>
              <a:rPr lang="en-US" i="0" dirty="0" err="1"/>
              <a:t>saqlay</a:t>
            </a:r>
            <a:r>
              <a:rPr lang="en-US" i="0" dirty="0"/>
              <a:t> </a:t>
            </a:r>
            <a:r>
              <a:rPr lang="en-US" i="0" dirty="0" err="1"/>
              <a:t>olishi</a:t>
            </a:r>
            <a:r>
              <a:rPr lang="en-US" i="0" dirty="0"/>
              <a:t>, </a:t>
            </a:r>
            <a:r>
              <a:rPr lang="en-US" i="0" dirty="0" err="1"/>
              <a:t>tasvirning</a:t>
            </a:r>
            <a:r>
              <a:rPr lang="en-US" i="0" dirty="0"/>
              <a:t> </a:t>
            </a:r>
            <a:r>
              <a:rPr lang="en-US" i="0" dirty="0" err="1"/>
              <a:t>sifatli</a:t>
            </a:r>
            <a:r>
              <a:rPr lang="en-US" i="0" dirty="0"/>
              <a:t> </a:t>
            </a:r>
            <a:r>
              <a:rPr lang="en-US" i="0" dirty="0" err="1"/>
              <a:t>bo‘lishi</a:t>
            </a:r>
            <a:r>
              <a:rPr lang="en-US" i="0" dirty="0"/>
              <a:t>, </a:t>
            </a:r>
            <a:r>
              <a:rPr lang="en-US" i="0" dirty="0" err="1"/>
              <a:t>deyarli</a:t>
            </a:r>
            <a:r>
              <a:rPr lang="en-US" i="0" dirty="0"/>
              <a:t> </a:t>
            </a:r>
            <a:r>
              <a:rPr lang="en-US" i="0" dirty="0" err="1"/>
              <a:t>barcha</a:t>
            </a:r>
            <a:r>
              <a:rPr lang="en-US" i="0" dirty="0"/>
              <a:t> </a:t>
            </a:r>
            <a:r>
              <a:rPr lang="en-US" i="0" dirty="0" err="1"/>
              <a:t>qurilmalarning</a:t>
            </a:r>
            <a:r>
              <a:rPr lang="en-US" i="0" dirty="0"/>
              <a:t> u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ishlay</a:t>
            </a:r>
            <a:r>
              <a:rPr lang="en-US" i="0" dirty="0"/>
              <a:t> </a:t>
            </a:r>
            <a:r>
              <a:rPr lang="en-US" i="0" dirty="0" err="1"/>
              <a:t>olishidir</a:t>
            </a:r>
            <a:r>
              <a:rPr lang="en-US" i="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3CDA70-C5B7-4965-AED6-BC56D084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9" y="936625"/>
            <a:ext cx="2446794" cy="1208066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B0C12C95-D042-40EB-9ADA-4C36D5F44878}"/>
              </a:ext>
            </a:extLst>
          </p:cNvPr>
          <p:cNvSpPr txBox="1">
            <a:spLocks/>
          </p:cNvSpPr>
          <p:nvPr/>
        </p:nvSpPr>
        <p:spPr>
          <a:xfrm>
            <a:off x="2882900" y="1777563"/>
            <a:ext cx="264652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kern="0" dirty="0" err="1">
                <a:solidFill>
                  <a:srgbClr val="0070C0"/>
                </a:solidFill>
              </a:rPr>
              <a:t>Kamchiliklari</a:t>
            </a:r>
            <a:r>
              <a:rPr lang="en-US" i="0" kern="0" dirty="0">
                <a:solidFill>
                  <a:srgbClr val="0070C0"/>
                </a:solidFill>
              </a:rPr>
              <a:t>: </a:t>
            </a:r>
            <a:r>
              <a:rPr lang="en-US" i="0" kern="0" dirty="0"/>
              <a:t>Uni </a:t>
            </a:r>
            <a:r>
              <a:rPr lang="en-US" i="0" kern="0" dirty="0" err="1"/>
              <a:t>saqlash</a:t>
            </a:r>
            <a:r>
              <a:rPr lang="en-US" i="0" kern="0" dirty="0"/>
              <a:t> </a:t>
            </a:r>
            <a:r>
              <a:rPr lang="en-US" i="0" kern="0" dirty="0" err="1"/>
              <a:t>uchun</a:t>
            </a:r>
            <a:r>
              <a:rPr lang="en-US" i="0" kern="0" dirty="0"/>
              <a:t> </a:t>
            </a:r>
            <a:r>
              <a:rPr lang="en-US" i="0" kern="0" dirty="0" err="1"/>
              <a:t>katta</a:t>
            </a:r>
            <a:r>
              <a:rPr lang="en-US" i="0" kern="0" dirty="0"/>
              <a:t> </a:t>
            </a:r>
            <a:r>
              <a:rPr lang="en-US" i="0" kern="0" dirty="0" err="1"/>
              <a:t>hajmdagi</a:t>
            </a:r>
            <a:r>
              <a:rPr lang="en-US" i="0" kern="0" dirty="0"/>
              <a:t> </a:t>
            </a:r>
            <a:r>
              <a:rPr lang="en-US" i="0" kern="0" dirty="0" err="1"/>
              <a:t>xotira</a:t>
            </a:r>
            <a:r>
              <a:rPr lang="en-US" i="0" kern="0" dirty="0"/>
              <a:t> </a:t>
            </a:r>
            <a:r>
              <a:rPr lang="en-US" i="0" kern="0" dirty="0" err="1"/>
              <a:t>kerakligi</a:t>
            </a:r>
            <a:r>
              <a:rPr lang="en-US" i="0" kern="0" dirty="0"/>
              <a:t>, </a:t>
            </a:r>
            <a:r>
              <a:rPr lang="en-US" i="0" kern="0" dirty="0" err="1"/>
              <a:t>masshtabi</a:t>
            </a:r>
            <a:r>
              <a:rPr lang="en-US" i="0" kern="0" dirty="0"/>
              <a:t> </a:t>
            </a:r>
            <a:r>
              <a:rPr lang="en-US" i="0" kern="0" dirty="0" err="1"/>
              <a:t>kattalashtirilganida</a:t>
            </a:r>
            <a:r>
              <a:rPr lang="en-US" i="0" kern="0" dirty="0"/>
              <a:t> </a:t>
            </a:r>
            <a:r>
              <a:rPr lang="en-US" i="0" kern="0" dirty="0" err="1"/>
              <a:t>tasvir</a:t>
            </a:r>
            <a:r>
              <a:rPr lang="en-US" i="0" kern="0" dirty="0"/>
              <a:t> </a:t>
            </a:r>
            <a:r>
              <a:rPr lang="en-US" i="0" kern="0" dirty="0" err="1"/>
              <a:t>sifati</a:t>
            </a:r>
            <a:r>
              <a:rPr lang="en-US" i="0" kern="0" dirty="0"/>
              <a:t> </a:t>
            </a:r>
            <a:r>
              <a:rPr lang="en-US" i="0" kern="0" dirty="0" err="1"/>
              <a:t>pasayishi</a:t>
            </a:r>
            <a:r>
              <a:rPr lang="en-US" i="0" kern="0" dirty="0"/>
              <a:t>, </a:t>
            </a:r>
            <a:r>
              <a:rPr lang="en-US" i="0" kern="0" dirty="0" err="1"/>
              <a:t>ba’zi</a:t>
            </a:r>
            <a:r>
              <a:rPr lang="en-US" i="0" kern="0" dirty="0"/>
              <a:t> </a:t>
            </a:r>
            <a:r>
              <a:rPr lang="en-US" i="0" kern="0" dirty="0" err="1"/>
              <a:t>amallarni</a:t>
            </a:r>
            <a:r>
              <a:rPr lang="en-US" i="0" kern="0" dirty="0"/>
              <a:t> </a:t>
            </a:r>
            <a:r>
              <a:rPr lang="en-US" i="0" kern="0" dirty="0" err="1"/>
              <a:t>bajarish</a:t>
            </a:r>
            <a:r>
              <a:rPr lang="en-US" i="0" kern="0" dirty="0"/>
              <a:t> </a:t>
            </a:r>
            <a:r>
              <a:rPr lang="en-US" i="0" kern="0" dirty="0" err="1"/>
              <a:t>ko‘p</a:t>
            </a:r>
            <a:r>
              <a:rPr lang="en-US" i="0" kern="0" dirty="0"/>
              <a:t> </a:t>
            </a:r>
            <a:r>
              <a:rPr lang="en-US" i="0" kern="0" dirty="0" err="1"/>
              <a:t>hisob</a:t>
            </a:r>
            <a:r>
              <a:rPr lang="en-US" i="0" kern="0" dirty="0"/>
              <a:t> - </a:t>
            </a:r>
            <a:r>
              <a:rPr lang="en-US" i="0" kern="0" dirty="0" err="1"/>
              <a:t>kitoblar</a:t>
            </a:r>
            <a:r>
              <a:rPr lang="en-US" i="0" kern="0" dirty="0"/>
              <a:t> talab </a:t>
            </a:r>
            <a:r>
              <a:rPr lang="en-US" i="0" kern="0" dirty="0" err="1"/>
              <a:t>qilishidir</a:t>
            </a:r>
            <a:r>
              <a:rPr lang="en-US" i="0" kern="0" dirty="0"/>
              <a:t>.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4F99C63F-6E1C-4EF9-A231-BB172935AB70}"/>
              </a:ext>
            </a:extLst>
          </p:cNvPr>
          <p:cNvSpPr txBox="1">
            <a:spLocks/>
          </p:cNvSpPr>
          <p:nvPr/>
        </p:nvSpPr>
        <p:spPr>
          <a:xfrm>
            <a:off x="266836" y="2308225"/>
            <a:ext cx="25146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kern="0" dirty="0"/>
              <a:t>Shunga </a:t>
            </a:r>
            <a:r>
              <a:rPr lang="en-US" i="0" kern="0" dirty="0" err="1"/>
              <a:t>qaramay</a:t>
            </a:r>
            <a:r>
              <a:rPr lang="en-US" i="0" kern="0" dirty="0"/>
              <a:t>, </a:t>
            </a:r>
            <a:r>
              <a:rPr lang="en-US" i="0" kern="0" dirty="0" err="1"/>
              <a:t>rastrli</a:t>
            </a:r>
            <a:r>
              <a:rPr lang="en-US" i="0" kern="0" dirty="0"/>
              <a:t> </a:t>
            </a:r>
            <a:r>
              <a:rPr lang="en-US" i="0" kern="0" dirty="0" err="1"/>
              <a:t>grafika</a:t>
            </a:r>
            <a:r>
              <a:rPr lang="en-US" i="0" kern="0" dirty="0"/>
              <a:t> </a:t>
            </a:r>
            <a:r>
              <a:rPr lang="en-US" i="0" kern="0" dirty="0" err="1"/>
              <a:t>kompyuter</a:t>
            </a:r>
            <a:r>
              <a:rPr lang="en-US" i="0" kern="0" dirty="0"/>
              <a:t> </a:t>
            </a:r>
            <a:r>
              <a:rPr lang="en-US" i="0" kern="0" dirty="0" err="1"/>
              <a:t>grafikasining</a:t>
            </a:r>
            <a:r>
              <a:rPr lang="en-US" i="0" kern="0" dirty="0"/>
              <a:t> </a:t>
            </a:r>
            <a:r>
              <a:rPr lang="en-US" i="0" kern="0" dirty="0" err="1"/>
              <a:t>barcha</a:t>
            </a:r>
            <a:endParaRPr lang="en-US" i="0" kern="0" dirty="0"/>
          </a:p>
          <a:p>
            <a:r>
              <a:rPr lang="en-US" i="0" kern="0" dirty="0" err="1"/>
              <a:t>Sohalarida</a:t>
            </a:r>
            <a:r>
              <a:rPr lang="en-US" i="0" kern="0" dirty="0"/>
              <a:t> </a:t>
            </a:r>
            <a:r>
              <a:rPr lang="en-US" i="0" kern="0" dirty="0" err="1"/>
              <a:t>keng</a:t>
            </a:r>
            <a:r>
              <a:rPr lang="en-US" i="0" kern="0" dirty="0"/>
              <a:t> </a:t>
            </a:r>
            <a:r>
              <a:rPr lang="en-US" i="0" kern="0" dirty="0" err="1"/>
              <a:t>qo‘llaniladi</a:t>
            </a:r>
            <a:r>
              <a:rPr lang="en-US" i="0" kern="0" dirty="0"/>
              <a:t>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8FCFFAA-E8BA-4A13-952A-08E1F55A3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37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F7A0D2A-B6BE-41E8-8427-E1A7F6992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0500" y="636350"/>
            <a:ext cx="2952656" cy="2462213"/>
          </a:xfrm>
        </p:spPr>
        <p:txBody>
          <a:bodyPr/>
          <a:lstStyle/>
          <a:p>
            <a:pPr algn="ctr"/>
            <a:r>
              <a:rPr lang="en-US" sz="1600" i="0" dirty="0" err="1">
                <a:solidFill>
                  <a:srgbClr val="0070C0"/>
                </a:solidFill>
              </a:rPr>
              <a:t>Vektor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grafikasida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/>
              <a:t>tasvir</a:t>
            </a:r>
            <a:r>
              <a:rPr lang="en-US" sz="1600" i="0" dirty="0"/>
              <a:t> </a:t>
            </a:r>
            <a:r>
              <a:rPr lang="en-US" sz="1600" i="0" dirty="0" err="1"/>
              <a:t>oddiy</a:t>
            </a:r>
            <a:r>
              <a:rPr lang="en-US" sz="1600" i="0" dirty="0"/>
              <a:t> </a:t>
            </a:r>
            <a:r>
              <a:rPr lang="en-US" sz="1600" i="0" dirty="0" err="1"/>
              <a:t>shakllarning</a:t>
            </a:r>
            <a:r>
              <a:rPr lang="en-US" sz="1600" i="0" dirty="0"/>
              <a:t> </a:t>
            </a:r>
            <a:r>
              <a:rPr lang="en-US" sz="1600" i="0" dirty="0" err="1"/>
              <a:t>yig‘indisi</a:t>
            </a:r>
            <a:r>
              <a:rPr lang="en-US" sz="1600" i="0" dirty="0"/>
              <a:t> </a:t>
            </a:r>
            <a:r>
              <a:rPr lang="en-US" sz="1600" i="0" dirty="0" err="1"/>
              <a:t>ko‘rinishida</a:t>
            </a:r>
            <a:r>
              <a:rPr lang="en-US" sz="1600" i="0" dirty="0"/>
              <a:t> </a:t>
            </a:r>
            <a:r>
              <a:rPr lang="en-US" sz="1600" i="0" dirty="0" err="1"/>
              <a:t>ifodalanadi</a:t>
            </a:r>
            <a:r>
              <a:rPr lang="en-US" sz="1600" i="0" dirty="0"/>
              <a:t>. Bu </a:t>
            </a:r>
            <a:r>
              <a:rPr lang="en-US" sz="1600" i="0" dirty="0" err="1"/>
              <a:t>grafikada</a:t>
            </a:r>
            <a:r>
              <a:rPr lang="en-US" sz="1600" i="0" dirty="0"/>
              <a:t> </a:t>
            </a:r>
            <a:r>
              <a:rPr lang="en-US" sz="1600" i="0" dirty="0" err="1"/>
              <a:t>tasvir</a:t>
            </a:r>
            <a:r>
              <a:rPr lang="en-US" sz="1600" i="0" dirty="0"/>
              <a:t> </a:t>
            </a:r>
            <a:r>
              <a:rPr lang="en-US" sz="1600" i="0" dirty="0" err="1"/>
              <a:t>yaratilgandan</a:t>
            </a:r>
            <a:r>
              <a:rPr lang="en-US" sz="1600" i="0" dirty="0"/>
              <a:t> </a:t>
            </a:r>
            <a:r>
              <a:rPr lang="en-US" sz="1600" i="0" dirty="0" err="1"/>
              <a:t>keyin</a:t>
            </a:r>
            <a:r>
              <a:rPr lang="en-US" sz="1600" i="0" dirty="0"/>
              <a:t> ham </a:t>
            </a:r>
            <a:r>
              <a:rPr lang="en-US" sz="1600" i="0" dirty="0" err="1"/>
              <a:t>o‘zgartirishning</a:t>
            </a:r>
            <a:r>
              <a:rPr lang="en-US" sz="1600" i="0" dirty="0"/>
              <a:t> </a:t>
            </a:r>
            <a:r>
              <a:rPr lang="en-US" sz="1600" i="0" dirty="0" err="1"/>
              <a:t>imkoni</a:t>
            </a:r>
            <a:r>
              <a:rPr lang="en-US" sz="1600" i="0" dirty="0"/>
              <a:t> </a:t>
            </a:r>
            <a:r>
              <a:rPr lang="en-US" sz="1600" i="0" dirty="0" err="1"/>
              <a:t>bo‘ladi</a:t>
            </a:r>
            <a:r>
              <a:rPr lang="en-US" sz="1600" i="0" dirty="0"/>
              <a:t>. </a:t>
            </a:r>
            <a:r>
              <a:rPr lang="en-US" sz="1600" i="0" dirty="0" err="1"/>
              <a:t>Ularni</a:t>
            </a:r>
            <a:r>
              <a:rPr lang="en-US" sz="1600" i="0" dirty="0"/>
              <a:t> </a:t>
            </a:r>
            <a:r>
              <a:rPr lang="en-US" sz="1600" i="0" dirty="0" err="1"/>
              <a:t>saqlaganda</a:t>
            </a:r>
            <a:r>
              <a:rPr lang="en-US" sz="1600" i="0" dirty="0"/>
              <a:t> </a:t>
            </a:r>
            <a:r>
              <a:rPr lang="en-US" sz="1600" i="0" dirty="0" err="1"/>
              <a:t>juda</a:t>
            </a:r>
            <a:r>
              <a:rPr lang="en-US" sz="1600" i="0" dirty="0"/>
              <a:t> </a:t>
            </a:r>
            <a:r>
              <a:rPr lang="en-US" sz="1600" i="0" dirty="0" err="1"/>
              <a:t>kam</a:t>
            </a:r>
            <a:r>
              <a:rPr lang="en-US" sz="1600" i="0" dirty="0"/>
              <a:t> joy </a:t>
            </a:r>
            <a:r>
              <a:rPr lang="en-US" sz="1600" i="0" dirty="0" err="1"/>
              <a:t>oladi</a:t>
            </a:r>
            <a:r>
              <a:rPr lang="en-US" sz="1600" i="0" dirty="0"/>
              <a:t>, </a:t>
            </a:r>
            <a:r>
              <a:rPr lang="en-US" sz="1600" i="0" dirty="0" err="1"/>
              <a:t>tasvirni</a:t>
            </a:r>
            <a:r>
              <a:rPr lang="en-US" sz="1600" i="0" dirty="0"/>
              <a:t> </a:t>
            </a:r>
            <a:r>
              <a:rPr lang="en-US" sz="1600" i="0" dirty="0" err="1"/>
              <a:t>masshtabini</a:t>
            </a:r>
            <a:r>
              <a:rPr lang="en-US" sz="1600" i="0" dirty="0"/>
              <a:t> </a:t>
            </a:r>
            <a:r>
              <a:rPr lang="en-US" sz="1600" i="0" dirty="0" err="1"/>
              <a:t>kattalashtirilganida</a:t>
            </a:r>
            <a:r>
              <a:rPr lang="en-US" sz="1600" i="0" dirty="0"/>
              <a:t> ham </a:t>
            </a:r>
            <a:r>
              <a:rPr lang="en-US" sz="1600" i="0" dirty="0" err="1"/>
              <a:t>sifati</a:t>
            </a:r>
            <a:r>
              <a:rPr lang="en-US" sz="1600" i="0" dirty="0"/>
              <a:t> </a:t>
            </a:r>
            <a:r>
              <a:rPr lang="en-US" sz="1600" i="0" dirty="0" err="1"/>
              <a:t>o‘zgarmaydi</a:t>
            </a:r>
            <a:r>
              <a:rPr lang="en-US" sz="1600" i="0" dirty="0"/>
              <a:t>. </a:t>
            </a:r>
            <a:endParaRPr lang="en-GB" sz="1600" i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CB9BDE-7C03-407F-AB9A-09EC76FE5A9E}"/>
              </a:ext>
            </a:extLst>
          </p:cNvPr>
          <p:cNvSpPr txBox="1">
            <a:spLocks/>
          </p:cNvSpPr>
          <p:nvPr/>
        </p:nvSpPr>
        <p:spPr>
          <a:xfrm>
            <a:off x="300739" y="174625"/>
            <a:ext cx="5164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kern="0" dirty="0"/>
              <a:t>VEKTORLI GRAFIKA</a:t>
            </a:r>
            <a:endParaRPr lang="en-GB" sz="1800" kern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50FCA6-81BE-472D-A360-847DF6E7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7" y="1012826"/>
            <a:ext cx="2485093" cy="15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213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53ACC-0BC3-4DF4-A96E-781FD5C5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74625"/>
            <a:ext cx="4249920" cy="315471"/>
          </a:xfrm>
        </p:spPr>
        <p:txBody>
          <a:bodyPr/>
          <a:lstStyle/>
          <a:p>
            <a:pPr algn="ctr"/>
            <a:r>
              <a:rPr lang="en-US" dirty="0"/>
              <a:t>	TAKRORLASH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14433-3E66-485A-B0B7-F92BA6B9A319}"/>
              </a:ext>
            </a:extLst>
          </p:cNvPr>
          <p:cNvSpPr txBox="1"/>
          <p:nvPr/>
        </p:nvSpPr>
        <p:spPr>
          <a:xfrm>
            <a:off x="2578099" y="637445"/>
            <a:ext cx="297180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kompyuterda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Monitorning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ko‘rsatiladigan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displey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(RGB). 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ranglar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ranglar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ranglarning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barchasini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E9A235-FBF6-47C8-BE33-58A92DF2E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6" y="776601"/>
            <a:ext cx="2074704" cy="218389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00951F-4C62-43E6-9D00-FB0EBF4D52C3}"/>
              </a:ext>
            </a:extLst>
          </p:cNvPr>
          <p:cNvSpPr txBox="1">
            <a:spLocks/>
          </p:cNvSpPr>
          <p:nvPr/>
        </p:nvSpPr>
        <p:spPr>
          <a:xfrm>
            <a:off x="342356" y="618865"/>
            <a:ext cx="1735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dirty="0"/>
              <a:t>	</a:t>
            </a:r>
            <a:r>
              <a:rPr lang="en-US" sz="1000" kern="0" dirty="0" err="1">
                <a:solidFill>
                  <a:schemeClr val="tx1"/>
                </a:solidFill>
              </a:rPr>
              <a:t>Qizil</a:t>
            </a:r>
            <a:endParaRPr lang="en-GB" sz="1000" kern="0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404D425-FE55-4996-93E1-BFB9BAD34EC0}"/>
              </a:ext>
            </a:extLst>
          </p:cNvPr>
          <p:cNvSpPr txBox="1">
            <a:spLocks/>
          </p:cNvSpPr>
          <p:nvPr/>
        </p:nvSpPr>
        <p:spPr>
          <a:xfrm>
            <a:off x="-686343" y="2163025"/>
            <a:ext cx="1735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dirty="0"/>
              <a:t>	</a:t>
            </a:r>
            <a:r>
              <a:rPr lang="en-US" sz="1000" kern="0" dirty="0" err="1">
                <a:solidFill>
                  <a:schemeClr val="tx1"/>
                </a:solidFill>
              </a:rPr>
              <a:t>Ko‘k</a:t>
            </a:r>
            <a:endParaRPr lang="en-GB" sz="1000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75BBBB2-3B39-4208-B63A-8C027FF91CEA}"/>
              </a:ext>
            </a:extLst>
          </p:cNvPr>
          <p:cNvSpPr txBox="1">
            <a:spLocks/>
          </p:cNvSpPr>
          <p:nvPr/>
        </p:nvSpPr>
        <p:spPr>
          <a:xfrm>
            <a:off x="1077744" y="2449669"/>
            <a:ext cx="1735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dirty="0"/>
              <a:t>	</a:t>
            </a:r>
            <a:r>
              <a:rPr lang="en-US" sz="1000" kern="0" dirty="0" err="1">
                <a:solidFill>
                  <a:schemeClr val="tx1"/>
                </a:solidFill>
              </a:rPr>
              <a:t>Yashil</a:t>
            </a:r>
            <a:endParaRPr lang="en-GB" sz="1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1955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2206B8E-AAAF-495F-9A2A-2C1EC6BB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812" y="2203696"/>
            <a:ext cx="5078995" cy="831273"/>
          </a:xfrm>
        </p:spPr>
        <p:txBody>
          <a:bodyPr/>
          <a:lstStyle/>
          <a:p>
            <a:pPr algn="just"/>
            <a:r>
              <a:rPr lang="en-US" i="0" dirty="0">
                <a:solidFill>
                  <a:srgbClr val="0070C0"/>
                </a:solidFill>
              </a:rPr>
              <a:t>      </a:t>
            </a:r>
            <a:r>
              <a:rPr lang="en-US" i="0" dirty="0" err="1">
                <a:solidFill>
                  <a:srgbClr val="0070C0"/>
                </a:solidFill>
              </a:rPr>
              <a:t>Vektor</a:t>
            </a:r>
            <a:r>
              <a:rPr lang="en-US" i="0" dirty="0">
                <a:solidFill>
                  <a:srgbClr val="0070C0"/>
                </a:solidFill>
              </a:rPr>
              <a:t> </a:t>
            </a:r>
            <a:r>
              <a:rPr lang="en-US" i="0" dirty="0" err="1">
                <a:solidFill>
                  <a:srgbClr val="0070C0"/>
                </a:solidFill>
              </a:rPr>
              <a:t>grafikasidan</a:t>
            </a:r>
            <a:r>
              <a:rPr lang="en-US" i="0" dirty="0">
                <a:solidFill>
                  <a:srgbClr val="0070C0"/>
                </a:solidFill>
              </a:rPr>
              <a:t> </a:t>
            </a:r>
            <a:r>
              <a:rPr lang="en-US" i="0" dirty="0" err="1"/>
              <a:t>chizmalar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animatsiyalar</a:t>
            </a:r>
            <a:r>
              <a:rPr lang="en-US" i="0" dirty="0"/>
              <a:t> </a:t>
            </a:r>
            <a:r>
              <a:rPr lang="en-US" i="0" dirty="0" err="1"/>
              <a:t>yaratishda</a:t>
            </a:r>
            <a:r>
              <a:rPr lang="en-US" i="0" dirty="0"/>
              <a:t> </a:t>
            </a:r>
            <a:r>
              <a:rPr lang="en-US" i="0" dirty="0" err="1"/>
              <a:t>keng</a:t>
            </a:r>
            <a:r>
              <a:rPr lang="en-US" i="0" dirty="0"/>
              <a:t> </a:t>
            </a:r>
            <a:r>
              <a:rPr lang="en-US" i="0" dirty="0" err="1"/>
              <a:t>foydalaniladi</a:t>
            </a:r>
            <a:r>
              <a:rPr lang="en-US" i="0" dirty="0"/>
              <a:t>. </a:t>
            </a:r>
            <a:r>
              <a:rPr lang="en-US" i="0" dirty="0" err="1"/>
              <a:t>Xatto</a:t>
            </a:r>
            <a:r>
              <a:rPr lang="en-US" i="0" dirty="0"/>
              <a:t> biz </a:t>
            </a:r>
            <a:r>
              <a:rPr lang="en-US" i="0" dirty="0" err="1"/>
              <a:t>foydalaniladigan</a:t>
            </a:r>
            <a:r>
              <a:rPr lang="en-US" i="0" dirty="0"/>
              <a:t> </a:t>
            </a:r>
            <a:r>
              <a:rPr lang="en-US" i="0" dirty="0" err="1"/>
              <a:t>dasturlardagi</a:t>
            </a:r>
            <a:r>
              <a:rPr lang="en-US" i="0" dirty="0"/>
              <a:t> </a:t>
            </a:r>
            <a:r>
              <a:rPr lang="en-US" i="0" dirty="0" err="1"/>
              <a:t>barcha</a:t>
            </a:r>
            <a:r>
              <a:rPr lang="en-US" i="0" dirty="0"/>
              <a:t> </a:t>
            </a:r>
            <a:r>
              <a:rPr lang="en-US" i="0" dirty="0" err="1"/>
              <a:t>shriftlar</a:t>
            </a:r>
            <a:r>
              <a:rPr lang="en-US" i="0" dirty="0"/>
              <a:t> </a:t>
            </a:r>
            <a:r>
              <a:rPr lang="en-US" i="0" dirty="0" err="1"/>
              <a:t>vektor</a:t>
            </a:r>
            <a:r>
              <a:rPr lang="en-US" i="0" dirty="0"/>
              <a:t> </a:t>
            </a:r>
            <a:r>
              <a:rPr lang="en-US" i="0" dirty="0" err="1"/>
              <a:t>grafikasi</a:t>
            </a:r>
            <a:r>
              <a:rPr lang="en-US" i="0" dirty="0"/>
              <a:t> </a:t>
            </a:r>
            <a:r>
              <a:rPr lang="en-US" i="0" dirty="0" err="1"/>
              <a:t>asosida</a:t>
            </a:r>
            <a:r>
              <a:rPr lang="en-US" i="0" dirty="0"/>
              <a:t> </a:t>
            </a:r>
            <a:r>
              <a:rPr lang="en-US" i="0" dirty="0" err="1"/>
              <a:t>yaratilgan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uning</a:t>
            </a:r>
            <a:r>
              <a:rPr lang="en-US" i="0" dirty="0"/>
              <a:t> </a:t>
            </a:r>
            <a:r>
              <a:rPr lang="en-US" i="0" dirty="0" err="1"/>
              <a:t>sifati</a:t>
            </a:r>
            <a:r>
              <a:rPr lang="en-US" i="0" dirty="0"/>
              <a:t> </a:t>
            </a:r>
            <a:r>
              <a:rPr lang="en-US" i="0" dirty="0" err="1"/>
              <a:t>juda</a:t>
            </a:r>
            <a:r>
              <a:rPr lang="en-US" i="0" dirty="0"/>
              <a:t> </a:t>
            </a:r>
            <a:r>
              <a:rPr lang="en-US" i="0" dirty="0" err="1"/>
              <a:t>yuqori</a:t>
            </a:r>
            <a:r>
              <a:rPr lang="en-US" i="0" dirty="0"/>
              <a:t>.</a:t>
            </a:r>
            <a:endParaRPr lang="en-GB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217D9-C398-4301-871A-CE59534E8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F3833-348B-40E4-B52F-C4C47B376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616381"/>
            <a:ext cx="1513701" cy="14632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99CAFF-046B-48FF-8AC6-32C86CCA3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310" y="616381"/>
            <a:ext cx="1742605" cy="14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404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7E138FB-A8D8-417C-925C-48F39753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299" y="1861829"/>
            <a:ext cx="5029200" cy="984885"/>
          </a:xfrm>
        </p:spPr>
        <p:txBody>
          <a:bodyPr/>
          <a:lstStyle/>
          <a:p>
            <a:pPr algn="just"/>
            <a:r>
              <a:rPr lang="en-US" sz="1600" i="0" dirty="0" err="1">
                <a:solidFill>
                  <a:srgbClr val="0070C0"/>
                </a:solidFill>
              </a:rPr>
              <a:t>Fraktal</a:t>
            </a:r>
            <a:r>
              <a:rPr lang="en-US" sz="1600" i="0" dirty="0"/>
              <a:t> </a:t>
            </a:r>
            <a:r>
              <a:rPr lang="en-US" sz="1600" i="0" dirty="0" err="1"/>
              <a:t>so‘zi</a:t>
            </a:r>
            <a:r>
              <a:rPr lang="en-US" sz="1600" i="0" dirty="0"/>
              <a:t> </a:t>
            </a:r>
            <a:r>
              <a:rPr lang="en-US" sz="1600" i="0" dirty="0" err="1"/>
              <a:t>lotincha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fractus</a:t>
            </a:r>
            <a:r>
              <a:rPr lang="en-US" sz="1600" i="0" dirty="0"/>
              <a:t> </a:t>
            </a:r>
            <a:r>
              <a:rPr lang="en-US" sz="1600" i="0" dirty="0" err="1"/>
              <a:t>so‘zidan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 </a:t>
            </a:r>
            <a:r>
              <a:rPr lang="en-US" sz="1600" i="0" dirty="0" err="1"/>
              <a:t>bo‘lib</a:t>
            </a:r>
            <a:r>
              <a:rPr lang="en-US" sz="1600" i="0" dirty="0"/>
              <a:t>, </a:t>
            </a:r>
            <a:r>
              <a:rPr lang="en-US" sz="1600" i="0" dirty="0" err="1">
                <a:solidFill>
                  <a:srgbClr val="0070C0"/>
                </a:solidFill>
              </a:rPr>
              <a:t>maydalangan</a:t>
            </a:r>
            <a:r>
              <a:rPr lang="en-US" sz="1600" i="0" dirty="0">
                <a:solidFill>
                  <a:srgbClr val="0070C0"/>
                </a:solidFill>
              </a:rPr>
              <a:t>, </a:t>
            </a:r>
            <a:r>
              <a:rPr lang="en-US" sz="1600" i="0" dirty="0" err="1">
                <a:solidFill>
                  <a:srgbClr val="0070C0"/>
                </a:solidFill>
              </a:rPr>
              <a:t>bo‘lib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chiqilgan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/>
              <a:t>ma’noni</a:t>
            </a:r>
            <a:r>
              <a:rPr lang="en-US" sz="1600" i="0" dirty="0"/>
              <a:t> </a:t>
            </a:r>
            <a:r>
              <a:rPr lang="en-US" sz="1600" i="0" dirty="0" err="1"/>
              <a:t>bildiradi</a:t>
            </a:r>
            <a:r>
              <a:rPr lang="en-US" sz="1600" i="0" dirty="0"/>
              <a:t>. </a:t>
            </a:r>
            <a:r>
              <a:rPr lang="en-US" sz="1600" i="0" dirty="0" err="1"/>
              <a:t>Fraktal</a:t>
            </a:r>
            <a:r>
              <a:rPr lang="en-US" sz="1600" i="0" dirty="0"/>
              <a:t> deb </a:t>
            </a:r>
            <a:r>
              <a:rPr lang="en-US" sz="1600" i="0" dirty="0" err="1"/>
              <a:t>o‘ziga</a:t>
            </a:r>
            <a:r>
              <a:rPr lang="en-US" sz="1600" i="0" dirty="0"/>
              <a:t> </a:t>
            </a:r>
            <a:r>
              <a:rPr lang="en-US" sz="1600" i="0" dirty="0" err="1"/>
              <a:t>o‘xshash</a:t>
            </a:r>
            <a:r>
              <a:rPr lang="en-US" sz="1600" i="0" dirty="0"/>
              <a:t> </a:t>
            </a:r>
            <a:r>
              <a:rPr lang="en-US" sz="1600" i="0" dirty="0" err="1"/>
              <a:t>qismlardan</a:t>
            </a:r>
            <a:r>
              <a:rPr lang="en-US" sz="1600" i="0" dirty="0"/>
              <a:t> </a:t>
            </a:r>
            <a:r>
              <a:rPr lang="en-US" sz="1600" i="0" dirty="0" err="1"/>
              <a:t>iborat</a:t>
            </a:r>
            <a:r>
              <a:rPr lang="en-US" sz="1600" i="0" dirty="0"/>
              <a:t> </a:t>
            </a:r>
            <a:r>
              <a:rPr lang="en-US" sz="1600" i="0" dirty="0" err="1"/>
              <a:t>bo‘lgan</a:t>
            </a:r>
            <a:r>
              <a:rPr lang="en-US" sz="1600" i="0" dirty="0"/>
              <a:t> </a:t>
            </a:r>
            <a:r>
              <a:rPr lang="en-US" sz="1600" i="0" dirty="0" err="1"/>
              <a:t>geometrik</a:t>
            </a:r>
            <a:r>
              <a:rPr lang="en-US" sz="1600" i="0" dirty="0"/>
              <a:t> </a:t>
            </a:r>
            <a:r>
              <a:rPr lang="en-US" sz="1600" i="0" dirty="0" err="1"/>
              <a:t>shakllarga</a:t>
            </a:r>
            <a:r>
              <a:rPr lang="en-US" sz="1600" i="0" dirty="0"/>
              <a:t> </a:t>
            </a:r>
            <a:r>
              <a:rPr lang="en-US" sz="1600" i="0" dirty="0" err="1"/>
              <a:t>aytiladi</a:t>
            </a:r>
            <a:r>
              <a:rPr lang="en-US" sz="1600" i="0" dirty="0"/>
              <a:t>. </a:t>
            </a:r>
            <a:endParaRPr lang="en-GB" sz="1600" i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8B8B39C-743A-4035-9771-F0AFCE235E0D}"/>
              </a:ext>
            </a:extLst>
          </p:cNvPr>
          <p:cNvSpPr txBox="1">
            <a:spLocks/>
          </p:cNvSpPr>
          <p:nvPr/>
        </p:nvSpPr>
        <p:spPr>
          <a:xfrm>
            <a:off x="300739" y="174625"/>
            <a:ext cx="5164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kern="0" dirty="0"/>
              <a:t>FRAKTAL GRAFIKA</a:t>
            </a:r>
            <a:endParaRPr lang="en-GB" sz="1800" kern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830C3-C3E1-4DDF-AB91-C1C150B9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586449"/>
            <a:ext cx="2971800" cy="12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6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6C1245A-6B1A-431E-A482-5904237CC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0196" y="708025"/>
            <a:ext cx="2639704" cy="2154436"/>
          </a:xfrm>
        </p:spPr>
        <p:txBody>
          <a:bodyPr/>
          <a:lstStyle/>
          <a:p>
            <a:pPr algn="l"/>
            <a:r>
              <a:rPr lang="en-US" i="0" dirty="0" err="1"/>
              <a:t>Fraktal</a:t>
            </a:r>
            <a:r>
              <a:rPr lang="en-US" i="0" dirty="0"/>
              <a:t> </a:t>
            </a:r>
            <a:r>
              <a:rPr lang="en-US" i="0" dirty="0" err="1"/>
              <a:t>atamasi</a:t>
            </a:r>
            <a:r>
              <a:rPr lang="en-US" i="0" dirty="0"/>
              <a:t> </a:t>
            </a:r>
            <a:r>
              <a:rPr lang="en-US" i="0" dirty="0" err="1"/>
              <a:t>fanga</a:t>
            </a:r>
            <a:r>
              <a:rPr lang="en-US" i="0" dirty="0"/>
              <a:t> 1975-yili </a:t>
            </a:r>
            <a:r>
              <a:rPr lang="en-US" i="0" dirty="0" err="1"/>
              <a:t>kiritilgan</a:t>
            </a:r>
            <a:r>
              <a:rPr lang="en-US" i="0" dirty="0"/>
              <a:t> </a:t>
            </a:r>
            <a:r>
              <a:rPr lang="en-US" i="0" dirty="0" err="1"/>
              <a:t>bo‘lib</a:t>
            </a:r>
            <a:r>
              <a:rPr lang="en-US" i="0" dirty="0"/>
              <a:t>, u </a:t>
            </a:r>
            <a:r>
              <a:rPr lang="en-US" i="0" dirty="0" err="1"/>
              <a:t>qisqa</a:t>
            </a:r>
            <a:r>
              <a:rPr lang="en-US" i="0" dirty="0"/>
              <a:t> </a:t>
            </a:r>
            <a:r>
              <a:rPr lang="en-US" i="0" dirty="0" err="1"/>
              <a:t>vaqt</a:t>
            </a:r>
            <a:r>
              <a:rPr lang="en-US" i="0" dirty="0"/>
              <a:t> </a:t>
            </a:r>
            <a:r>
              <a:rPr lang="en-US" i="0" dirty="0" err="1"/>
              <a:t>ichida</a:t>
            </a:r>
            <a:r>
              <a:rPr lang="en-US" i="0" dirty="0"/>
              <a:t> </a:t>
            </a:r>
            <a:r>
              <a:rPr lang="en-US" i="0" dirty="0" err="1"/>
              <a:t>juda</a:t>
            </a:r>
            <a:r>
              <a:rPr lang="en-US" i="0" dirty="0"/>
              <a:t> </a:t>
            </a:r>
            <a:r>
              <a:rPr lang="en-US" i="0" dirty="0" err="1"/>
              <a:t>ommaviylashib</a:t>
            </a:r>
            <a:r>
              <a:rPr lang="en-US" i="0" dirty="0"/>
              <a:t> </a:t>
            </a:r>
            <a:r>
              <a:rPr lang="en-US" i="0" dirty="0" err="1"/>
              <a:t>ketdi</a:t>
            </a:r>
            <a:r>
              <a:rPr lang="en-US" i="0" dirty="0"/>
              <a:t>. </a:t>
            </a:r>
            <a:r>
              <a:rPr lang="en-US" i="0" dirty="0" err="1"/>
              <a:t>Fraktallar</a:t>
            </a:r>
            <a:r>
              <a:rPr lang="en-US" i="0" dirty="0"/>
              <a:t> </a:t>
            </a:r>
            <a:r>
              <a:rPr lang="en-US" i="0" dirty="0" err="1"/>
              <a:t>oddiy</a:t>
            </a:r>
            <a:r>
              <a:rPr lang="en-US" i="0" dirty="0"/>
              <a:t> </a:t>
            </a:r>
            <a:r>
              <a:rPr lang="en-US" i="0" dirty="0" err="1"/>
              <a:t>matematik</a:t>
            </a:r>
            <a:r>
              <a:rPr lang="en-US" i="0" dirty="0"/>
              <a:t> </a:t>
            </a:r>
            <a:r>
              <a:rPr lang="en-US" i="0" dirty="0" err="1"/>
              <a:t>formulalar</a:t>
            </a:r>
            <a:r>
              <a:rPr lang="en-US" i="0" dirty="0"/>
              <a:t> </a:t>
            </a:r>
            <a:r>
              <a:rPr lang="en-US" i="0" dirty="0" err="1"/>
              <a:t>yordamida</a:t>
            </a:r>
            <a:r>
              <a:rPr lang="en-US" i="0" dirty="0"/>
              <a:t> </a:t>
            </a:r>
            <a:r>
              <a:rPr lang="en-US" i="0" dirty="0" err="1"/>
              <a:t>ajoyib</a:t>
            </a:r>
            <a:r>
              <a:rPr lang="en-US" i="0" dirty="0"/>
              <a:t> </a:t>
            </a:r>
            <a:r>
              <a:rPr lang="en-US" i="0" dirty="0" err="1"/>
              <a:t>tasvirlar</a:t>
            </a:r>
            <a:r>
              <a:rPr lang="en-US" i="0" dirty="0"/>
              <a:t> </a:t>
            </a:r>
            <a:r>
              <a:rPr lang="en-US" i="0" dirty="0" err="1"/>
              <a:t>yaratish</a:t>
            </a:r>
            <a:r>
              <a:rPr lang="en-US" i="0" dirty="0"/>
              <a:t> </a:t>
            </a:r>
            <a:r>
              <a:rPr lang="en-US" i="0" dirty="0" err="1"/>
              <a:t>imkonini</a:t>
            </a:r>
            <a:r>
              <a:rPr lang="en-US" i="0" dirty="0"/>
              <a:t> </a:t>
            </a:r>
            <a:r>
              <a:rPr lang="en-US" i="0" dirty="0" err="1"/>
              <a:t>beradi</a:t>
            </a:r>
            <a:r>
              <a:rPr lang="en-US" i="0" dirty="0"/>
              <a:t>.</a:t>
            </a:r>
          </a:p>
          <a:p>
            <a:pPr algn="l"/>
            <a:r>
              <a:rPr lang="en-US" i="0" dirty="0" err="1"/>
              <a:t>Fraktallar</a:t>
            </a:r>
            <a:r>
              <a:rPr lang="en-US" i="0" dirty="0"/>
              <a:t> </a:t>
            </a:r>
            <a:r>
              <a:rPr lang="en-US" i="0" dirty="0" err="1"/>
              <a:t>yordamida</a:t>
            </a:r>
            <a:r>
              <a:rPr lang="en-US" i="0" dirty="0"/>
              <a:t> </a:t>
            </a:r>
            <a:r>
              <a:rPr lang="en-US" i="0" dirty="0" err="1"/>
              <a:t>animatsiya</a:t>
            </a:r>
            <a:r>
              <a:rPr lang="en-US" i="0" dirty="0"/>
              <a:t>, </a:t>
            </a:r>
            <a:r>
              <a:rPr lang="en-US" i="0" dirty="0" err="1"/>
              <a:t>kompyuter</a:t>
            </a:r>
            <a:r>
              <a:rPr lang="en-US" i="0" dirty="0"/>
              <a:t> </a:t>
            </a:r>
            <a:r>
              <a:rPr lang="en-US" i="0" dirty="0" err="1"/>
              <a:t>o‘yinlari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matematik</a:t>
            </a:r>
            <a:r>
              <a:rPr lang="en-US" i="0" dirty="0"/>
              <a:t> </a:t>
            </a:r>
            <a:r>
              <a:rPr lang="en-US" i="0" dirty="0" err="1"/>
              <a:t>modellashtirishda</a:t>
            </a:r>
            <a:r>
              <a:rPr lang="en-US" i="0" dirty="0"/>
              <a:t> </a:t>
            </a:r>
            <a:r>
              <a:rPr lang="en-US" i="0" dirty="0" err="1"/>
              <a:t>keng</a:t>
            </a:r>
            <a:r>
              <a:rPr lang="en-US" i="0" dirty="0"/>
              <a:t> </a:t>
            </a:r>
            <a:r>
              <a:rPr lang="en-US" i="0" dirty="0" err="1"/>
              <a:t>foydalaniladi</a:t>
            </a:r>
            <a:r>
              <a:rPr lang="en-US" i="0" dirty="0"/>
              <a:t>.</a:t>
            </a:r>
            <a:endParaRPr lang="en-GB" i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EB2EEA-FC65-4A11-9EDB-B92741CCC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D2F819-F2F8-4B84-B62F-349506F05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4" y="883092"/>
            <a:ext cx="2469772" cy="18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213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F32511-E3DD-4A80-BB6E-214F51C2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3442"/>
            <a:ext cx="609653" cy="1524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A0E2C-2335-4E25-8EC8-22FA27280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1" y="1878415"/>
            <a:ext cx="2108200" cy="12543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48F180-74E4-41A6-AFC6-34721C1D5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61" y="590454"/>
            <a:ext cx="1947739" cy="1254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FCB5FD-47A4-4B5E-9415-DA444A463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590454"/>
            <a:ext cx="2108200" cy="12543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6D0AA9-20D5-4063-B4EA-0F757782B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561" y="1871070"/>
            <a:ext cx="1947738" cy="12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28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ED3B0-690C-4B48-A48F-1F4A0A22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1372483"/>
            <a:ext cx="5164320" cy="6309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RASTRLI GRAFIKA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KENG TARQALGAN GRAFIKADIR!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7007E1-2B34-4497-A4E1-CF552CE9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3442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604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3646E-8AD3-469F-8F40-3E0DE90C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63954"/>
            <a:ext cx="5164320" cy="315471"/>
          </a:xfrm>
        </p:spPr>
        <p:txBody>
          <a:bodyPr/>
          <a:lstStyle/>
          <a:p>
            <a:pPr algn="ctr"/>
            <a:r>
              <a:rPr lang="en-US" sz="2000" dirty="0" err="1"/>
              <a:t>Mustaqil</a:t>
            </a:r>
            <a:r>
              <a:rPr lang="en-US" sz="2000" dirty="0"/>
              <a:t> </a:t>
            </a:r>
            <a:r>
              <a:rPr lang="en-US" sz="2000" dirty="0" err="1"/>
              <a:t>bajarish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r>
              <a:rPr lang="en-US" sz="2000" dirty="0"/>
              <a:t> </a:t>
            </a:r>
            <a:r>
              <a:rPr lang="en-US" sz="2000" dirty="0" err="1"/>
              <a:t>topshiriq</a:t>
            </a:r>
            <a:r>
              <a:rPr lang="en-US" sz="2000" dirty="0"/>
              <a:t>:</a:t>
            </a:r>
            <a:endParaRPr lang="en-GB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816573-010E-4CC5-9405-4B1AD92C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1012825"/>
            <a:ext cx="5029200" cy="110799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1800" i="0" dirty="0" err="1"/>
              <a:t>Geometrik</a:t>
            </a:r>
            <a:r>
              <a:rPr lang="en-US" sz="1800" i="0" dirty="0"/>
              <a:t> </a:t>
            </a:r>
            <a:r>
              <a:rPr lang="en-US" sz="1800" i="0" dirty="0" err="1"/>
              <a:t>shakllardan</a:t>
            </a:r>
            <a:r>
              <a:rPr lang="en-US" sz="1800" i="0" dirty="0"/>
              <a:t> </a:t>
            </a:r>
            <a:r>
              <a:rPr lang="en-US" sz="1800" i="0" dirty="0" err="1"/>
              <a:t>foydalanib</a:t>
            </a:r>
            <a:r>
              <a:rPr lang="en-US" sz="1800" i="0" dirty="0"/>
              <a:t> </a:t>
            </a:r>
            <a:r>
              <a:rPr lang="en-US" sz="1800" i="0" dirty="0" err="1"/>
              <a:t>fraktal</a:t>
            </a:r>
            <a:r>
              <a:rPr lang="en-US" sz="1800" i="0" dirty="0"/>
              <a:t> </a:t>
            </a:r>
            <a:r>
              <a:rPr lang="en-US" sz="1800" i="0" dirty="0" err="1"/>
              <a:t>yarating</a:t>
            </a:r>
            <a:r>
              <a:rPr lang="en-US" sz="1800" i="0" dirty="0"/>
              <a:t>.</a:t>
            </a:r>
          </a:p>
          <a:p>
            <a:pPr marL="342900" indent="-342900">
              <a:buAutoNum type="arabicParenR"/>
            </a:pPr>
            <a:r>
              <a:rPr lang="en-US" sz="1800" i="0" dirty="0" err="1"/>
              <a:t>Uch</a:t>
            </a:r>
            <a:r>
              <a:rPr lang="en-US" sz="1800" i="0" dirty="0"/>
              <a:t> </a:t>
            </a:r>
            <a:r>
              <a:rPr lang="en-US" sz="1800" i="0" dirty="0" err="1"/>
              <a:t>o‘lchamli</a:t>
            </a:r>
            <a:r>
              <a:rPr lang="en-US" sz="1800" i="0" dirty="0"/>
              <a:t> </a:t>
            </a:r>
            <a:r>
              <a:rPr lang="en-US" sz="1800" i="0" dirty="0" err="1"/>
              <a:t>grafika</a:t>
            </a:r>
            <a:r>
              <a:rPr lang="en-US" sz="1800" i="0" dirty="0"/>
              <a:t> </a:t>
            </a:r>
            <a:r>
              <a:rPr lang="en-US" sz="1800" i="0" dirty="0" err="1"/>
              <a:t>haqida</a:t>
            </a:r>
            <a:r>
              <a:rPr lang="en-US" sz="1800" i="0" dirty="0"/>
              <a:t> </a:t>
            </a:r>
            <a:r>
              <a:rPr lang="en-US" sz="1800" i="0" dirty="0" err="1"/>
              <a:t>nimalarni</a:t>
            </a:r>
            <a:br>
              <a:rPr lang="en-US" sz="1800" i="0" dirty="0"/>
            </a:br>
            <a:r>
              <a:rPr lang="en-US" sz="1800" i="0" dirty="0" err="1"/>
              <a:t>bilasiz</a:t>
            </a:r>
            <a:r>
              <a:rPr lang="en-US" sz="1800" i="0" dirty="0"/>
              <a:t>? </a:t>
            </a:r>
            <a:endParaRPr lang="en-GB" sz="1800" i="0" dirty="0"/>
          </a:p>
        </p:txBody>
      </p:sp>
    </p:spTree>
    <p:extLst>
      <p:ext uri="{BB962C8B-B14F-4D97-AF65-F5344CB8AC3E}">
        <p14:creationId xmlns:p14="http://schemas.microsoft.com/office/powerpoint/2010/main" val="37376715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9034" y="186653"/>
            <a:ext cx="460629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600" spc="25" dirty="0"/>
              <a:t>2 VA 3 O‘CHAMLI KOPMYUTER GRAFIKASI</a:t>
            </a:r>
            <a:endParaRPr sz="1600" spc="5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D405578-9A72-4638-8D39-F0EB7A87E2F8}"/>
              </a:ext>
            </a:extLst>
          </p:cNvPr>
          <p:cNvSpPr txBox="1">
            <a:spLocks/>
          </p:cNvSpPr>
          <p:nvPr/>
        </p:nvSpPr>
        <p:spPr>
          <a:xfrm>
            <a:off x="596900" y="784225"/>
            <a:ext cx="460629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600" kern="0" spc="25" dirty="0" err="1">
                <a:solidFill>
                  <a:srgbClr val="0070C0"/>
                </a:solidFill>
              </a:rPr>
              <a:t>Yaratish</a:t>
            </a:r>
            <a:r>
              <a:rPr lang="en-US" sz="1600" kern="0" spc="25" dirty="0">
                <a:solidFill>
                  <a:srgbClr val="0070C0"/>
                </a:solidFill>
              </a:rPr>
              <a:t> </a:t>
            </a:r>
            <a:r>
              <a:rPr lang="en-US" sz="1600" kern="0" spc="25" dirty="0" err="1">
                <a:solidFill>
                  <a:srgbClr val="0070C0"/>
                </a:solidFill>
              </a:rPr>
              <a:t>usuliga</a:t>
            </a:r>
            <a:r>
              <a:rPr lang="en-US" sz="1600" kern="0" spc="25" dirty="0">
                <a:solidFill>
                  <a:srgbClr val="0070C0"/>
                </a:solidFill>
              </a:rPr>
              <a:t> </a:t>
            </a:r>
            <a:r>
              <a:rPr lang="en-US" sz="1600" kern="0" spc="25" dirty="0" err="1">
                <a:solidFill>
                  <a:srgbClr val="0070C0"/>
                </a:solidFill>
              </a:rPr>
              <a:t>ko‘ra</a:t>
            </a:r>
            <a:r>
              <a:rPr lang="en-US" sz="1600" kern="0" spc="25" dirty="0">
                <a:solidFill>
                  <a:srgbClr val="0070C0"/>
                </a:solidFill>
              </a:rPr>
              <a:t> </a:t>
            </a:r>
            <a:r>
              <a:rPr lang="en-US" sz="1600" kern="0" spc="25" dirty="0" err="1">
                <a:solidFill>
                  <a:srgbClr val="0070C0"/>
                </a:solidFill>
              </a:rPr>
              <a:t>kompyuter</a:t>
            </a:r>
            <a:r>
              <a:rPr lang="en-US" sz="1600" kern="0" spc="25" dirty="0">
                <a:solidFill>
                  <a:srgbClr val="0070C0"/>
                </a:solidFill>
              </a:rPr>
              <a:t> </a:t>
            </a:r>
            <a:r>
              <a:rPr lang="en-US" sz="1600" kern="0" spc="25" dirty="0" err="1">
                <a:solidFill>
                  <a:srgbClr val="0070C0"/>
                </a:solidFill>
              </a:rPr>
              <a:t>grafikasi</a:t>
            </a:r>
            <a:r>
              <a:rPr lang="en-US" sz="1600" kern="0" spc="25" dirty="0">
                <a:solidFill>
                  <a:srgbClr val="0070C0"/>
                </a:solidFill>
              </a:rPr>
              <a:t> </a:t>
            </a:r>
            <a:r>
              <a:rPr lang="en-US" sz="1600" kern="0" spc="25" dirty="0" err="1">
                <a:solidFill>
                  <a:srgbClr val="0070C0"/>
                </a:solidFill>
              </a:rPr>
              <a:t>ikki</a:t>
            </a:r>
            <a:r>
              <a:rPr lang="en-US" sz="1600" kern="0" spc="25" dirty="0">
                <a:solidFill>
                  <a:srgbClr val="0070C0"/>
                </a:solidFill>
              </a:rPr>
              <a:t> </a:t>
            </a:r>
            <a:r>
              <a:rPr lang="en-US" sz="1600" kern="0" spc="25" dirty="0" err="1">
                <a:solidFill>
                  <a:srgbClr val="0070C0"/>
                </a:solidFill>
              </a:rPr>
              <a:t>guruhga</a:t>
            </a:r>
            <a:r>
              <a:rPr lang="en-US" sz="1600" kern="0" spc="25" dirty="0">
                <a:solidFill>
                  <a:srgbClr val="0070C0"/>
                </a:solidFill>
              </a:rPr>
              <a:t> </a:t>
            </a:r>
            <a:r>
              <a:rPr lang="en-US" sz="1600" kern="0" spc="25" dirty="0" err="1">
                <a:solidFill>
                  <a:srgbClr val="0070C0"/>
                </a:solidFill>
              </a:rPr>
              <a:t>ajratiladi</a:t>
            </a:r>
            <a:endParaRPr lang="en-US" sz="1600" kern="0" spc="5" dirty="0">
              <a:solidFill>
                <a:srgbClr val="0070C0"/>
              </a:solidFill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1EE0171-F235-4464-B65D-6BE2D2CF7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460557"/>
              </p:ext>
            </p:extLst>
          </p:nvPr>
        </p:nvGraphicFramePr>
        <p:xfrm>
          <a:off x="977901" y="1520268"/>
          <a:ext cx="749299" cy="50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18B4DEC6-9581-48F7-9888-353F35A2C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912912"/>
              </p:ext>
            </p:extLst>
          </p:nvPr>
        </p:nvGraphicFramePr>
        <p:xfrm>
          <a:off x="977900" y="2180111"/>
          <a:ext cx="749299" cy="50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object 6">
            <a:extLst>
              <a:ext uri="{FF2B5EF4-FFF2-40B4-BE49-F238E27FC236}">
                <a16:creationId xmlns:a16="http://schemas.microsoft.com/office/drawing/2014/main" id="{724A2EB8-2B62-498E-BBCD-D98C071286C8}"/>
              </a:ext>
            </a:extLst>
          </p:cNvPr>
          <p:cNvSpPr txBox="1">
            <a:spLocks/>
          </p:cNvSpPr>
          <p:nvPr/>
        </p:nvSpPr>
        <p:spPr>
          <a:xfrm>
            <a:off x="2044700" y="1646773"/>
            <a:ext cx="289560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US" sz="1600" kern="0" spc="25" dirty="0" err="1">
                <a:solidFill>
                  <a:srgbClr val="002060"/>
                </a:solidFill>
              </a:rPr>
              <a:t>Ikki</a:t>
            </a:r>
            <a:r>
              <a:rPr lang="en-US" sz="1600" kern="0" spc="25" dirty="0">
                <a:solidFill>
                  <a:srgbClr val="002060"/>
                </a:solidFill>
              </a:rPr>
              <a:t> </a:t>
            </a:r>
            <a:r>
              <a:rPr lang="en-US" sz="1600" kern="0" spc="25" dirty="0" err="1">
                <a:solidFill>
                  <a:srgbClr val="002060"/>
                </a:solidFill>
              </a:rPr>
              <a:t>o‘lchamli</a:t>
            </a:r>
            <a:r>
              <a:rPr lang="en-US" sz="1600" kern="0" spc="25" dirty="0">
                <a:solidFill>
                  <a:srgbClr val="002060"/>
                </a:solidFill>
              </a:rPr>
              <a:t> </a:t>
            </a:r>
            <a:r>
              <a:rPr lang="en-US" sz="1600" kern="0" spc="25" dirty="0" err="1">
                <a:solidFill>
                  <a:srgbClr val="002060"/>
                </a:solidFill>
              </a:rPr>
              <a:t>grafika</a:t>
            </a:r>
            <a:endParaRPr lang="en-US" sz="1600" kern="0" spc="5" dirty="0">
              <a:solidFill>
                <a:srgbClr val="002060"/>
              </a:solidFill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3B7B154F-AFB1-4DC6-B5EA-5A1536810418}"/>
              </a:ext>
            </a:extLst>
          </p:cNvPr>
          <p:cNvSpPr txBox="1">
            <a:spLocks/>
          </p:cNvSpPr>
          <p:nvPr/>
        </p:nvSpPr>
        <p:spPr>
          <a:xfrm>
            <a:off x="2044700" y="2303222"/>
            <a:ext cx="289560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US" sz="1600" kern="0" spc="25" dirty="0" err="1">
                <a:solidFill>
                  <a:srgbClr val="002060"/>
                </a:solidFill>
              </a:rPr>
              <a:t>Uch</a:t>
            </a:r>
            <a:r>
              <a:rPr lang="en-US" sz="1600" kern="0" spc="25" dirty="0">
                <a:solidFill>
                  <a:srgbClr val="002060"/>
                </a:solidFill>
              </a:rPr>
              <a:t> </a:t>
            </a:r>
            <a:r>
              <a:rPr lang="en-US" sz="1600" kern="0" spc="25" dirty="0" err="1">
                <a:solidFill>
                  <a:srgbClr val="002060"/>
                </a:solidFill>
              </a:rPr>
              <a:t>o‘lchamli</a:t>
            </a:r>
            <a:r>
              <a:rPr lang="en-US" sz="1600" kern="0" spc="25" dirty="0">
                <a:solidFill>
                  <a:srgbClr val="002060"/>
                </a:solidFill>
              </a:rPr>
              <a:t> </a:t>
            </a:r>
            <a:r>
              <a:rPr lang="en-US" sz="1600" kern="0" spc="25" dirty="0" err="1">
                <a:solidFill>
                  <a:srgbClr val="002060"/>
                </a:solidFill>
              </a:rPr>
              <a:t>grafika</a:t>
            </a:r>
            <a:endParaRPr lang="en-US" sz="1600" kern="0" spc="5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4" grpId="0">
        <p:bldAsOne/>
      </p:bldGraphic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96703" y="805499"/>
            <a:ext cx="932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965" y="974130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сеть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F9BE456E-F140-44BC-BBD3-B9D1FFE6973C}"/>
              </a:ext>
            </a:extLst>
          </p:cNvPr>
          <p:cNvSpPr txBox="1">
            <a:spLocks/>
          </p:cNvSpPr>
          <p:nvPr/>
        </p:nvSpPr>
        <p:spPr>
          <a:xfrm>
            <a:off x="614828" y="164237"/>
            <a:ext cx="460629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600" kern="0" spc="25" dirty="0"/>
              <a:t>2D GRAFIKA</a:t>
            </a:r>
            <a:endParaRPr lang="en-US" sz="1600" kern="0" spc="5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AB5AD6A4-793D-4A19-B4BB-825821675CF6}"/>
              </a:ext>
            </a:extLst>
          </p:cNvPr>
          <p:cNvSpPr txBox="1">
            <a:spLocks/>
          </p:cNvSpPr>
          <p:nvPr/>
        </p:nvSpPr>
        <p:spPr>
          <a:xfrm>
            <a:off x="475226" y="610116"/>
            <a:ext cx="4857145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just">
              <a:spcBef>
                <a:spcPts val="130"/>
              </a:spcBef>
            </a:pPr>
            <a:r>
              <a:rPr lang="en-US" sz="1400" b="0" kern="0" spc="25" dirty="0">
                <a:solidFill>
                  <a:schemeClr val="tx1"/>
                </a:solidFill>
              </a:rPr>
              <a:t>2D, </a:t>
            </a:r>
            <a:r>
              <a:rPr lang="en-US" sz="1400" b="0" kern="0" spc="25" dirty="0" err="1">
                <a:solidFill>
                  <a:schemeClr val="tx1"/>
                </a:solidFill>
              </a:rPr>
              <a:t>ya’ni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ikki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o‘lchamli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grafika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yassi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va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tekkis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sirtlarda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yaratiladi</a:t>
            </a:r>
            <a:r>
              <a:rPr lang="en-US" sz="1400" b="0" kern="0" spc="25" dirty="0">
                <a:solidFill>
                  <a:schemeClr val="tx1"/>
                </a:solidFill>
              </a:rPr>
              <a:t>. </a:t>
            </a:r>
            <a:r>
              <a:rPr lang="en-US" sz="1400" b="0" kern="0" spc="25" dirty="0" err="1">
                <a:solidFill>
                  <a:schemeClr val="tx1"/>
                </a:solidFill>
              </a:rPr>
              <a:t>Ularga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misol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sifatida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printerda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qog‘ozga</a:t>
            </a:r>
            <a:r>
              <a:rPr lang="en-US" sz="1400" b="0" kern="0" spc="25" dirty="0">
                <a:solidFill>
                  <a:schemeClr val="tx1"/>
                </a:solidFill>
              </a:rPr>
              <a:t> chop </a:t>
            </a:r>
            <a:r>
              <a:rPr lang="en-US" sz="1400" b="0" kern="0" spc="25" dirty="0" err="1">
                <a:solidFill>
                  <a:schemeClr val="tx1"/>
                </a:solidFill>
              </a:rPr>
              <a:t>etiladigan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fotosurat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hamda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rassomlarning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yaratgan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asarlari</a:t>
            </a:r>
            <a:r>
              <a:rPr lang="en-US" sz="1400" b="0" kern="0" spc="25" dirty="0">
                <a:solidFill>
                  <a:schemeClr val="tx1"/>
                </a:solidFill>
              </a:rPr>
              <a:t> </a:t>
            </a:r>
            <a:r>
              <a:rPr lang="en-US" sz="1400" b="0" kern="0" spc="25" dirty="0" err="1">
                <a:solidFill>
                  <a:schemeClr val="tx1"/>
                </a:solidFill>
              </a:rPr>
              <a:t>tushuniladi</a:t>
            </a:r>
            <a:r>
              <a:rPr lang="en-US" sz="1400" b="0" kern="0" spc="25" dirty="0">
                <a:solidFill>
                  <a:schemeClr val="tx1"/>
                </a:solidFill>
              </a:rPr>
              <a:t>. </a:t>
            </a:r>
            <a:endParaRPr lang="en-US" sz="1400" b="0" kern="0" spc="5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7D901D-5B49-459F-A470-E1CF97C7A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6" y="1628486"/>
            <a:ext cx="2286000" cy="136185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666FB0-B27A-4546-817F-27EFF274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32168"/>
            <a:ext cx="2425700" cy="13618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3B06E4-8505-4A66-A6C6-7E31DC1FC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8" y="1012825"/>
            <a:ext cx="2695080" cy="16764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51478CA4-4162-45C6-BBEC-6760FC69CB38}"/>
              </a:ext>
            </a:extLst>
          </p:cNvPr>
          <p:cNvSpPr txBox="1">
            <a:spLocks/>
          </p:cNvSpPr>
          <p:nvPr/>
        </p:nvSpPr>
        <p:spPr>
          <a:xfrm>
            <a:off x="562532" y="184729"/>
            <a:ext cx="460629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600" kern="0" spc="25" dirty="0"/>
              <a:t>KOMPYUTER O‘YINLARI UCHUN FON</a:t>
            </a:r>
            <a:endParaRPr lang="en-US" sz="1600" kern="0" spc="5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164CEE-1DAC-491D-B749-093000635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07" y="1012825"/>
            <a:ext cx="269508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271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05914" y="1351688"/>
            <a:ext cx="1313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Корпоративная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960" y="1520316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490125E-6563-4126-9C11-0E7BB778810E}"/>
              </a:ext>
            </a:extLst>
          </p:cNvPr>
          <p:cNvSpPr txBox="1">
            <a:spLocks/>
          </p:cNvSpPr>
          <p:nvPr/>
        </p:nvSpPr>
        <p:spPr>
          <a:xfrm>
            <a:off x="608852" y="175980"/>
            <a:ext cx="460629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600" kern="0" spc="25" dirty="0"/>
              <a:t>2D GRAFIKA</a:t>
            </a:r>
            <a:endParaRPr lang="en-US" sz="1600" kern="0" spc="5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F3815E-9707-4993-8F0D-768D50BD1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784225"/>
            <a:ext cx="3131010" cy="2085673"/>
          </a:xfrm>
          <a:prstGeom prst="rect">
            <a:avLst/>
          </a:prstGeom>
        </p:spPr>
      </p:pic>
      <p:sp>
        <p:nvSpPr>
          <p:cNvPr id="22" name="object 15">
            <a:extLst>
              <a:ext uri="{FF2B5EF4-FFF2-40B4-BE49-F238E27FC236}">
                <a16:creationId xmlns:a16="http://schemas.microsoft.com/office/drawing/2014/main" id="{58E224A6-E211-46D3-8303-1FACE6A32FF1}"/>
              </a:ext>
            </a:extLst>
          </p:cNvPr>
          <p:cNvSpPr txBox="1"/>
          <p:nvPr/>
        </p:nvSpPr>
        <p:spPr>
          <a:xfrm>
            <a:off x="3375818" y="847879"/>
            <a:ext cx="2277802" cy="183255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3335" marR="337820" algn="ctr">
              <a:lnSpc>
                <a:spcPts val="2010"/>
              </a:lnSpc>
              <a:spcBef>
                <a:spcPts val="290"/>
              </a:spcBef>
            </a:pP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Hozirgi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kunga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kelib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barcha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korxonalar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belgilari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va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mahsulot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logotiplari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2D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grafikasi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usulida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pc="-5" dirty="0" err="1">
                <a:solidFill>
                  <a:srgbClr val="231F20"/>
                </a:solidFill>
                <a:latin typeface="Arial"/>
                <a:cs typeface="Arial"/>
              </a:rPr>
              <a:t>yaratilmoqda</a:t>
            </a:r>
            <a:r>
              <a:rPr lang="en-US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85C429-0D51-484B-8E44-9CB33C0CD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46" y="584038"/>
            <a:ext cx="3739054" cy="25623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AAE905-A8F0-49FF-9DE9-1AF3BC605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784225"/>
            <a:ext cx="990600" cy="2013416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A964D385-E394-4FB4-8FBB-68ECF7AFE159}"/>
              </a:ext>
            </a:extLst>
          </p:cNvPr>
          <p:cNvSpPr txBox="1">
            <a:spLocks/>
          </p:cNvSpPr>
          <p:nvPr/>
        </p:nvSpPr>
        <p:spPr>
          <a:xfrm>
            <a:off x="608852" y="175980"/>
            <a:ext cx="460629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600" kern="0" spc="25" dirty="0"/>
              <a:t>2D ANIMATSIYA</a:t>
            </a:r>
            <a:endParaRPr lang="en-US" sz="1600" kern="0" spc="5" dirty="0"/>
          </a:p>
        </p:txBody>
      </p:sp>
    </p:spTree>
    <p:extLst>
      <p:ext uri="{BB962C8B-B14F-4D97-AF65-F5344CB8AC3E}">
        <p14:creationId xmlns:p14="http://schemas.microsoft.com/office/powerpoint/2010/main" val="387845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56775" y="1918750"/>
            <a:ext cx="12115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егиональная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960" y="2087378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745763-08F0-4765-B23C-033817C4B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708025"/>
            <a:ext cx="3810000" cy="2343150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FA47EA23-7AB0-404D-A857-8ED2144AC5FA}"/>
              </a:ext>
            </a:extLst>
          </p:cNvPr>
          <p:cNvSpPr txBox="1">
            <a:spLocks/>
          </p:cNvSpPr>
          <p:nvPr/>
        </p:nvSpPr>
        <p:spPr>
          <a:xfrm>
            <a:off x="608852" y="175980"/>
            <a:ext cx="460629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en-US" sz="1600" kern="0" spc="25" dirty="0"/>
              <a:t>2D ANIMATSIYA</a:t>
            </a:r>
            <a:endParaRPr lang="en-US" sz="1600" kern="0" spc="5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963" y="135890"/>
            <a:ext cx="4273550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5" dirty="0"/>
              <a:t>ELEKTRON PLANSHET</a:t>
            </a:r>
            <a:endParaRPr spc="20" dirty="0"/>
          </a:p>
        </p:txBody>
      </p:sp>
      <p:sp>
        <p:nvSpPr>
          <p:cNvPr id="18" name="object 18"/>
          <p:cNvSpPr txBox="1"/>
          <p:nvPr/>
        </p:nvSpPr>
        <p:spPr>
          <a:xfrm>
            <a:off x="849964" y="2449871"/>
            <a:ext cx="10255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963" y="2618502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D30EEC64-A3A6-4CFC-905E-2A8578B2DC6D}"/>
              </a:ext>
            </a:extLst>
          </p:cNvPr>
          <p:cNvSpPr txBox="1"/>
          <p:nvPr/>
        </p:nvSpPr>
        <p:spPr>
          <a:xfrm>
            <a:off x="3036771" y="767420"/>
            <a:ext cx="2521409" cy="207159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3335" marR="337820">
              <a:lnSpc>
                <a:spcPts val="2010"/>
              </a:lnSpc>
              <a:spcBef>
                <a:spcPts val="290"/>
              </a:spcBef>
            </a:pP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Elektron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planshet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kompyuterning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qo‘shimcha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qurilmasi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bo‘lib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juda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keng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tarqalgan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, 2D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grafikasida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animatsion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mulfilmlar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yaratishda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xizmat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600" spc="-5" dirty="0" err="1">
                <a:solidFill>
                  <a:srgbClr val="231F20"/>
                </a:solidFill>
                <a:latin typeface="Arial"/>
                <a:cs typeface="Arial"/>
              </a:rPr>
              <a:t>qiladi</a:t>
            </a:r>
            <a:r>
              <a:rPr lang="en-US" sz="1600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608489-2508-404E-8BD6-DB96B79CB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2" y="785978"/>
            <a:ext cx="2502808" cy="2085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647</Words>
  <Application>Microsoft Office PowerPoint</Application>
  <PresentationFormat>Произвольный</PresentationFormat>
  <Paragraphs>67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Office Theme</vt:lpstr>
      <vt:lpstr>INFORMATIKA VA AT</vt:lpstr>
      <vt:lpstr> TAKRORLASH</vt:lpstr>
      <vt:lpstr>2 VA 3 O‘CHAMLI KOPMYUTER GRAFIKASI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ELEKTRON PLANSHET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RASTRLI GRAFIKA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RASTRLI GRAFIKA KENG TARQALGAN GRAFIKADIR!</vt:lpstr>
      <vt:lpstr>Mustaqil bajarish uchun topshiriq: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User</dc:creator>
  <cp:lastModifiedBy>User</cp:lastModifiedBy>
  <cp:revision>152</cp:revision>
  <dcterms:created xsi:type="dcterms:W3CDTF">2020-04-13T08:05:16Z</dcterms:created>
  <dcterms:modified xsi:type="dcterms:W3CDTF">2020-09-07T20:15:15Z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