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58" r:id="rId4"/>
    <p:sldId id="272" r:id="rId5"/>
    <p:sldId id="263" r:id="rId6"/>
    <p:sldId id="264" r:id="rId7"/>
    <p:sldId id="292" r:id="rId8"/>
    <p:sldId id="267" r:id="rId9"/>
    <p:sldId id="268" r:id="rId10"/>
    <p:sldId id="293" r:id="rId11"/>
    <p:sldId id="294" r:id="rId12"/>
    <p:sldId id="275" r:id="rId13"/>
    <p:sldId id="271" r:id="rId14"/>
    <p:sldId id="277" r:id="rId15"/>
    <p:sldId id="278" r:id="rId16"/>
    <p:sldId id="282" r:id="rId17"/>
    <p:sldId id="283" r:id="rId18"/>
    <p:sldId id="284" r:id="rId19"/>
    <p:sldId id="286" r:id="rId20"/>
    <p:sldId id="287" r:id="rId21"/>
    <p:sldId id="288" r:id="rId22"/>
    <p:sldId id="289" r:id="rId23"/>
    <p:sldId id="290" r:id="rId24"/>
    <p:sldId id="295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6600CC"/>
    <a:srgbClr val="87F478"/>
    <a:srgbClr val="48EF31"/>
    <a:srgbClr val="800080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758" autoAdjust="0"/>
  </p:normalViewPr>
  <p:slideViewPr>
    <p:cSldViewPr snapToGrid="0">
      <p:cViewPr varScale="1">
        <p:scale>
          <a:sx n="104" d="100"/>
          <a:sy n="104" d="100"/>
        </p:scale>
        <p:origin x="7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6637-D9A1-4C93-9680-CF79AEAAC8D0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331E3-7104-49EC-85D5-6F27B46C18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373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6637-D9A1-4C93-9680-CF79AEAAC8D0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331E3-7104-49EC-85D5-6F27B46C18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955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6637-D9A1-4C93-9680-CF79AEAAC8D0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331E3-7104-49EC-85D5-6F27B46C18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497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6637-D9A1-4C93-9680-CF79AEAAC8D0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331E3-7104-49EC-85D5-6F27B46C18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299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6637-D9A1-4C93-9680-CF79AEAAC8D0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331E3-7104-49EC-85D5-6F27B46C18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347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6637-D9A1-4C93-9680-CF79AEAAC8D0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331E3-7104-49EC-85D5-6F27B46C18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967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6637-D9A1-4C93-9680-CF79AEAAC8D0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331E3-7104-49EC-85D5-6F27B46C18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342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6637-D9A1-4C93-9680-CF79AEAAC8D0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331E3-7104-49EC-85D5-6F27B46C18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648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6637-D9A1-4C93-9680-CF79AEAAC8D0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331E3-7104-49EC-85D5-6F27B46C18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58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6637-D9A1-4C93-9680-CF79AEAAC8D0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331E3-7104-49EC-85D5-6F27B46C18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43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6637-D9A1-4C93-9680-CF79AEAAC8D0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331E3-7104-49EC-85D5-6F27B46C18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029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96637-D9A1-4C93-9680-CF79AEAAC8D0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8331E3-7104-49EC-85D5-6F27B46C18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386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66.png"/><Relationship Id="rId3" Type="http://schemas.openxmlformats.org/officeDocument/2006/relationships/image" Target="../media/image60.png"/><Relationship Id="rId7" Type="http://schemas.openxmlformats.org/officeDocument/2006/relationships/image" Target="../media/image36.png"/><Relationship Id="rId12" Type="http://schemas.openxmlformats.org/officeDocument/2006/relationships/image" Target="../media/image65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64.png"/><Relationship Id="rId5" Type="http://schemas.openxmlformats.org/officeDocument/2006/relationships/image" Target="../media/image34.png"/><Relationship Id="rId10" Type="http://schemas.openxmlformats.org/officeDocument/2006/relationships/image" Target="../media/image63.png"/><Relationship Id="rId4" Type="http://schemas.openxmlformats.org/officeDocument/2006/relationships/image" Target="../media/image62.png"/><Relationship Id="rId9" Type="http://schemas.openxmlformats.org/officeDocument/2006/relationships/image" Target="../media/image38.png"/><Relationship Id="rId14" Type="http://schemas.openxmlformats.org/officeDocument/2006/relationships/image" Target="../media/image6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0.png"/><Relationship Id="rId3" Type="http://schemas.openxmlformats.org/officeDocument/2006/relationships/image" Target="../media/image35.png"/><Relationship Id="rId7" Type="http://schemas.openxmlformats.org/officeDocument/2006/relationships/image" Target="../media/image68.png"/><Relationship Id="rId12" Type="http://schemas.openxmlformats.org/officeDocument/2006/relationships/image" Target="../media/image3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37.png"/><Relationship Id="rId15" Type="http://schemas.openxmlformats.org/officeDocument/2006/relationships/image" Target="../media/image71.png"/><Relationship Id="rId10" Type="http://schemas.openxmlformats.org/officeDocument/2006/relationships/image" Target="../media/image48.png"/><Relationship Id="rId4" Type="http://schemas.openxmlformats.org/officeDocument/2006/relationships/image" Target="../media/image36.png"/><Relationship Id="rId9" Type="http://schemas.openxmlformats.org/officeDocument/2006/relationships/image" Target="../media/image47.png"/><Relationship Id="rId14" Type="http://schemas.openxmlformats.org/officeDocument/2006/relationships/image" Target="../media/image70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7" Type="http://schemas.openxmlformats.org/officeDocument/2006/relationships/image" Target="../media/image10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7.png"/><Relationship Id="rId18" Type="http://schemas.openxmlformats.org/officeDocument/2006/relationships/image" Target="../media/image92.png"/><Relationship Id="rId3" Type="http://schemas.openxmlformats.org/officeDocument/2006/relationships/image" Target="../media/image73.png"/><Relationship Id="rId7" Type="http://schemas.openxmlformats.org/officeDocument/2006/relationships/image" Target="../media/image82.png"/><Relationship Id="rId12" Type="http://schemas.openxmlformats.org/officeDocument/2006/relationships/image" Target="../media/image86.png"/><Relationship Id="rId17" Type="http://schemas.openxmlformats.org/officeDocument/2006/relationships/image" Target="../media/image91.png"/><Relationship Id="rId2" Type="http://schemas.openxmlformats.org/officeDocument/2006/relationships/image" Target="../media/image72.png"/><Relationship Id="rId16" Type="http://schemas.openxmlformats.org/officeDocument/2006/relationships/image" Target="../media/image90.png"/><Relationship Id="rId20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11" Type="http://schemas.openxmlformats.org/officeDocument/2006/relationships/image" Target="../media/image10.png"/><Relationship Id="rId5" Type="http://schemas.openxmlformats.org/officeDocument/2006/relationships/image" Target="../media/image75.png"/><Relationship Id="rId15" Type="http://schemas.openxmlformats.org/officeDocument/2006/relationships/image" Target="../media/image89.png"/><Relationship Id="rId10" Type="http://schemas.openxmlformats.org/officeDocument/2006/relationships/image" Target="../media/image85.png"/><Relationship Id="rId19" Type="http://schemas.openxmlformats.org/officeDocument/2006/relationships/image" Target="../media/image93.png"/><Relationship Id="rId4" Type="http://schemas.openxmlformats.org/officeDocument/2006/relationships/image" Target="../media/image74.png"/><Relationship Id="rId9" Type="http://schemas.openxmlformats.org/officeDocument/2006/relationships/image" Target="../media/image84.png"/><Relationship Id="rId14" Type="http://schemas.openxmlformats.org/officeDocument/2006/relationships/image" Target="../media/image8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0.png"/><Relationship Id="rId13" Type="http://schemas.openxmlformats.org/officeDocument/2006/relationships/image" Target="../media/image99.png"/><Relationship Id="rId18" Type="http://schemas.openxmlformats.org/officeDocument/2006/relationships/image" Target="../media/image104.png"/><Relationship Id="rId3" Type="http://schemas.openxmlformats.org/officeDocument/2006/relationships/image" Target="../media/image870.png"/><Relationship Id="rId7" Type="http://schemas.openxmlformats.org/officeDocument/2006/relationships/image" Target="../media/image930.png"/><Relationship Id="rId12" Type="http://schemas.openxmlformats.org/officeDocument/2006/relationships/image" Target="../media/image98.png"/><Relationship Id="rId17" Type="http://schemas.openxmlformats.org/officeDocument/2006/relationships/image" Target="../media/image103.png"/><Relationship Id="rId2" Type="http://schemas.openxmlformats.org/officeDocument/2006/relationships/image" Target="../media/image860.png"/><Relationship Id="rId16" Type="http://schemas.openxmlformats.org/officeDocument/2006/relationships/image" Target="../media/image102.png"/><Relationship Id="rId20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0.png"/><Relationship Id="rId11" Type="http://schemas.openxmlformats.org/officeDocument/2006/relationships/image" Target="../media/image97.png"/><Relationship Id="rId5" Type="http://schemas.openxmlformats.org/officeDocument/2006/relationships/image" Target="../media/image890.png"/><Relationship Id="rId15" Type="http://schemas.openxmlformats.org/officeDocument/2006/relationships/image" Target="../media/image101.png"/><Relationship Id="rId10" Type="http://schemas.openxmlformats.org/officeDocument/2006/relationships/image" Target="../media/image96.png"/><Relationship Id="rId19" Type="http://schemas.openxmlformats.org/officeDocument/2006/relationships/image" Target="../media/image105.png"/><Relationship Id="rId4" Type="http://schemas.openxmlformats.org/officeDocument/2006/relationships/image" Target="../media/image880.png"/><Relationship Id="rId9" Type="http://schemas.openxmlformats.org/officeDocument/2006/relationships/image" Target="../media/image95.png"/><Relationship Id="rId14" Type="http://schemas.openxmlformats.org/officeDocument/2006/relationships/image" Target="../media/image10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13" Type="http://schemas.openxmlformats.org/officeDocument/2006/relationships/image" Target="../media/image116.png"/><Relationship Id="rId3" Type="http://schemas.openxmlformats.org/officeDocument/2006/relationships/image" Target="../media/image107.png"/><Relationship Id="rId7" Type="http://schemas.openxmlformats.org/officeDocument/2006/relationships/image" Target="../media/image110.png"/><Relationship Id="rId12" Type="http://schemas.openxmlformats.org/officeDocument/2006/relationships/image" Target="../media/image115.png"/><Relationship Id="rId17" Type="http://schemas.openxmlformats.org/officeDocument/2006/relationships/image" Target="../media/image119.png"/><Relationship Id="rId2" Type="http://schemas.openxmlformats.org/officeDocument/2006/relationships/image" Target="../media/image1060.png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0.png"/><Relationship Id="rId11" Type="http://schemas.openxmlformats.org/officeDocument/2006/relationships/image" Target="../media/image114.png"/><Relationship Id="rId5" Type="http://schemas.openxmlformats.org/officeDocument/2006/relationships/image" Target="../media/image109.png"/><Relationship Id="rId15" Type="http://schemas.openxmlformats.org/officeDocument/2006/relationships/image" Target="../media/image118.png"/><Relationship Id="rId10" Type="http://schemas.openxmlformats.org/officeDocument/2006/relationships/image" Target="../media/image113.png"/><Relationship Id="rId4" Type="http://schemas.openxmlformats.org/officeDocument/2006/relationships/image" Target="../media/image108.png"/><Relationship Id="rId9" Type="http://schemas.openxmlformats.org/officeDocument/2006/relationships/image" Target="../media/image112.png"/><Relationship Id="rId14" Type="http://schemas.openxmlformats.org/officeDocument/2006/relationships/image" Target="../media/image1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9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13" Type="http://schemas.openxmlformats.org/officeDocument/2006/relationships/image" Target="../media/image126.png"/><Relationship Id="rId18" Type="http://schemas.openxmlformats.org/officeDocument/2006/relationships/image" Target="../media/image131.png"/><Relationship Id="rId3" Type="http://schemas.openxmlformats.org/officeDocument/2006/relationships/image" Target="../media/image870.png"/><Relationship Id="rId7" Type="http://schemas.openxmlformats.org/officeDocument/2006/relationships/image" Target="../media/image121.png"/><Relationship Id="rId12" Type="http://schemas.openxmlformats.org/officeDocument/2006/relationships/image" Target="../media/image120.png"/><Relationship Id="rId17" Type="http://schemas.openxmlformats.org/officeDocument/2006/relationships/image" Target="../media/image130.png"/><Relationship Id="rId2" Type="http://schemas.openxmlformats.org/officeDocument/2006/relationships/image" Target="../media/image860.png"/><Relationship Id="rId16" Type="http://schemas.openxmlformats.org/officeDocument/2006/relationships/image" Target="../media/image129.png"/><Relationship Id="rId20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0.png"/><Relationship Id="rId11" Type="http://schemas.openxmlformats.org/officeDocument/2006/relationships/image" Target="../media/image124.png"/><Relationship Id="rId5" Type="http://schemas.openxmlformats.org/officeDocument/2006/relationships/image" Target="../media/image890.png"/><Relationship Id="rId15" Type="http://schemas.openxmlformats.org/officeDocument/2006/relationships/image" Target="../media/image128.png"/><Relationship Id="rId10" Type="http://schemas.openxmlformats.org/officeDocument/2006/relationships/image" Target="../media/image96.png"/><Relationship Id="rId19" Type="http://schemas.openxmlformats.org/officeDocument/2006/relationships/image" Target="../media/image132.png"/><Relationship Id="rId4" Type="http://schemas.openxmlformats.org/officeDocument/2006/relationships/image" Target="../media/image880.png"/><Relationship Id="rId9" Type="http://schemas.openxmlformats.org/officeDocument/2006/relationships/image" Target="../media/image123.png"/><Relationship Id="rId14" Type="http://schemas.openxmlformats.org/officeDocument/2006/relationships/image" Target="../media/image1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13" Type="http://schemas.openxmlformats.org/officeDocument/2006/relationships/image" Target="../media/image138.png"/><Relationship Id="rId3" Type="http://schemas.openxmlformats.org/officeDocument/2006/relationships/image" Target="../media/image107.png"/><Relationship Id="rId7" Type="http://schemas.openxmlformats.org/officeDocument/2006/relationships/image" Target="../media/image110.png"/><Relationship Id="rId12" Type="http://schemas.openxmlformats.org/officeDocument/2006/relationships/image" Target="../media/image137.png"/><Relationship Id="rId2" Type="http://schemas.openxmlformats.org/officeDocument/2006/relationships/image" Target="../media/image10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0.png"/><Relationship Id="rId11" Type="http://schemas.openxmlformats.org/officeDocument/2006/relationships/image" Target="../media/image136.png"/><Relationship Id="rId5" Type="http://schemas.openxmlformats.org/officeDocument/2006/relationships/image" Target="../media/image109.png"/><Relationship Id="rId15" Type="http://schemas.openxmlformats.org/officeDocument/2006/relationships/image" Target="../media/image140.png"/><Relationship Id="rId10" Type="http://schemas.openxmlformats.org/officeDocument/2006/relationships/image" Target="../media/image135.png"/><Relationship Id="rId4" Type="http://schemas.openxmlformats.org/officeDocument/2006/relationships/image" Target="../media/image108.png"/><Relationship Id="rId9" Type="http://schemas.openxmlformats.org/officeDocument/2006/relationships/image" Target="../media/image134.png"/><Relationship Id="rId14" Type="http://schemas.openxmlformats.org/officeDocument/2006/relationships/image" Target="../media/image13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13" Type="http://schemas.openxmlformats.org/officeDocument/2006/relationships/image" Target="../media/image147.png"/><Relationship Id="rId3" Type="http://schemas.openxmlformats.org/officeDocument/2006/relationships/image" Target="../media/image107.png"/><Relationship Id="rId7" Type="http://schemas.openxmlformats.org/officeDocument/2006/relationships/image" Target="../media/image110.png"/><Relationship Id="rId12" Type="http://schemas.openxmlformats.org/officeDocument/2006/relationships/image" Target="../media/image146.png"/><Relationship Id="rId2" Type="http://schemas.openxmlformats.org/officeDocument/2006/relationships/image" Target="../media/image1060.png"/><Relationship Id="rId16" Type="http://schemas.openxmlformats.org/officeDocument/2006/relationships/image" Target="../media/image1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0.png"/><Relationship Id="rId11" Type="http://schemas.openxmlformats.org/officeDocument/2006/relationships/image" Target="../media/image145.png"/><Relationship Id="rId5" Type="http://schemas.openxmlformats.org/officeDocument/2006/relationships/image" Target="../media/image109.png"/><Relationship Id="rId15" Type="http://schemas.openxmlformats.org/officeDocument/2006/relationships/image" Target="../media/image10.png"/><Relationship Id="rId10" Type="http://schemas.openxmlformats.org/officeDocument/2006/relationships/image" Target="../media/image143.png"/><Relationship Id="rId4" Type="http://schemas.openxmlformats.org/officeDocument/2006/relationships/image" Target="../media/image108.png"/><Relationship Id="rId9" Type="http://schemas.openxmlformats.org/officeDocument/2006/relationships/image" Target="../media/image142.png"/><Relationship Id="rId14" Type="http://schemas.openxmlformats.org/officeDocument/2006/relationships/image" Target="../media/image14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png"/><Relationship Id="rId3" Type="http://schemas.openxmlformats.org/officeDocument/2006/relationships/image" Target="../media/image24.png"/><Relationship Id="rId7" Type="http://schemas.openxmlformats.org/officeDocument/2006/relationships/image" Target="../media/image154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3.png"/><Relationship Id="rId5" Type="http://schemas.openxmlformats.org/officeDocument/2006/relationships/image" Target="../media/image152.png"/><Relationship Id="rId4" Type="http://schemas.openxmlformats.org/officeDocument/2006/relationships/image" Target="../media/image151.png"/><Relationship Id="rId9" Type="http://schemas.openxmlformats.org/officeDocument/2006/relationships/image" Target="../media/image15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png"/><Relationship Id="rId13" Type="http://schemas.openxmlformats.org/officeDocument/2006/relationships/image" Target="../media/image158.png"/><Relationship Id="rId3" Type="http://schemas.openxmlformats.org/officeDocument/2006/relationships/image" Target="../media/image157.png"/><Relationship Id="rId7" Type="http://schemas.openxmlformats.org/officeDocument/2006/relationships/image" Target="../media/image162.png"/><Relationship Id="rId12" Type="http://schemas.openxmlformats.org/officeDocument/2006/relationships/image" Target="../media/image167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1.png"/><Relationship Id="rId11" Type="http://schemas.openxmlformats.org/officeDocument/2006/relationships/image" Target="../media/image166.png"/><Relationship Id="rId5" Type="http://schemas.openxmlformats.org/officeDocument/2006/relationships/image" Target="../media/image160.png"/><Relationship Id="rId15" Type="http://schemas.openxmlformats.org/officeDocument/2006/relationships/image" Target="../media/image10.png"/><Relationship Id="rId10" Type="http://schemas.openxmlformats.org/officeDocument/2006/relationships/image" Target="../media/image165.png"/><Relationship Id="rId4" Type="http://schemas.openxmlformats.org/officeDocument/2006/relationships/image" Target="../media/image159.png"/><Relationship Id="rId9" Type="http://schemas.openxmlformats.org/officeDocument/2006/relationships/image" Target="../media/image164.png"/><Relationship Id="rId14" Type="http://schemas.openxmlformats.org/officeDocument/2006/relationships/image" Target="../media/image16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10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image" Target="../media/image35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37.png"/><Relationship Id="rId15" Type="http://schemas.openxmlformats.org/officeDocument/2006/relationships/image" Target="../media/image53.png"/><Relationship Id="rId10" Type="http://schemas.openxmlformats.org/officeDocument/2006/relationships/image" Target="../media/image48.png"/><Relationship Id="rId4" Type="http://schemas.openxmlformats.org/officeDocument/2006/relationships/image" Target="../media/image36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5.png"/><Relationship Id="rId7" Type="http://schemas.openxmlformats.org/officeDocument/2006/relationships/image" Target="../media/image6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49625" y="2341632"/>
            <a:ext cx="608858" cy="16014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49625" y="4534416"/>
            <a:ext cx="608858" cy="16014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7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19261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8" name="object 9">
            <a:extLst>
              <a:ext uri="{FF2B5EF4-FFF2-40B4-BE49-F238E27FC236}">
                <a16:creationId xmlns:a16="http://schemas.microsoft.com/office/drawing/2014/main" id="{F509CE63-EA07-4147-A5FD-1F5904E99FB9}"/>
              </a:ext>
            </a:extLst>
          </p:cNvPr>
          <p:cNvSpPr/>
          <p:nvPr/>
        </p:nvSpPr>
        <p:spPr>
          <a:xfrm>
            <a:off x="9660046" y="450904"/>
            <a:ext cx="1892173" cy="88844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9" name="object 12">
            <a:extLst>
              <a:ext uri="{FF2B5EF4-FFF2-40B4-BE49-F238E27FC236}">
                <a16:creationId xmlns:a16="http://schemas.microsoft.com/office/drawing/2014/main" id="{1009E430-E2A9-4BD4-AC5C-69057C90208A}"/>
              </a:ext>
            </a:extLst>
          </p:cNvPr>
          <p:cNvSpPr txBox="1"/>
          <p:nvPr/>
        </p:nvSpPr>
        <p:spPr>
          <a:xfrm>
            <a:off x="9696267" y="556113"/>
            <a:ext cx="1993142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0" name="object 2">
            <a:extLst>
              <a:ext uri="{FF2B5EF4-FFF2-40B4-BE49-F238E27FC236}">
                <a16:creationId xmlns:a16="http://schemas.microsoft.com/office/drawing/2014/main" id="{E90F6910-3ECD-4DFB-8ECF-6AF3799CA502}"/>
              </a:ext>
            </a:extLst>
          </p:cNvPr>
          <p:cNvSpPr txBox="1">
            <a:spLocks/>
          </p:cNvSpPr>
          <p:nvPr/>
        </p:nvSpPr>
        <p:spPr>
          <a:xfrm>
            <a:off x="2923263" y="222537"/>
            <a:ext cx="5110067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Geometriya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31" name="object 11">
            <a:extLst>
              <a:ext uri="{FF2B5EF4-FFF2-40B4-BE49-F238E27FC236}">
                <a16:creationId xmlns:a16="http://schemas.microsoft.com/office/drawing/2014/main" id="{4A8F95AD-6C6B-4BAD-BCA4-7A90954DE64F}"/>
              </a:ext>
            </a:extLst>
          </p:cNvPr>
          <p:cNvSpPr/>
          <p:nvPr/>
        </p:nvSpPr>
        <p:spPr>
          <a:xfrm>
            <a:off x="847166" y="260921"/>
            <a:ext cx="937406" cy="106179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4">
            <a:extLst>
              <a:ext uri="{FF2B5EF4-FFF2-40B4-BE49-F238E27FC236}">
                <a16:creationId xmlns:a16="http://schemas.microsoft.com/office/drawing/2014/main" id="{14392D96-CF1D-4433-B4AC-FEF43CEB7C4B}"/>
              </a:ext>
            </a:extLst>
          </p:cNvPr>
          <p:cNvSpPr txBox="1"/>
          <p:nvPr/>
        </p:nvSpPr>
        <p:spPr>
          <a:xfrm>
            <a:off x="1025237" y="2187049"/>
            <a:ext cx="6516124" cy="300498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just">
              <a:spcBef>
                <a:spcPts val="233"/>
              </a:spcBef>
              <a:spcAft>
                <a:spcPts val="600"/>
              </a:spcAft>
            </a:pPr>
            <a:r>
              <a:rPr sz="6000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sz="6000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60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38918" algn="just">
              <a:spcBef>
                <a:spcPts val="233"/>
              </a:spcBef>
              <a:spcAft>
                <a:spcPts val="600"/>
              </a:spcAft>
            </a:pPr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Piramidaning</a:t>
            </a: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8918" algn="just">
              <a:spcBef>
                <a:spcPts val="233"/>
              </a:spcBef>
              <a:spcAft>
                <a:spcPts val="600"/>
              </a:spcAft>
            </a:pPr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endParaRPr lang="en-US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Объем пирамиды | Формулы и расчеты онлайн - Fxyz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0422" y="2187897"/>
            <a:ext cx="3671797" cy="3147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9324122" y="5613547"/>
                <a:ext cx="1565620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4122" y="5613547"/>
                <a:ext cx="1565620" cy="7386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83308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5"/>
            <a:ext cx="12189015" cy="13617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Рамка 4"/>
          <p:cNvSpPr/>
          <p:nvPr/>
        </p:nvSpPr>
        <p:spPr>
          <a:xfrm>
            <a:off x="75415" y="1426669"/>
            <a:ext cx="12038028" cy="5360629"/>
          </a:xfrm>
          <a:prstGeom prst="frame">
            <a:avLst>
              <a:gd name="adj1" fmla="val 589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39933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728225" y="25467"/>
                <a:ext cx="400834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𝑩𝑪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8225" y="25467"/>
                <a:ext cx="4008341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264430" y="-30375"/>
                <a:ext cx="2688497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𝑨𝑪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4430" y="-30375"/>
                <a:ext cx="2688497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711309" y="591779"/>
                <a:ext cx="130304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1309" y="591779"/>
                <a:ext cx="1303049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/>
          <p:cNvCxnSpPr/>
          <p:nvPr/>
        </p:nvCxnSpPr>
        <p:spPr>
          <a:xfrm flipV="1">
            <a:off x="8531729" y="1962579"/>
            <a:ext cx="1308040" cy="2276800"/>
          </a:xfrm>
          <a:prstGeom prst="line">
            <a:avLst/>
          </a:prstGeom>
          <a:ln w="3810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>
            <a:endCxn id="67" idx="1"/>
          </p:cNvCxnSpPr>
          <p:nvPr/>
        </p:nvCxnSpPr>
        <p:spPr>
          <a:xfrm>
            <a:off x="9842780" y="1965758"/>
            <a:ext cx="1698627" cy="1501087"/>
          </a:xfrm>
          <a:prstGeom prst="line">
            <a:avLst/>
          </a:prstGeom>
          <a:ln w="3810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Прямоугольник 65"/>
              <p:cNvSpPr/>
              <p:nvPr/>
            </p:nvSpPr>
            <p:spPr>
              <a:xfrm>
                <a:off x="9635246" y="1603272"/>
                <a:ext cx="55277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6" name="Прямоугольник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5246" y="1603272"/>
                <a:ext cx="552779" cy="400110"/>
              </a:xfrm>
              <a:prstGeom prst="rect">
                <a:avLst/>
              </a:prstGeom>
              <a:blipFill>
                <a:blip r:embed="rId5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Прямоугольник 66"/>
              <p:cNvSpPr/>
              <p:nvPr/>
            </p:nvSpPr>
            <p:spPr>
              <a:xfrm>
                <a:off x="11541407" y="3266790"/>
                <a:ext cx="40267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7" name="Прямоугольник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41407" y="3266790"/>
                <a:ext cx="402674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Прямоугольник 67"/>
              <p:cNvSpPr/>
              <p:nvPr/>
            </p:nvSpPr>
            <p:spPr>
              <a:xfrm>
                <a:off x="10139934" y="4343136"/>
                <a:ext cx="42992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8" name="Прямоугольник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9934" y="4343136"/>
                <a:ext cx="429926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Прямоугольник 68"/>
              <p:cNvSpPr/>
              <p:nvPr/>
            </p:nvSpPr>
            <p:spPr>
              <a:xfrm>
                <a:off x="8178923" y="4120928"/>
                <a:ext cx="41229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9" name="Прямоугольник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8923" y="4120928"/>
                <a:ext cx="412292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222" name="Равнобедренный треугольник 9221"/>
          <p:cNvSpPr/>
          <p:nvPr/>
        </p:nvSpPr>
        <p:spPr>
          <a:xfrm rot="9905756">
            <a:off x="8693047" y="3836981"/>
            <a:ext cx="2893775" cy="511675"/>
          </a:xfrm>
          <a:prstGeom prst="triangle">
            <a:avLst>
              <a:gd name="adj" fmla="val 47357"/>
            </a:avLst>
          </a:prstGeom>
          <a:solidFill>
            <a:srgbClr val="87F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5" name="Прямая соединительная линия 74"/>
          <p:cNvCxnSpPr/>
          <p:nvPr/>
        </p:nvCxnSpPr>
        <p:spPr>
          <a:xfrm>
            <a:off x="8538424" y="4239379"/>
            <a:ext cx="1752500" cy="81604"/>
          </a:xfrm>
          <a:prstGeom prst="line">
            <a:avLst/>
          </a:prstGeom>
          <a:ln w="3810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 flipV="1">
            <a:off x="10279646" y="3449788"/>
            <a:ext cx="1265316" cy="870590"/>
          </a:xfrm>
          <a:prstGeom prst="line">
            <a:avLst/>
          </a:prstGeom>
          <a:ln w="3810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 flipV="1">
            <a:off x="8525031" y="3473446"/>
            <a:ext cx="2947313" cy="765935"/>
          </a:xfrm>
          <a:prstGeom prst="line">
            <a:avLst/>
          </a:prstGeom>
          <a:ln w="38100">
            <a:solidFill>
              <a:srgbClr val="80008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V="1">
            <a:off x="8538422" y="4063948"/>
            <a:ext cx="1632458" cy="175432"/>
          </a:xfrm>
          <a:prstGeom prst="line">
            <a:avLst/>
          </a:prstGeom>
          <a:ln w="381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Овал 80"/>
          <p:cNvSpPr/>
          <p:nvPr/>
        </p:nvSpPr>
        <p:spPr>
          <a:xfrm>
            <a:off x="10117972" y="4022815"/>
            <a:ext cx="65518" cy="697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Прямоугольник 81"/>
              <p:cNvSpPr/>
              <p:nvPr/>
            </p:nvSpPr>
            <p:spPr>
              <a:xfrm>
                <a:off x="10109049" y="3825540"/>
                <a:ext cx="42992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2" name="Прямоугольник 8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9049" y="3825540"/>
                <a:ext cx="429926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3" name="Прямая соединительная линия 82"/>
          <p:cNvCxnSpPr/>
          <p:nvPr/>
        </p:nvCxnSpPr>
        <p:spPr>
          <a:xfrm flipH="1" flipV="1">
            <a:off x="9839771" y="1975129"/>
            <a:ext cx="444457" cy="2345854"/>
          </a:xfrm>
          <a:prstGeom prst="line">
            <a:avLst/>
          </a:prstGeom>
          <a:ln w="3810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Овал 83"/>
          <p:cNvSpPr/>
          <p:nvPr/>
        </p:nvSpPr>
        <p:spPr>
          <a:xfrm>
            <a:off x="9811726" y="1936967"/>
            <a:ext cx="65518" cy="697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/>
              <p:cNvSpPr txBox="1"/>
              <p:nvPr/>
            </p:nvSpPr>
            <p:spPr>
              <a:xfrm>
                <a:off x="1616022" y="580624"/>
                <a:ext cx="628075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𝑩</m:t>
                      </m:r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5" name="TextBox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6022" y="580624"/>
                <a:ext cx="6280758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67735" y="2778899"/>
                <a:ext cx="7878695" cy="6708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𝒑</m:t>
                          </m:r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𝑨𝑩</m:t>
                              </m:r>
                            </m:e>
                          </m:d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𝑩𝑪</m:t>
                              </m:r>
                            </m:e>
                          </m:d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𝑨𝑪</m:t>
                              </m:r>
                            </m:e>
                          </m:d>
                        </m:e>
                      </m:rad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735" y="2778899"/>
                <a:ext cx="7878695" cy="67088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63253" y="1614412"/>
                <a:ext cx="5413341" cy="7975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𝒑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𝑨𝑩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𝑩𝑪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𝑨𝑪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en-US" sz="3600" b="1" dirty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253" y="1614412"/>
                <a:ext cx="5413341" cy="79759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590400" y="3875874"/>
                <a:ext cx="7189404" cy="5963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d>
                            <m:dPr>
                              <m:ctrlP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d>
                          <m:d>
                            <m:dPr>
                              <m:ctrlP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d>
                          <m:d>
                            <m:dPr>
                              <m:ctrlP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e>
                          </m:d>
                        </m:e>
                      </m:rad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rad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32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400" y="3875874"/>
                <a:ext cx="7189404" cy="59638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663253" y="5245315"/>
                <a:ext cx="7794185" cy="9635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𝑨𝑶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𝑹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𝑨𝑩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𝑩𝑪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𝑨𝑪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sSub>
                          <m:sSub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𝒂𝒔𝒐𝒔</m:t>
                            </m:r>
                          </m:sub>
                        </m:sSub>
                      </m:den>
                    </m:f>
                    <m:r>
                      <a:rPr lang="en-US" sz="3600" b="1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𝟓</m:t>
                            </m:r>
                          </m:e>
                        </m:rad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</m:e>
                        </m:rad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  <m:rad>
                          <m:radPr>
                            <m:degHide m:val="on"/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</m:e>
                        </m:rad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3600" b="1" dirty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253" y="5245315"/>
                <a:ext cx="7794185" cy="963597"/>
              </a:xfrm>
              <a:prstGeom prst="rect">
                <a:avLst/>
              </a:prstGeom>
              <a:blipFill>
                <a:blip r:embed="rId14"/>
                <a:stretch>
                  <a:fillRect l="-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1148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5"/>
            <a:ext cx="12189015" cy="116165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Рамка 4"/>
          <p:cNvSpPr/>
          <p:nvPr/>
        </p:nvSpPr>
        <p:spPr>
          <a:xfrm>
            <a:off x="75415" y="1196975"/>
            <a:ext cx="12038028" cy="5590324"/>
          </a:xfrm>
          <a:prstGeom prst="frame">
            <a:avLst>
              <a:gd name="adj1" fmla="val 589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39933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8531729" y="1962579"/>
            <a:ext cx="1308040" cy="2276800"/>
          </a:xfrm>
          <a:prstGeom prst="line">
            <a:avLst/>
          </a:prstGeom>
          <a:ln w="3810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>
            <a:endCxn id="67" idx="1"/>
          </p:cNvCxnSpPr>
          <p:nvPr/>
        </p:nvCxnSpPr>
        <p:spPr>
          <a:xfrm>
            <a:off x="9842780" y="1965758"/>
            <a:ext cx="1698627" cy="1501087"/>
          </a:xfrm>
          <a:prstGeom prst="line">
            <a:avLst/>
          </a:prstGeom>
          <a:ln w="3810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Прямоугольник 65"/>
              <p:cNvSpPr/>
              <p:nvPr/>
            </p:nvSpPr>
            <p:spPr>
              <a:xfrm>
                <a:off x="9635246" y="1603272"/>
                <a:ext cx="55277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6" name="Прямоугольник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5246" y="1603272"/>
                <a:ext cx="552779" cy="400110"/>
              </a:xfrm>
              <a:prstGeom prst="rect">
                <a:avLst/>
              </a:prstGeom>
              <a:blipFill>
                <a:blip r:embed="rId2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Прямоугольник 66"/>
              <p:cNvSpPr/>
              <p:nvPr/>
            </p:nvSpPr>
            <p:spPr>
              <a:xfrm>
                <a:off x="11541407" y="3266790"/>
                <a:ext cx="40267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7" name="Прямоугольник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41407" y="3266790"/>
                <a:ext cx="402674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Прямоугольник 67"/>
              <p:cNvSpPr/>
              <p:nvPr/>
            </p:nvSpPr>
            <p:spPr>
              <a:xfrm>
                <a:off x="10139934" y="4343136"/>
                <a:ext cx="42992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8" name="Прямоугольник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9934" y="4343136"/>
                <a:ext cx="429926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Прямоугольник 68"/>
              <p:cNvSpPr/>
              <p:nvPr/>
            </p:nvSpPr>
            <p:spPr>
              <a:xfrm>
                <a:off x="8178923" y="4120928"/>
                <a:ext cx="41229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9" name="Прямоугольник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8923" y="4120928"/>
                <a:ext cx="412292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222" name="Равнобедренный треугольник 9221"/>
          <p:cNvSpPr/>
          <p:nvPr/>
        </p:nvSpPr>
        <p:spPr>
          <a:xfrm rot="9905756">
            <a:off x="8693047" y="3836981"/>
            <a:ext cx="2893775" cy="511675"/>
          </a:xfrm>
          <a:prstGeom prst="triangle">
            <a:avLst>
              <a:gd name="adj" fmla="val 47357"/>
            </a:avLst>
          </a:prstGeom>
          <a:solidFill>
            <a:srgbClr val="87F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5" name="Прямая соединительная линия 74"/>
          <p:cNvCxnSpPr/>
          <p:nvPr/>
        </p:nvCxnSpPr>
        <p:spPr>
          <a:xfrm>
            <a:off x="8538424" y="4239379"/>
            <a:ext cx="1752500" cy="81604"/>
          </a:xfrm>
          <a:prstGeom prst="line">
            <a:avLst/>
          </a:prstGeom>
          <a:ln w="3810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 flipV="1">
            <a:off x="10279646" y="3449788"/>
            <a:ext cx="1265316" cy="870590"/>
          </a:xfrm>
          <a:prstGeom prst="line">
            <a:avLst/>
          </a:prstGeom>
          <a:ln w="3810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 flipV="1">
            <a:off x="8525031" y="3473446"/>
            <a:ext cx="2947313" cy="765935"/>
          </a:xfrm>
          <a:prstGeom prst="line">
            <a:avLst/>
          </a:prstGeom>
          <a:ln w="38100">
            <a:solidFill>
              <a:srgbClr val="80008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Прямоугольник 81"/>
              <p:cNvSpPr/>
              <p:nvPr/>
            </p:nvSpPr>
            <p:spPr>
              <a:xfrm>
                <a:off x="9720447" y="3880071"/>
                <a:ext cx="42992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2" name="Прямоугольник 8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0447" y="3880071"/>
                <a:ext cx="429926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3" name="Прямая соединительная линия 82"/>
          <p:cNvCxnSpPr/>
          <p:nvPr/>
        </p:nvCxnSpPr>
        <p:spPr>
          <a:xfrm flipH="1" flipV="1">
            <a:off x="9839771" y="1975129"/>
            <a:ext cx="444457" cy="2345854"/>
          </a:xfrm>
          <a:prstGeom prst="line">
            <a:avLst/>
          </a:prstGeom>
          <a:ln w="3810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Равнобедренный треугольник 32"/>
          <p:cNvSpPr/>
          <p:nvPr/>
        </p:nvSpPr>
        <p:spPr>
          <a:xfrm rot="7182996">
            <a:off x="8356684" y="2856513"/>
            <a:ext cx="2547671" cy="988898"/>
          </a:xfrm>
          <a:prstGeom prst="triangle">
            <a:avLst>
              <a:gd name="adj" fmla="val 70649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flipH="1">
            <a:off x="9800515" y="1975128"/>
            <a:ext cx="39254" cy="2030386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8538422" y="4052666"/>
            <a:ext cx="1274377" cy="186713"/>
          </a:xfrm>
          <a:prstGeom prst="line">
            <a:avLst/>
          </a:prstGeom>
          <a:ln w="381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Овал 35"/>
          <p:cNvSpPr/>
          <p:nvPr/>
        </p:nvSpPr>
        <p:spPr>
          <a:xfrm>
            <a:off x="9759254" y="4005514"/>
            <a:ext cx="65518" cy="697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9802446" y="1940269"/>
            <a:ext cx="65518" cy="697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904470" y="256406"/>
                <a:ext cx="301050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470" y="256406"/>
                <a:ext cx="3010504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4531116" y="-4562"/>
                <a:ext cx="3126625" cy="9948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𝑨𝑶</m:t>
                    </m:r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  <m:rad>
                          <m:radPr>
                            <m:degHide m:val="on"/>
                            <m:ctrlPr>
                              <a:rPr lang="en-US" sz="40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</m:e>
                        </m:rad>
                      </m:num>
                      <m:den>
                        <m:r>
                          <a:rPr lang="en-US" sz="4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4000" b="1" dirty="0">
                    <a:solidFill>
                      <a:schemeClr val="bg1"/>
                    </a:solidFill>
                  </a:rPr>
                  <a:t> </a:t>
                </a:r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1116" y="-4562"/>
                <a:ext cx="3126625" cy="99482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8201665" y="250769"/>
                <a:ext cx="303756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𝑶</m:t>
                      </m:r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1665" y="250769"/>
                <a:ext cx="3037563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177486" y="1274866"/>
                <a:ext cx="158370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𝑨𝑶</m:t>
                      </m:r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7486" y="1274866"/>
                <a:ext cx="1583703" cy="55399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1177486" y="3594019"/>
                <a:ext cx="4451540" cy="11273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𝑶</m:t>
                    </m:r>
                    <m:sSub>
                      <m:sSub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𝑶</m:t>
                        </m:r>
                      </m:e>
                      <m:sub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𝑨</m:t>
                            </m:r>
                            <m:sSub>
                              <m:sSubPr>
                                <m:ctrlPr>
                                  <a:rPr lang="en-US" sz="36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b="1" i="1" smtClean="0">
                                    <a:latin typeface="Cambria Math" panose="02040503050406030204" pitchFamily="18" charset="0"/>
                                  </a:rPr>
                                  <m:t>𝑶</m:t>
                                </m:r>
                              </m:e>
                              <m:sub>
                                <m:r>
                                  <a:rPr lang="en-US" sz="36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  <m:sup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𝑨𝑶</m:t>
                            </m:r>
                          </m:e>
                          <m:sup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3600" b="1" dirty="0" smtClean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7486" y="3594019"/>
                <a:ext cx="4451540" cy="112736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/>
              <p:cNvSpPr txBox="1"/>
              <p:nvPr/>
            </p:nvSpPr>
            <p:spPr>
              <a:xfrm>
                <a:off x="1085123" y="2792730"/>
                <a:ext cx="4326184" cy="6051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  <m:sSub>
                            <m:sSub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𝑶</m:t>
                              </m:r>
                            </m:e>
                            <m:sub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  <m:sSub>
                            <m:sSub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𝑶</m:t>
                              </m:r>
                            </m:e>
                            <m:sub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𝑨𝑶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b="1" dirty="0"/>
              </a:p>
            </p:txBody>
          </p:sp>
        </mc:Choice>
        <mc:Fallback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123" y="2792730"/>
                <a:ext cx="4326184" cy="60510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/>
              <p:cNvSpPr txBox="1"/>
              <p:nvPr/>
            </p:nvSpPr>
            <p:spPr>
              <a:xfrm>
                <a:off x="1085123" y="1980915"/>
                <a:ext cx="4326184" cy="6051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  <m:sSub>
                            <m:sSub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𝑶</m:t>
                              </m:r>
                            </m:e>
                            <m:sub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  <m:sSub>
                            <m:sSub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𝑶</m:t>
                              </m:r>
                            </m:e>
                            <m:sub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𝑨𝑶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b="1" dirty="0"/>
              </a:p>
            </p:txBody>
          </p:sp>
        </mc:Choice>
        <mc:Fallback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123" y="1980915"/>
                <a:ext cx="4326184" cy="60510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1177486" y="4917566"/>
                <a:ext cx="5914889" cy="16368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𝑶</m:t>
                    </m:r>
                    <m:sSub>
                      <m:sSub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𝑶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  <m:sup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36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600" b="1" i="1">
                                        <a:latin typeface="Cambria Math" panose="02040503050406030204" pitchFamily="18" charset="0"/>
                                      </a:rPr>
                                      <m:t>𝟗</m:t>
                                    </m:r>
                                    <m:rad>
                                      <m:radPr>
                                        <m:degHide m:val="on"/>
                                        <m:ctrlPr>
                                          <a:rPr lang="en-US" sz="3600" b="1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sz="3600" b="1" i="1">
                                            <a:latin typeface="Cambria Math" panose="02040503050406030204" pitchFamily="18" charset="0"/>
                                          </a:rPr>
                                          <m:t>𝟓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US" sz="3600" b="1" i="1"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  <m:r>
                      <a:rPr lang="en-US" sz="36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𝟑</m:t>
                        </m:r>
                        <m:rad>
                          <m:radPr>
                            <m:degHide m:val="on"/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𝟓𝟓</m:t>
                            </m:r>
                          </m:e>
                        </m:rad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m:rPr>
                        <m:nor/>
                      </m:rPr>
                      <a:rPr lang="en-US" sz="3600" b="1" dirty="0"/>
                      <m:t> </m:t>
                    </m:r>
                  </m:oMath>
                </a14:m>
                <a:r>
                  <a:rPr lang="en-US" sz="3600" b="1" dirty="0" smtClean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7486" y="4917566"/>
                <a:ext cx="5914889" cy="163685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7610138" y="5397666"/>
                <a:ext cx="4132606" cy="8953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𝑯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𝑶</m:t>
                    </m:r>
                    <m:sSub>
                      <m:sSub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𝑶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𝟑</m:t>
                        </m:r>
                        <m:rad>
                          <m:radPr>
                            <m:degHide m:val="on"/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𝟓𝟓</m:t>
                            </m:r>
                          </m:e>
                        </m:rad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3600" b="1" dirty="0">
                    <a:solidFill>
                      <a:schemeClr val="tx1"/>
                    </a:solidFill>
                  </a:rPr>
                  <a:t> </a:t>
                </a:r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0138" y="5397666"/>
                <a:ext cx="4132606" cy="89531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490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5"/>
            <a:ext cx="12189015" cy="119867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Рамка 4"/>
          <p:cNvSpPr/>
          <p:nvPr/>
        </p:nvSpPr>
        <p:spPr>
          <a:xfrm>
            <a:off x="75415" y="1264403"/>
            <a:ext cx="12038028" cy="5522895"/>
          </a:xfrm>
          <a:prstGeom prst="frame">
            <a:avLst>
              <a:gd name="adj1" fmla="val 589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39933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332583" y="1803280"/>
                <a:ext cx="8590236" cy="13012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sSub>
                        <m:sSub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ra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𝟓𝟓</m:t>
                              </m:r>
                            </m:e>
                          </m:rad>
                        </m:num>
                        <m:den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</m:e>
                      </m:rad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2583" y="1803280"/>
                <a:ext cx="8590236" cy="130125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237421" y="221214"/>
                <a:ext cx="2768899" cy="7229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rad>
                    </m:oMath>
                  </m:oMathPara>
                </a14:m>
                <a:endParaRPr lang="ru-RU" sz="3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7421" y="221214"/>
                <a:ext cx="2768899" cy="72295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281696" y="46319"/>
                <a:ext cx="2152185" cy="99168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𝑯</m:t>
                    </m:r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ad>
                          <m:radPr>
                            <m:degHide m:val="on"/>
                            <m:ctrlPr>
                              <a:rPr lang="en-US" sz="4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𝟓𝟓</m:t>
                            </m:r>
                          </m:e>
                        </m:rad>
                      </m:num>
                      <m:den>
                        <m: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bg1"/>
                    </a:solidFill>
                  </a:rPr>
                  <a:t> </a:t>
                </a:r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1696" y="46319"/>
                <a:ext cx="2152185" cy="99168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9116966" y="274914"/>
                <a:ext cx="130304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6966" y="274914"/>
                <a:ext cx="1303049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Скругленный прямоугольник 13"/>
          <p:cNvSpPr/>
          <p:nvPr/>
        </p:nvSpPr>
        <p:spPr>
          <a:xfrm>
            <a:off x="3036397" y="4616882"/>
            <a:ext cx="5047597" cy="914400"/>
          </a:xfrm>
          <a:prstGeom prst="roundRect">
            <a:avLst/>
          </a:prstGeom>
          <a:gradFill>
            <a:gsLst>
              <a:gs pos="0">
                <a:srgbClr val="92D050"/>
              </a:gs>
              <a:gs pos="52000">
                <a:schemeClr val="bg1"/>
              </a:gs>
              <a:gs pos="100000">
                <a:srgbClr val="92D050"/>
              </a:gs>
            </a:gsLst>
            <a:lin ang="5400000" scaled="1"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551182" y="4494716"/>
                <a:ext cx="4165628" cy="11056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 err="1">
                    <a:solidFill>
                      <a:srgbClr val="66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rgbClr val="66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𝟏𝟏</m:t>
                        </m:r>
                      </m:e>
                    </m:ra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𝒄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1182" y="4494716"/>
                <a:ext cx="4165628" cy="1105687"/>
              </a:xfrm>
              <a:prstGeom prst="rect">
                <a:avLst/>
              </a:prstGeom>
              <a:blipFill>
                <a:blip r:embed="rId6"/>
                <a:stretch>
                  <a:fillRect l="-5271" b="-98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83994" y="3329486"/>
            <a:ext cx="1409700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142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75415" y="763571"/>
            <a:ext cx="12038028" cy="6023727"/>
          </a:xfrm>
          <a:prstGeom prst="frame">
            <a:avLst>
              <a:gd name="adj1" fmla="val 74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39933"/>
              </a:solidFill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048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TextBox 4"/>
          <p:cNvSpPr txBox="1"/>
          <p:nvPr/>
        </p:nvSpPr>
        <p:spPr>
          <a:xfrm>
            <a:off x="4802998" y="-19729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4-masala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4633" y="1139777"/>
            <a:ext cx="8224362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Rasmdagi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piramida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kubning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0071" y="1444944"/>
            <a:ext cx="2585938" cy="371651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865863" y="3869472"/>
            <a:ext cx="2263698" cy="2183837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араллелограмм 9"/>
          <p:cNvSpPr/>
          <p:nvPr/>
        </p:nvSpPr>
        <p:spPr>
          <a:xfrm>
            <a:off x="2928888" y="3303199"/>
            <a:ext cx="3299873" cy="528566"/>
          </a:xfrm>
          <a:prstGeom prst="parallelogram">
            <a:avLst>
              <a:gd name="adj" fmla="val 203326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10"/>
          <p:cNvSpPr/>
          <p:nvPr/>
        </p:nvSpPr>
        <p:spPr>
          <a:xfrm rot="20003796">
            <a:off x="4575782" y="3746653"/>
            <a:ext cx="2172276" cy="1891118"/>
          </a:xfrm>
          <a:prstGeom prst="parallelogram">
            <a:avLst>
              <a:gd name="adj" fmla="val 49944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2865863" y="3850618"/>
            <a:ext cx="1" cy="2221544"/>
          </a:xfrm>
          <a:prstGeom prst="line">
            <a:avLst/>
          </a:prstGeom>
          <a:ln w="5715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5101513" y="3327384"/>
            <a:ext cx="1127248" cy="566212"/>
          </a:xfrm>
          <a:prstGeom prst="line">
            <a:avLst/>
          </a:prstGeom>
          <a:ln w="5715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2865863" y="3303199"/>
            <a:ext cx="1127248" cy="566212"/>
          </a:xfrm>
          <a:prstGeom prst="line">
            <a:avLst/>
          </a:prstGeom>
          <a:ln w="5715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6247384" y="3291116"/>
            <a:ext cx="1" cy="2221544"/>
          </a:xfrm>
          <a:prstGeom prst="line">
            <a:avLst/>
          </a:prstGeom>
          <a:ln w="5715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3992887" y="3303199"/>
            <a:ext cx="2254497" cy="0"/>
          </a:xfrm>
          <a:prstGeom prst="line">
            <a:avLst/>
          </a:prstGeom>
          <a:ln w="5715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араллелограмм 31"/>
          <p:cNvSpPr/>
          <p:nvPr/>
        </p:nvSpPr>
        <p:spPr>
          <a:xfrm>
            <a:off x="2921552" y="5507345"/>
            <a:ext cx="3299873" cy="528566"/>
          </a:xfrm>
          <a:prstGeom prst="parallelogram">
            <a:avLst>
              <a:gd name="adj" fmla="val 203326"/>
            </a:avLst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Равнобедренный треугольник 34"/>
          <p:cNvSpPr/>
          <p:nvPr/>
        </p:nvSpPr>
        <p:spPr>
          <a:xfrm rot="6746349">
            <a:off x="2404839" y="4375942"/>
            <a:ext cx="2923690" cy="861512"/>
          </a:xfrm>
          <a:prstGeom prst="triangle">
            <a:avLst>
              <a:gd name="adj" fmla="val 69813"/>
            </a:avLst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3978094" y="3254254"/>
            <a:ext cx="2232702" cy="2249817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flipH="1">
            <a:off x="4011734" y="3291116"/>
            <a:ext cx="1" cy="2221544"/>
          </a:xfrm>
          <a:prstGeom prst="line">
            <a:avLst/>
          </a:prstGeom>
          <a:ln w="57150">
            <a:solidFill>
              <a:srgbClr val="80008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2873911" y="3273969"/>
            <a:ext cx="1134377" cy="2793321"/>
          </a:xfrm>
          <a:prstGeom prst="line">
            <a:avLst/>
          </a:prstGeom>
          <a:ln w="57150">
            <a:solidFill>
              <a:srgbClr val="80008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2875175" y="5483680"/>
            <a:ext cx="1127248" cy="566212"/>
          </a:xfrm>
          <a:prstGeom prst="line">
            <a:avLst/>
          </a:prstGeom>
          <a:ln w="57150">
            <a:solidFill>
              <a:srgbClr val="66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H="1">
            <a:off x="5132089" y="5490827"/>
            <a:ext cx="1127248" cy="566212"/>
          </a:xfrm>
          <a:prstGeom prst="line">
            <a:avLst/>
          </a:prstGeom>
          <a:ln w="5715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>
            <a:off x="2865863" y="6053309"/>
            <a:ext cx="2254497" cy="0"/>
          </a:xfrm>
          <a:prstGeom prst="line">
            <a:avLst/>
          </a:prstGeom>
          <a:ln w="5715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>
            <a:off x="4002312" y="5490827"/>
            <a:ext cx="2254497" cy="0"/>
          </a:xfrm>
          <a:prstGeom prst="line">
            <a:avLst/>
          </a:prstGeom>
          <a:ln w="57150">
            <a:solidFill>
              <a:srgbClr val="66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>
            <a:off x="2865862" y="3869411"/>
            <a:ext cx="2254497" cy="0"/>
          </a:xfrm>
          <a:prstGeom prst="line">
            <a:avLst/>
          </a:prstGeom>
          <a:ln w="5715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3999627" y="3337429"/>
            <a:ext cx="1095368" cy="2729861"/>
          </a:xfrm>
          <a:prstGeom prst="line">
            <a:avLst/>
          </a:prstGeom>
          <a:ln w="57150">
            <a:solidFill>
              <a:srgbClr val="80008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4028004" y="3323009"/>
            <a:ext cx="2221738" cy="2189651"/>
          </a:xfrm>
          <a:prstGeom prst="line">
            <a:avLst/>
          </a:prstGeom>
          <a:ln w="57150">
            <a:solidFill>
              <a:srgbClr val="80008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5120359" y="3863780"/>
            <a:ext cx="1" cy="2221544"/>
          </a:xfrm>
          <a:prstGeom prst="line">
            <a:avLst/>
          </a:prstGeom>
          <a:ln w="5715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981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60526" y="2196789"/>
            <a:ext cx="2263698" cy="2183837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араллелограмм 4"/>
          <p:cNvSpPr/>
          <p:nvPr/>
        </p:nvSpPr>
        <p:spPr>
          <a:xfrm>
            <a:off x="7623551" y="1630516"/>
            <a:ext cx="3299873" cy="528566"/>
          </a:xfrm>
          <a:prstGeom prst="parallelogram">
            <a:avLst>
              <a:gd name="adj" fmla="val 203326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араллелограмм 5"/>
          <p:cNvSpPr/>
          <p:nvPr/>
        </p:nvSpPr>
        <p:spPr>
          <a:xfrm rot="20003796">
            <a:off x="9270445" y="2073970"/>
            <a:ext cx="2172276" cy="1891118"/>
          </a:xfrm>
          <a:prstGeom prst="parallelogram">
            <a:avLst>
              <a:gd name="adj" fmla="val 49944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7560526" y="2177935"/>
            <a:ext cx="1" cy="2221544"/>
          </a:xfrm>
          <a:prstGeom prst="line">
            <a:avLst/>
          </a:prstGeom>
          <a:ln w="5715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9796176" y="1654701"/>
            <a:ext cx="1127248" cy="566212"/>
          </a:xfrm>
          <a:prstGeom prst="line">
            <a:avLst/>
          </a:prstGeom>
          <a:ln w="5715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7560526" y="1630516"/>
            <a:ext cx="1127248" cy="566212"/>
          </a:xfrm>
          <a:prstGeom prst="line">
            <a:avLst/>
          </a:prstGeom>
          <a:ln w="5715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10942047" y="1618433"/>
            <a:ext cx="1" cy="2221544"/>
          </a:xfrm>
          <a:prstGeom prst="line">
            <a:avLst/>
          </a:prstGeom>
          <a:ln w="5715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8687550" y="1630516"/>
            <a:ext cx="2254497" cy="0"/>
          </a:xfrm>
          <a:prstGeom prst="line">
            <a:avLst/>
          </a:prstGeom>
          <a:ln w="5715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араллелограмм 11"/>
          <p:cNvSpPr/>
          <p:nvPr/>
        </p:nvSpPr>
        <p:spPr>
          <a:xfrm>
            <a:off x="7616215" y="3834662"/>
            <a:ext cx="3299873" cy="528566"/>
          </a:xfrm>
          <a:prstGeom prst="parallelogram">
            <a:avLst>
              <a:gd name="adj" fmla="val 203326"/>
            </a:avLst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 rot="6746349">
            <a:off x="7099502" y="2703259"/>
            <a:ext cx="2923690" cy="861512"/>
          </a:xfrm>
          <a:prstGeom prst="triangle">
            <a:avLst>
              <a:gd name="adj" fmla="val 69813"/>
            </a:avLst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внобедренный треугольник 13"/>
          <p:cNvSpPr/>
          <p:nvPr/>
        </p:nvSpPr>
        <p:spPr>
          <a:xfrm rot="5400000">
            <a:off x="8682164" y="1576886"/>
            <a:ext cx="2232702" cy="2249817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8706397" y="1618433"/>
            <a:ext cx="1" cy="2221544"/>
          </a:xfrm>
          <a:prstGeom prst="line">
            <a:avLst/>
          </a:prstGeom>
          <a:ln w="57150">
            <a:solidFill>
              <a:srgbClr val="80008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7568574" y="1601286"/>
            <a:ext cx="1134377" cy="2793321"/>
          </a:xfrm>
          <a:prstGeom prst="line">
            <a:avLst/>
          </a:prstGeom>
          <a:ln w="57150">
            <a:solidFill>
              <a:srgbClr val="80008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7569838" y="3810997"/>
            <a:ext cx="1127248" cy="566212"/>
          </a:xfrm>
          <a:prstGeom prst="line">
            <a:avLst/>
          </a:prstGeom>
          <a:ln w="57150">
            <a:solidFill>
              <a:srgbClr val="66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9826752" y="3818144"/>
            <a:ext cx="1127248" cy="566212"/>
          </a:xfrm>
          <a:prstGeom prst="line">
            <a:avLst/>
          </a:prstGeom>
          <a:ln w="5715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7560526" y="4380626"/>
            <a:ext cx="2254497" cy="0"/>
          </a:xfrm>
          <a:prstGeom prst="line">
            <a:avLst/>
          </a:prstGeom>
          <a:ln w="5715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8696975" y="3818144"/>
            <a:ext cx="2254497" cy="0"/>
          </a:xfrm>
          <a:prstGeom prst="line">
            <a:avLst/>
          </a:prstGeom>
          <a:ln w="57150">
            <a:solidFill>
              <a:srgbClr val="66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7560525" y="2196728"/>
            <a:ext cx="2254497" cy="0"/>
          </a:xfrm>
          <a:prstGeom prst="line">
            <a:avLst/>
          </a:prstGeom>
          <a:ln w="5715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8694290" y="1664746"/>
            <a:ext cx="1095368" cy="2729861"/>
          </a:xfrm>
          <a:prstGeom prst="line">
            <a:avLst/>
          </a:prstGeom>
          <a:ln w="57150">
            <a:solidFill>
              <a:srgbClr val="80008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8722667" y="1650326"/>
            <a:ext cx="2221738" cy="2189651"/>
          </a:xfrm>
          <a:prstGeom prst="line">
            <a:avLst/>
          </a:prstGeom>
          <a:ln w="57150">
            <a:solidFill>
              <a:srgbClr val="80008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9815022" y="2191097"/>
            <a:ext cx="1" cy="2221544"/>
          </a:xfrm>
          <a:prstGeom prst="line">
            <a:avLst/>
          </a:prstGeom>
          <a:ln w="5715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102888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6" name="Рамка 25"/>
          <p:cNvSpPr/>
          <p:nvPr/>
        </p:nvSpPr>
        <p:spPr>
          <a:xfrm>
            <a:off x="75415" y="1050987"/>
            <a:ext cx="12038028" cy="5715573"/>
          </a:xfrm>
          <a:prstGeom prst="frame">
            <a:avLst>
              <a:gd name="adj1" fmla="val 589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39933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131022" y="264858"/>
                <a:ext cx="2162322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𝒌𝒖𝒃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1022" y="264858"/>
                <a:ext cx="2162322" cy="5665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624674" y="78777"/>
                <a:ext cx="4614918" cy="8002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𝒑𝒊𝒓𝒂𝒎𝒊𝒅𝒂</m:t>
                        </m:r>
                      </m:sub>
                    </m:sSub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sSub>
                      <m:sSubPr>
                        <m:ctrlP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𝒂𝒔𝒐𝒔</m:t>
                        </m:r>
                      </m:sub>
                    </m:sSub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𝑯</m:t>
                    </m:r>
                  </m:oMath>
                </a14:m>
                <a:r>
                  <a:rPr lang="en-US" sz="3600" b="1" dirty="0">
                    <a:solidFill>
                      <a:schemeClr val="bg1"/>
                    </a:solidFill>
                  </a:rPr>
                  <a:t> </a:t>
                </a:r>
                <a:endParaRPr lang="ru-RU" sz="3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4674" y="78777"/>
                <a:ext cx="4614918" cy="80021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538036" y="4340455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8036" y="4340455"/>
                <a:ext cx="259686" cy="369332"/>
              </a:xfrm>
              <a:prstGeom prst="rect">
                <a:avLst/>
              </a:prstGeom>
              <a:blipFill>
                <a:blip r:embed="rId4"/>
                <a:stretch>
                  <a:fillRect l="-16667" r="-19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0239592" y="4087365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9592" y="4087365"/>
                <a:ext cx="259686" cy="369332"/>
              </a:xfrm>
              <a:prstGeom prst="rect">
                <a:avLst/>
              </a:prstGeom>
              <a:blipFill>
                <a:blip r:embed="rId5"/>
                <a:stretch>
                  <a:fillRect l="-16667" r="-19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9853394" y="3129401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3394" y="3129401"/>
                <a:ext cx="259686" cy="369332"/>
              </a:xfrm>
              <a:prstGeom prst="rect">
                <a:avLst/>
              </a:prstGeom>
              <a:blipFill>
                <a:blip r:embed="rId6"/>
                <a:stretch>
                  <a:fillRect l="-16279" r="-162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/>
              <p:cNvSpPr txBox="1"/>
              <p:nvPr/>
            </p:nvSpPr>
            <p:spPr>
              <a:xfrm>
                <a:off x="3561771" y="1460506"/>
                <a:ext cx="1356140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1771" y="1460506"/>
                <a:ext cx="1356140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Прямоугольник 33"/>
              <p:cNvSpPr/>
              <p:nvPr/>
            </p:nvSpPr>
            <p:spPr>
              <a:xfrm>
                <a:off x="455245" y="1381339"/>
                <a:ext cx="2422330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dirty="0"/>
              </a:p>
            </p:txBody>
          </p:sp>
        </mc:Choice>
        <mc:Fallback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245" y="1381339"/>
                <a:ext cx="2422330" cy="6588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/>
              <p:cNvSpPr txBox="1"/>
              <p:nvPr/>
            </p:nvSpPr>
            <p:spPr>
              <a:xfrm>
                <a:off x="612990" y="2265690"/>
                <a:ext cx="6011646" cy="8891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𝒑𝒊𝒓𝒂𝒎𝒊𝒅𝒂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990" y="2265690"/>
                <a:ext cx="6011646" cy="88915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/>
              <p:cNvSpPr txBox="1"/>
              <p:nvPr/>
            </p:nvSpPr>
            <p:spPr>
              <a:xfrm>
                <a:off x="644053" y="3451301"/>
                <a:ext cx="4266617" cy="8891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𝒑𝒊𝒓𝒂𝒎𝒊𝒅𝒂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𝒌𝒖𝒃</m:t>
                        </m:r>
                      </m:sub>
                    </m:sSub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053" y="3451301"/>
                <a:ext cx="4266617" cy="88915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Скругленный прямоугольник 36"/>
          <p:cNvSpPr/>
          <p:nvPr/>
        </p:nvSpPr>
        <p:spPr>
          <a:xfrm>
            <a:off x="1856708" y="5226684"/>
            <a:ext cx="2742181" cy="1126273"/>
          </a:xfrm>
          <a:prstGeom prst="roundRect">
            <a:avLst/>
          </a:prstGeom>
          <a:gradFill>
            <a:gsLst>
              <a:gs pos="0">
                <a:srgbClr val="92D050"/>
              </a:gs>
              <a:gs pos="52000">
                <a:schemeClr val="bg1"/>
              </a:gs>
              <a:gs pos="100000">
                <a:srgbClr val="92D050"/>
              </a:gs>
            </a:gsLst>
            <a:lin ang="5400000" scaled="1"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16870" y="4456697"/>
            <a:ext cx="1409700" cy="202995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9" name="Прямоугольник 38"/>
              <p:cNvSpPr/>
              <p:nvPr/>
            </p:nvSpPr>
            <p:spPr>
              <a:xfrm>
                <a:off x="2178274" y="5334659"/>
                <a:ext cx="2002471" cy="892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b="1" dirty="0">
                    <a:solidFill>
                      <a:srgbClr val="66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ru-RU" sz="3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8274" y="5334659"/>
                <a:ext cx="2002471" cy="892552"/>
              </a:xfrm>
              <a:prstGeom prst="rect">
                <a:avLst/>
              </a:prstGeom>
              <a:blipFill>
                <a:blip r:embed="rId12"/>
                <a:stretch>
                  <a:fillRect l="-9119" b="-102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/>
              <p:cNvSpPr txBox="1"/>
              <p:nvPr/>
            </p:nvSpPr>
            <p:spPr>
              <a:xfrm>
                <a:off x="7240336" y="4259990"/>
                <a:ext cx="27251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0336" y="4259990"/>
                <a:ext cx="272510" cy="369332"/>
              </a:xfrm>
              <a:prstGeom prst="rect">
                <a:avLst/>
              </a:prstGeom>
              <a:blipFill>
                <a:blip r:embed="rId13"/>
                <a:stretch>
                  <a:fillRect l="-27273" r="-27273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/>
              <p:cNvSpPr txBox="1"/>
              <p:nvPr/>
            </p:nvSpPr>
            <p:spPr>
              <a:xfrm>
                <a:off x="8385582" y="3498339"/>
                <a:ext cx="29174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5582" y="3498339"/>
                <a:ext cx="291747" cy="369332"/>
              </a:xfrm>
              <a:prstGeom prst="rect">
                <a:avLst/>
              </a:prstGeom>
              <a:blipFill>
                <a:blip r:embed="rId14"/>
                <a:stretch>
                  <a:fillRect l="-25532" r="-25532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/>
              <p:cNvSpPr txBox="1"/>
              <p:nvPr/>
            </p:nvSpPr>
            <p:spPr>
              <a:xfrm>
                <a:off x="10985109" y="3633478"/>
                <a:ext cx="26129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85109" y="3633478"/>
                <a:ext cx="261290" cy="369332"/>
              </a:xfrm>
              <a:prstGeom prst="rect">
                <a:avLst/>
              </a:prstGeom>
              <a:blipFill>
                <a:blip r:embed="rId15"/>
                <a:stretch>
                  <a:fillRect l="-25581" r="-27907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/>
              <p:cNvSpPr txBox="1"/>
              <p:nvPr/>
            </p:nvSpPr>
            <p:spPr>
              <a:xfrm>
                <a:off x="9742622" y="4386505"/>
                <a:ext cx="2997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42622" y="4386505"/>
                <a:ext cx="299762" cy="369332"/>
              </a:xfrm>
              <a:prstGeom prst="rect">
                <a:avLst/>
              </a:prstGeom>
              <a:blipFill>
                <a:blip r:embed="rId16"/>
                <a:stretch>
                  <a:fillRect l="-22449" r="-2653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/>
              <p:cNvSpPr txBox="1"/>
              <p:nvPr/>
            </p:nvSpPr>
            <p:spPr>
              <a:xfrm>
                <a:off x="7099560" y="1892006"/>
                <a:ext cx="41992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9560" y="1892006"/>
                <a:ext cx="419922" cy="369332"/>
              </a:xfrm>
              <a:prstGeom prst="rect">
                <a:avLst/>
              </a:prstGeom>
              <a:blipFill>
                <a:blip r:embed="rId17"/>
                <a:stretch>
                  <a:fillRect l="-17391" r="-7246" b="-147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TextBox 44"/>
              <p:cNvSpPr txBox="1"/>
              <p:nvPr/>
            </p:nvSpPr>
            <p:spPr>
              <a:xfrm>
                <a:off x="8237463" y="1230248"/>
                <a:ext cx="43915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7463" y="1230248"/>
                <a:ext cx="439158" cy="369332"/>
              </a:xfrm>
              <a:prstGeom prst="rect">
                <a:avLst/>
              </a:prstGeom>
              <a:blipFill>
                <a:blip r:embed="rId18"/>
                <a:stretch>
                  <a:fillRect l="-15278" r="-6944"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6" name="TextBox 45"/>
              <p:cNvSpPr txBox="1"/>
              <p:nvPr/>
            </p:nvSpPr>
            <p:spPr>
              <a:xfrm>
                <a:off x="10938834" y="1295414"/>
                <a:ext cx="40870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38834" y="1295414"/>
                <a:ext cx="408702" cy="369332"/>
              </a:xfrm>
              <a:prstGeom prst="rect">
                <a:avLst/>
              </a:prstGeom>
              <a:blipFill>
                <a:blip r:embed="rId19"/>
                <a:stretch>
                  <a:fillRect l="-16418" r="-7463"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7" name="TextBox 46"/>
              <p:cNvSpPr txBox="1"/>
              <p:nvPr/>
            </p:nvSpPr>
            <p:spPr>
              <a:xfrm>
                <a:off x="9883887" y="2143511"/>
                <a:ext cx="395395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3887" y="2143511"/>
                <a:ext cx="395395" cy="369332"/>
              </a:xfrm>
              <a:prstGeom prst="rect">
                <a:avLst/>
              </a:prstGeom>
              <a:blipFill>
                <a:blip r:embed="rId20"/>
                <a:stretch>
                  <a:fillRect l="-23077" r="-15385"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963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75415" y="763571"/>
            <a:ext cx="12038028" cy="6023727"/>
          </a:xfrm>
          <a:prstGeom prst="frame">
            <a:avLst>
              <a:gd name="adj1" fmla="val 74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39933"/>
              </a:solidFill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048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6" name="TextBox 5"/>
          <p:cNvSpPr txBox="1"/>
          <p:nvPr/>
        </p:nvSpPr>
        <p:spPr>
          <a:xfrm>
            <a:off x="4802998" y="-19729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5-masala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44633" y="1139777"/>
                <a:ext cx="8419076" cy="4729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To‘rtburchakli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sirtining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𝟔𝟒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Piramidaning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633" y="1139777"/>
                <a:ext cx="8419076" cy="4729885"/>
              </a:xfrm>
              <a:prstGeom prst="rect">
                <a:avLst/>
              </a:prstGeom>
              <a:blipFill>
                <a:blip r:embed="rId2"/>
                <a:stretch>
                  <a:fillRect l="-2534" r="-2607" b="-21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8284" y="1690254"/>
            <a:ext cx="2508819" cy="3605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46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5"/>
            <a:ext cx="12189015" cy="76021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Рамка 4"/>
          <p:cNvSpPr/>
          <p:nvPr/>
        </p:nvSpPr>
        <p:spPr>
          <a:xfrm>
            <a:off x="75415" y="791053"/>
            <a:ext cx="12038028" cy="5996246"/>
          </a:xfrm>
          <a:prstGeom prst="frame">
            <a:avLst>
              <a:gd name="adj1" fmla="val 589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39933"/>
              </a:solidFill>
            </a:endParaRPr>
          </a:p>
        </p:txBody>
      </p:sp>
      <p:sp>
        <p:nvSpPr>
          <p:cNvPr id="12" name="Параллелограмм 11"/>
          <p:cNvSpPr/>
          <p:nvPr/>
        </p:nvSpPr>
        <p:spPr>
          <a:xfrm>
            <a:off x="8170204" y="3718240"/>
            <a:ext cx="3299873" cy="545085"/>
          </a:xfrm>
          <a:prstGeom prst="parallelogram">
            <a:avLst>
              <a:gd name="adj" fmla="val 203326"/>
            </a:avLst>
          </a:prstGeom>
          <a:gradFill flip="none" rotWithShape="1">
            <a:gsLst>
              <a:gs pos="0">
                <a:srgbClr val="87F478">
                  <a:tint val="66000"/>
                  <a:satMod val="160000"/>
                </a:srgbClr>
              </a:gs>
              <a:gs pos="50000">
                <a:srgbClr val="87F478">
                  <a:tint val="44500"/>
                  <a:satMod val="160000"/>
                </a:srgbClr>
              </a:gs>
              <a:gs pos="100000">
                <a:srgbClr val="87F478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 rot="7234217">
            <a:off x="7662432" y="2716658"/>
            <a:ext cx="3262626" cy="728036"/>
          </a:xfrm>
          <a:prstGeom prst="triangle">
            <a:avLst>
              <a:gd name="adj" fmla="val 65286"/>
            </a:avLst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внобедренный треугольник 13"/>
          <p:cNvSpPr/>
          <p:nvPr/>
        </p:nvSpPr>
        <p:spPr>
          <a:xfrm>
            <a:off x="9255586" y="1484251"/>
            <a:ext cx="2232702" cy="2266388"/>
          </a:xfrm>
          <a:prstGeom prst="triangle">
            <a:avLst>
              <a:gd name="adj" fmla="val 25082"/>
            </a:avLst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>
            <a:off x="8167676" y="3711094"/>
            <a:ext cx="1083399" cy="569628"/>
          </a:xfrm>
          <a:prstGeom prst="line">
            <a:avLst/>
          </a:prstGeom>
          <a:ln w="57150">
            <a:solidFill>
              <a:srgbClr val="66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10380741" y="3718241"/>
            <a:ext cx="1127248" cy="566212"/>
          </a:xfrm>
          <a:prstGeom prst="line">
            <a:avLst/>
          </a:prstGeom>
          <a:ln w="5715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8143815" y="4280722"/>
            <a:ext cx="2254497" cy="0"/>
          </a:xfrm>
          <a:prstGeom prst="line">
            <a:avLst/>
          </a:prstGeom>
          <a:ln w="5715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9250964" y="3718241"/>
            <a:ext cx="2254497" cy="0"/>
          </a:xfrm>
          <a:prstGeom prst="line">
            <a:avLst/>
          </a:prstGeom>
          <a:ln w="57150">
            <a:solidFill>
              <a:srgbClr val="66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9801682" y="1438390"/>
            <a:ext cx="1696324" cy="2300451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906065" y="4249441"/>
                <a:ext cx="27251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6065" y="4249441"/>
                <a:ext cx="272510" cy="369332"/>
              </a:xfrm>
              <a:prstGeom prst="rect">
                <a:avLst/>
              </a:prstGeom>
              <a:blipFill>
                <a:blip r:embed="rId2"/>
                <a:stretch>
                  <a:fillRect l="-26667" r="-24444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8959217" y="3392429"/>
                <a:ext cx="29174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9217" y="3392429"/>
                <a:ext cx="291747" cy="369332"/>
              </a:xfrm>
              <a:prstGeom prst="rect">
                <a:avLst/>
              </a:prstGeom>
              <a:blipFill>
                <a:blip r:embed="rId3"/>
                <a:stretch>
                  <a:fillRect l="-25000" r="-22917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11500534" y="3417892"/>
                <a:ext cx="26129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00534" y="3417892"/>
                <a:ext cx="261290" cy="369332"/>
              </a:xfrm>
              <a:prstGeom prst="rect">
                <a:avLst/>
              </a:prstGeom>
              <a:blipFill>
                <a:blip r:embed="rId4"/>
                <a:stretch>
                  <a:fillRect l="-28571" r="-2857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10325357" y="4256306"/>
                <a:ext cx="2997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5357" y="4256306"/>
                <a:ext cx="299762" cy="369332"/>
              </a:xfrm>
              <a:prstGeom prst="rect">
                <a:avLst/>
              </a:prstGeom>
              <a:blipFill>
                <a:blip r:embed="rId5"/>
                <a:stretch>
                  <a:fillRect l="-24490" r="-24490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9691803" y="1079611"/>
                <a:ext cx="2949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1803" y="1079611"/>
                <a:ext cx="294953" cy="369332"/>
              </a:xfrm>
              <a:prstGeom prst="rect">
                <a:avLst/>
              </a:prstGeom>
              <a:blipFill>
                <a:blip r:embed="rId6"/>
                <a:stretch>
                  <a:fillRect l="-25000" r="-25000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8A1F7DA-E24D-4AA6-944A-8CDC0616FB35}"/>
                  </a:ext>
                </a:extLst>
              </p:cNvPr>
              <p:cNvSpPr txBox="1"/>
              <p:nvPr/>
            </p:nvSpPr>
            <p:spPr>
              <a:xfrm>
                <a:off x="9489541" y="3883867"/>
                <a:ext cx="32915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8A1F7DA-E24D-4AA6-944A-8CDC0616FB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9541" y="3883867"/>
                <a:ext cx="329159" cy="307777"/>
              </a:xfrm>
              <a:prstGeom prst="rect">
                <a:avLst/>
              </a:prstGeom>
              <a:blipFill>
                <a:blip r:embed="rId7"/>
                <a:stretch>
                  <a:fillRect l="-24074" r="-14815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0C107965-6AA8-4BFA-B2B4-A05CFD68D14E}"/>
              </a:ext>
            </a:extLst>
          </p:cNvPr>
          <p:cNvCxnSpPr/>
          <p:nvPr/>
        </p:nvCxnSpPr>
        <p:spPr>
          <a:xfrm flipH="1">
            <a:off x="8150646" y="1434267"/>
            <a:ext cx="1681066" cy="2865841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12F9625C-C540-4147-B1E0-B26B37F48D49}"/>
              </a:ext>
            </a:extLst>
          </p:cNvPr>
          <p:cNvCxnSpPr>
            <a:cxnSpLocks/>
          </p:cNvCxnSpPr>
          <p:nvPr/>
        </p:nvCxnSpPr>
        <p:spPr>
          <a:xfrm>
            <a:off x="9830924" y="3981305"/>
            <a:ext cx="1074624" cy="18957"/>
          </a:xfrm>
          <a:prstGeom prst="line">
            <a:avLst/>
          </a:prstGeom>
          <a:ln w="571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9847635" y="3841487"/>
            <a:ext cx="115098" cy="12014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5404805" y="58446"/>
                <a:ext cx="3133742" cy="6301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𝟕𝟐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805" y="58446"/>
                <a:ext cx="3133742" cy="63010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1299097" y="37700"/>
                <a:ext cx="3448252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𝟔𝟒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9097" y="37700"/>
                <a:ext cx="3448252" cy="6588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9491713" y="115630"/>
                <a:ext cx="117339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1713" y="115630"/>
                <a:ext cx="1173398" cy="55399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6" name="Прямоугольник 55"/>
              <p:cNvSpPr/>
              <p:nvPr/>
            </p:nvSpPr>
            <p:spPr>
              <a:xfrm>
                <a:off x="629700" y="1660702"/>
                <a:ext cx="2523319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dirty="0"/>
              </a:p>
            </p:txBody>
          </p:sp>
        </mc:Choice>
        <mc:Fallback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700" y="1660702"/>
                <a:ext cx="2523319" cy="65889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7" name="TextBox 56"/>
              <p:cNvSpPr txBox="1"/>
              <p:nvPr/>
            </p:nvSpPr>
            <p:spPr>
              <a:xfrm>
                <a:off x="790492" y="2564343"/>
                <a:ext cx="4225516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𝟑𝟐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492" y="2564343"/>
                <a:ext cx="4225516" cy="55399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8" name="Прямоугольник 57"/>
              <p:cNvSpPr/>
              <p:nvPr/>
            </p:nvSpPr>
            <p:spPr>
              <a:xfrm>
                <a:off x="3694314" y="1606996"/>
                <a:ext cx="2252733" cy="7116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𝟔𝟒</m:t>
                          </m:r>
                        </m:e>
                      </m:rad>
                    </m:oMath>
                  </m:oMathPara>
                </a14:m>
                <a:endParaRPr lang="ru-RU" sz="3600" dirty="0"/>
              </a:p>
            </p:txBody>
          </p:sp>
        </mc:Choice>
        <mc:Fallback>
          <p:sp>
            <p:nvSpPr>
              <p:cNvPr id="58" name="Прямоугольник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4314" y="1606996"/>
                <a:ext cx="2252733" cy="71167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9" name="Прямоугольник 58"/>
              <p:cNvSpPr/>
              <p:nvPr/>
            </p:nvSpPr>
            <p:spPr>
              <a:xfrm>
                <a:off x="6630327" y="1639665"/>
                <a:ext cx="2214068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>
          <p:sp>
            <p:nvSpPr>
              <p:cNvPr id="59" name="Прямоугольник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0327" y="1639665"/>
                <a:ext cx="2214068" cy="64633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1" name="Прямая соединительная линия 60"/>
          <p:cNvCxnSpPr/>
          <p:nvPr/>
        </p:nvCxnSpPr>
        <p:spPr>
          <a:xfrm flipH="1">
            <a:off x="9260387" y="1480930"/>
            <a:ext cx="557408" cy="2259144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3" name="TextBox 62"/>
              <p:cNvSpPr txBox="1"/>
              <p:nvPr/>
            </p:nvSpPr>
            <p:spPr>
              <a:xfrm>
                <a:off x="855147" y="3223055"/>
                <a:ext cx="2702599" cy="7975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𝒚𝒐𝒏</m:t>
                        </m:r>
                      </m:sub>
                    </m:sSub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𝑷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𝒍</m:t>
                    </m:r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</a:t>
                </a:r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147" y="3223055"/>
                <a:ext cx="2702599" cy="797591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4" name="TextBox 63"/>
              <p:cNvSpPr txBox="1"/>
              <p:nvPr/>
            </p:nvSpPr>
            <p:spPr>
              <a:xfrm>
                <a:off x="818561" y="4331115"/>
                <a:ext cx="4000647" cy="8351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𝒍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36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𝒚𝒐𝒏</m:t>
                            </m:r>
                          </m:sub>
                        </m:sSub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𝑷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𝟕𝟐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𝟑𝟐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</a:t>
                </a:r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561" y="4331115"/>
                <a:ext cx="4000647" cy="83510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6" name="Прямая соединительная линия 65">
            <a:extLst>
              <a:ext uri="{FF2B5EF4-FFF2-40B4-BE49-F238E27FC236}">
                <a16:creationId xmlns:a16="http://schemas.microsoft.com/office/drawing/2014/main" id="{3C86F8F1-9079-4958-8A7D-8FB1A4D06447}"/>
              </a:ext>
            </a:extLst>
          </p:cNvPr>
          <p:cNvCxnSpPr/>
          <p:nvPr/>
        </p:nvCxnSpPr>
        <p:spPr>
          <a:xfrm>
            <a:off x="9810588" y="1468696"/>
            <a:ext cx="1102049" cy="2516390"/>
          </a:xfrm>
          <a:prstGeom prst="line">
            <a:avLst/>
          </a:prstGeom>
          <a:ln w="571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10962353" y="3930776"/>
                <a:ext cx="27090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62353" y="3930776"/>
                <a:ext cx="270907" cy="369332"/>
              </a:xfrm>
              <a:prstGeom prst="rect">
                <a:avLst/>
              </a:prstGeom>
              <a:blipFill>
                <a:blip r:embed="rId17"/>
                <a:stretch>
                  <a:fillRect l="-24444" r="-26667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2" name="Прямая соединительная линия 71">
            <a:extLst>
              <a:ext uri="{FF2B5EF4-FFF2-40B4-BE49-F238E27FC236}">
                <a16:creationId xmlns:a16="http://schemas.microsoft.com/office/drawing/2014/main" id="{3C86F8F1-9079-4958-8A7D-8FB1A4D06447}"/>
              </a:ext>
            </a:extLst>
          </p:cNvPr>
          <p:cNvCxnSpPr/>
          <p:nvPr/>
        </p:nvCxnSpPr>
        <p:spPr>
          <a:xfrm>
            <a:off x="9817605" y="1501647"/>
            <a:ext cx="2943" cy="2505807"/>
          </a:xfrm>
          <a:prstGeom prst="line">
            <a:avLst/>
          </a:prstGeom>
          <a:ln w="571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>
            <a:off x="9824938" y="1487665"/>
            <a:ext cx="526042" cy="2793057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Овал 73">
            <a:extLst>
              <a:ext uri="{FF2B5EF4-FFF2-40B4-BE49-F238E27FC236}">
                <a16:creationId xmlns:a16="http://schemas.microsoft.com/office/drawing/2014/main" id="{B52C90C0-9E8D-4655-9A6D-ADC6F232A6FA}"/>
              </a:ext>
            </a:extLst>
          </p:cNvPr>
          <p:cNvSpPr/>
          <p:nvPr/>
        </p:nvSpPr>
        <p:spPr>
          <a:xfrm>
            <a:off x="9773180" y="1419742"/>
            <a:ext cx="88773" cy="7651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7C147635-F6CD-4F5D-99F4-2CA27008C109}"/>
                  </a:ext>
                </a:extLst>
              </p:cNvPr>
              <p:cNvSpPr txBox="1"/>
              <p:nvPr/>
            </p:nvSpPr>
            <p:spPr>
              <a:xfrm>
                <a:off x="790492" y="5476684"/>
                <a:ext cx="4307205" cy="7975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𝑶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𝑬</m:t>
                    </m:r>
                    <m:r>
                      <a:rPr lang="ru-RU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</a:t>
                </a:r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7C147635-F6CD-4F5D-99F4-2CA27008C1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492" y="5476684"/>
                <a:ext cx="4307205" cy="797591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6" name="TextBox 75"/>
              <p:cNvSpPr txBox="1"/>
              <p:nvPr/>
            </p:nvSpPr>
            <p:spPr>
              <a:xfrm>
                <a:off x="5270208" y="4331115"/>
                <a:ext cx="1548501" cy="7975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𝑶𝑬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</a:t>
                </a:r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0208" y="4331115"/>
                <a:ext cx="1548501" cy="797591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Овал 76">
            <a:extLst>
              <a:ext uri="{FF2B5EF4-FFF2-40B4-BE49-F238E27FC236}">
                <a16:creationId xmlns:a16="http://schemas.microsoft.com/office/drawing/2014/main" id="{B69C364F-4107-45ED-98AD-8CDD301CC6A6}"/>
              </a:ext>
            </a:extLst>
          </p:cNvPr>
          <p:cNvSpPr/>
          <p:nvPr/>
        </p:nvSpPr>
        <p:spPr>
          <a:xfrm>
            <a:off x="10889966" y="3963444"/>
            <a:ext cx="72600" cy="8380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Овал 77">
            <a:extLst>
              <a:ext uri="{FF2B5EF4-FFF2-40B4-BE49-F238E27FC236}">
                <a16:creationId xmlns:a16="http://schemas.microsoft.com/office/drawing/2014/main" id="{B69C364F-4107-45ED-98AD-8CDD301CC6A6}"/>
              </a:ext>
            </a:extLst>
          </p:cNvPr>
          <p:cNvSpPr/>
          <p:nvPr/>
        </p:nvSpPr>
        <p:spPr>
          <a:xfrm>
            <a:off x="9766430" y="3942672"/>
            <a:ext cx="88773" cy="7651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/>
              <p:cNvSpPr txBox="1"/>
              <p:nvPr/>
            </p:nvSpPr>
            <p:spPr>
              <a:xfrm>
                <a:off x="681296" y="877661"/>
                <a:ext cx="605300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𝑩𝑪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𝑪𝑫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𝑨𝑫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296" y="877661"/>
                <a:ext cx="6053004" cy="615553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6981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5"/>
            <a:ext cx="12189015" cy="9382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Рамка 4"/>
          <p:cNvSpPr/>
          <p:nvPr/>
        </p:nvSpPr>
        <p:spPr>
          <a:xfrm>
            <a:off x="75415" y="974313"/>
            <a:ext cx="12038028" cy="5812986"/>
          </a:xfrm>
          <a:prstGeom prst="frame">
            <a:avLst>
              <a:gd name="adj1" fmla="val 589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39933"/>
              </a:solidFill>
            </a:endParaRPr>
          </a:p>
        </p:txBody>
      </p:sp>
      <p:sp>
        <p:nvSpPr>
          <p:cNvPr id="12" name="Параллелограмм 11"/>
          <p:cNvSpPr/>
          <p:nvPr/>
        </p:nvSpPr>
        <p:spPr>
          <a:xfrm>
            <a:off x="8170204" y="3691710"/>
            <a:ext cx="3367546" cy="571616"/>
          </a:xfrm>
          <a:prstGeom prst="parallelogram">
            <a:avLst>
              <a:gd name="adj" fmla="val 203326"/>
            </a:avLst>
          </a:prstGeom>
          <a:solidFill>
            <a:srgbClr val="87F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 rot="7234217">
            <a:off x="7662432" y="2716658"/>
            <a:ext cx="3262626" cy="728036"/>
          </a:xfrm>
          <a:prstGeom prst="triangle">
            <a:avLst>
              <a:gd name="adj" fmla="val 65286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внобедренный треугольник 13"/>
          <p:cNvSpPr/>
          <p:nvPr/>
        </p:nvSpPr>
        <p:spPr>
          <a:xfrm>
            <a:off x="9255586" y="1484251"/>
            <a:ext cx="2232702" cy="2266388"/>
          </a:xfrm>
          <a:prstGeom prst="triangle">
            <a:avLst>
              <a:gd name="adj" fmla="val 250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>
            <a:off x="8167676" y="3711094"/>
            <a:ext cx="1083399" cy="569628"/>
          </a:xfrm>
          <a:prstGeom prst="line">
            <a:avLst/>
          </a:prstGeom>
          <a:ln w="57150">
            <a:solidFill>
              <a:srgbClr val="66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10380741" y="3718241"/>
            <a:ext cx="1127248" cy="566212"/>
          </a:xfrm>
          <a:prstGeom prst="line">
            <a:avLst/>
          </a:prstGeom>
          <a:ln w="5715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8143815" y="4280722"/>
            <a:ext cx="2254497" cy="0"/>
          </a:xfrm>
          <a:prstGeom prst="line">
            <a:avLst/>
          </a:prstGeom>
          <a:ln w="5715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9250964" y="3718241"/>
            <a:ext cx="2254497" cy="0"/>
          </a:xfrm>
          <a:prstGeom prst="line">
            <a:avLst/>
          </a:prstGeom>
          <a:ln w="57150">
            <a:solidFill>
              <a:srgbClr val="66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9801682" y="1438390"/>
            <a:ext cx="1696324" cy="2300451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847894" y="4049685"/>
                <a:ext cx="27251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7894" y="4049685"/>
                <a:ext cx="272510" cy="369332"/>
              </a:xfrm>
              <a:prstGeom prst="rect">
                <a:avLst/>
              </a:prstGeom>
              <a:blipFill>
                <a:blip r:embed="rId2"/>
                <a:stretch>
                  <a:fillRect l="-24444" r="-26667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8970389" y="3402385"/>
                <a:ext cx="29174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0389" y="3402385"/>
                <a:ext cx="291747" cy="369332"/>
              </a:xfrm>
              <a:prstGeom prst="rect">
                <a:avLst/>
              </a:prstGeom>
              <a:blipFill>
                <a:blip r:embed="rId3"/>
                <a:stretch>
                  <a:fillRect l="-25532" r="-25532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11522216" y="3469516"/>
                <a:ext cx="26129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22216" y="3469516"/>
                <a:ext cx="261290" cy="369332"/>
              </a:xfrm>
              <a:prstGeom prst="rect">
                <a:avLst/>
              </a:prstGeom>
              <a:blipFill>
                <a:blip r:embed="rId4"/>
                <a:stretch>
                  <a:fillRect l="-25581" r="-27907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10381850" y="4201512"/>
                <a:ext cx="2997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81850" y="4201512"/>
                <a:ext cx="299762" cy="369332"/>
              </a:xfrm>
              <a:prstGeom prst="rect">
                <a:avLst/>
              </a:prstGeom>
              <a:blipFill>
                <a:blip r:embed="rId5"/>
                <a:stretch>
                  <a:fillRect l="-22449" r="-26531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9691803" y="1079611"/>
                <a:ext cx="2949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1803" y="1079611"/>
                <a:ext cx="294953" cy="369332"/>
              </a:xfrm>
              <a:prstGeom prst="rect">
                <a:avLst/>
              </a:prstGeom>
              <a:blipFill>
                <a:blip r:embed="rId6"/>
                <a:stretch>
                  <a:fillRect l="-25000" r="-25000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8A1F7DA-E24D-4AA6-944A-8CDC0616FB35}"/>
                  </a:ext>
                </a:extLst>
              </p:cNvPr>
              <p:cNvSpPr txBox="1"/>
              <p:nvPr/>
            </p:nvSpPr>
            <p:spPr>
              <a:xfrm>
                <a:off x="9510121" y="3879856"/>
                <a:ext cx="32915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8A1F7DA-E24D-4AA6-944A-8CDC0616FB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0121" y="3879856"/>
                <a:ext cx="329159" cy="307777"/>
              </a:xfrm>
              <a:prstGeom prst="rect">
                <a:avLst/>
              </a:prstGeom>
              <a:blipFill>
                <a:blip r:embed="rId7"/>
                <a:stretch>
                  <a:fillRect l="-22222" r="-14815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0C107965-6AA8-4BFA-B2B4-A05CFD68D14E}"/>
              </a:ext>
            </a:extLst>
          </p:cNvPr>
          <p:cNvCxnSpPr/>
          <p:nvPr/>
        </p:nvCxnSpPr>
        <p:spPr>
          <a:xfrm flipH="1">
            <a:off x="8150646" y="1434267"/>
            <a:ext cx="1681066" cy="2865841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9847635" y="3841487"/>
            <a:ext cx="115098" cy="12014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 flipH="1">
            <a:off x="9260387" y="1480930"/>
            <a:ext cx="557408" cy="2259144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10919654" y="3930776"/>
                <a:ext cx="27090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9654" y="3930776"/>
                <a:ext cx="270907" cy="369332"/>
              </a:xfrm>
              <a:prstGeom prst="rect">
                <a:avLst/>
              </a:prstGeom>
              <a:blipFill>
                <a:blip r:embed="rId8"/>
                <a:stretch>
                  <a:fillRect l="-24444" r="-26667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Равнобедренный треугольник 50">
            <a:extLst>
              <a:ext uri="{FF2B5EF4-FFF2-40B4-BE49-F238E27FC236}">
                <a16:creationId xmlns:a16="http://schemas.microsoft.com/office/drawing/2014/main" id="{E2C95EAD-4576-4EAF-A865-60863A6B5E73}"/>
              </a:ext>
            </a:extLst>
          </p:cNvPr>
          <p:cNvSpPr/>
          <p:nvPr/>
        </p:nvSpPr>
        <p:spPr>
          <a:xfrm rot="5400000">
            <a:off x="9122876" y="2211265"/>
            <a:ext cx="2480631" cy="1053936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12F9625C-C540-4147-B1E0-B26B37F48D49}"/>
              </a:ext>
            </a:extLst>
          </p:cNvPr>
          <p:cNvCxnSpPr>
            <a:cxnSpLocks/>
          </p:cNvCxnSpPr>
          <p:nvPr/>
        </p:nvCxnSpPr>
        <p:spPr>
          <a:xfrm>
            <a:off x="9830924" y="3981305"/>
            <a:ext cx="1074624" cy="18957"/>
          </a:xfrm>
          <a:prstGeom prst="line">
            <a:avLst/>
          </a:prstGeom>
          <a:ln w="571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id="{3C86F8F1-9079-4958-8A7D-8FB1A4D06447}"/>
              </a:ext>
            </a:extLst>
          </p:cNvPr>
          <p:cNvCxnSpPr/>
          <p:nvPr/>
        </p:nvCxnSpPr>
        <p:spPr>
          <a:xfrm>
            <a:off x="9810588" y="1468696"/>
            <a:ext cx="1102049" cy="2516390"/>
          </a:xfrm>
          <a:prstGeom prst="line">
            <a:avLst/>
          </a:prstGeom>
          <a:ln w="571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3C86F8F1-9079-4958-8A7D-8FB1A4D06447}"/>
              </a:ext>
            </a:extLst>
          </p:cNvPr>
          <p:cNvCxnSpPr/>
          <p:nvPr/>
        </p:nvCxnSpPr>
        <p:spPr>
          <a:xfrm>
            <a:off x="9817605" y="1501647"/>
            <a:ext cx="2943" cy="2505807"/>
          </a:xfrm>
          <a:prstGeom prst="line">
            <a:avLst/>
          </a:prstGeom>
          <a:ln w="571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Овал 61">
            <a:extLst>
              <a:ext uri="{FF2B5EF4-FFF2-40B4-BE49-F238E27FC236}">
                <a16:creationId xmlns:a16="http://schemas.microsoft.com/office/drawing/2014/main" id="{B69C364F-4107-45ED-98AD-8CDD301CC6A6}"/>
              </a:ext>
            </a:extLst>
          </p:cNvPr>
          <p:cNvSpPr/>
          <p:nvPr/>
        </p:nvSpPr>
        <p:spPr>
          <a:xfrm>
            <a:off x="9775222" y="3939007"/>
            <a:ext cx="88773" cy="79307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>
            <a:extLst>
              <a:ext uri="{FF2B5EF4-FFF2-40B4-BE49-F238E27FC236}">
                <a16:creationId xmlns:a16="http://schemas.microsoft.com/office/drawing/2014/main" id="{B69C364F-4107-45ED-98AD-8CDD301CC6A6}"/>
              </a:ext>
            </a:extLst>
          </p:cNvPr>
          <p:cNvSpPr/>
          <p:nvPr/>
        </p:nvSpPr>
        <p:spPr>
          <a:xfrm>
            <a:off x="10875788" y="3962141"/>
            <a:ext cx="79476" cy="8754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9" name="Прямая соединительная линия 68"/>
          <p:cNvCxnSpPr/>
          <p:nvPr/>
        </p:nvCxnSpPr>
        <p:spPr>
          <a:xfrm>
            <a:off x="9824938" y="1487665"/>
            <a:ext cx="526042" cy="2793057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Овал 69">
            <a:extLst>
              <a:ext uri="{FF2B5EF4-FFF2-40B4-BE49-F238E27FC236}">
                <a16:creationId xmlns:a16="http://schemas.microsoft.com/office/drawing/2014/main" id="{B52C90C0-9E8D-4655-9A6D-ADC6F232A6FA}"/>
              </a:ext>
            </a:extLst>
          </p:cNvPr>
          <p:cNvSpPr/>
          <p:nvPr/>
        </p:nvSpPr>
        <p:spPr>
          <a:xfrm>
            <a:off x="9773180" y="1419742"/>
            <a:ext cx="88773" cy="7651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6637658" y="186427"/>
                <a:ext cx="269298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𝑬</m:t>
                      </m:r>
                      <m:r>
                        <a:rPr lang="ru-RU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3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7658" y="186427"/>
                <a:ext cx="2692981" cy="5539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Прямоугольник 75"/>
              <p:cNvSpPr/>
              <p:nvPr/>
            </p:nvSpPr>
            <p:spPr>
              <a:xfrm>
                <a:off x="577912" y="1060732"/>
                <a:ext cx="4507644" cy="6974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𝑶𝑬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𝑶</m:t>
                          </m:r>
                          <m:sSub>
                            <m:sSub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𝑶</m:t>
                              </m:r>
                            </m:e>
                            <m:sub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  <m:sSub>
                            <m:sSub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𝑶</m:t>
                              </m:r>
                            </m:e>
                            <m:sub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76" name="Прямоугольник 7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912" y="1060732"/>
                <a:ext cx="4507644" cy="69743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094EACFE-6578-45AA-8971-509BF4506DF3}"/>
                  </a:ext>
                </a:extLst>
              </p:cNvPr>
              <p:cNvSpPr txBox="1"/>
              <p:nvPr/>
            </p:nvSpPr>
            <p:spPr>
              <a:xfrm>
                <a:off x="2804145" y="30498"/>
                <a:ext cx="2324354" cy="7975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𝑶𝑬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𝒍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chemeClr val="bg1"/>
                    </a:solidFill>
                  </a:rPr>
                  <a:t> </a:t>
                </a:r>
                <a:endParaRPr lang="ru-RU" sz="3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094EACFE-6578-45AA-8971-509BF4506D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4145" y="30498"/>
                <a:ext cx="2324354" cy="79759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Прямоугольник 78">
                <a:extLst>
                  <a:ext uri="{FF2B5EF4-FFF2-40B4-BE49-F238E27FC236}">
                    <a16:creationId xmlns:a16="http://schemas.microsoft.com/office/drawing/2014/main" id="{6E7BF356-8AD7-4F11-BE8E-0793C46A4130}"/>
                  </a:ext>
                </a:extLst>
              </p:cNvPr>
              <p:cNvSpPr/>
              <p:nvPr/>
            </p:nvSpPr>
            <p:spPr>
              <a:xfrm>
                <a:off x="577912" y="1811553"/>
                <a:ext cx="4458197" cy="6974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𝑶</m:t>
                          </m:r>
                          <m:sSub>
                            <m:sSubPr>
                              <m:ctrlP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𝑶</m:t>
                              </m:r>
                            </m:e>
                            <m:sub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𝑶𝑬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𝑶</m:t>
                              </m:r>
                            </m:e>
                            <m:sub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9" name="Прямоугольник 78">
                <a:extLst>
                  <a:ext uri="{FF2B5EF4-FFF2-40B4-BE49-F238E27FC236}">
                    <a16:creationId xmlns:a16="http://schemas.microsoft.com/office/drawing/2014/main" id="{6E7BF356-8AD7-4F11-BE8E-0793C46A413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912" y="1811553"/>
                <a:ext cx="4458197" cy="69743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Прямоугольник 79">
                <a:extLst>
                  <a:ext uri="{FF2B5EF4-FFF2-40B4-BE49-F238E27FC236}">
                    <a16:creationId xmlns:a16="http://schemas.microsoft.com/office/drawing/2014/main" id="{6E7BF356-8AD7-4F11-BE8E-0793C46A4130}"/>
                  </a:ext>
                </a:extLst>
              </p:cNvPr>
              <p:cNvSpPr/>
              <p:nvPr/>
            </p:nvSpPr>
            <p:spPr>
              <a:xfrm>
                <a:off x="641218" y="2465493"/>
                <a:ext cx="5334113" cy="10450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𝑶</m:t>
                        </m:r>
                        <m:sSub>
                          <m:sSubPr>
                            <m:ctrlPr>
                              <a:rPr lang="en-US" sz="3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𝑶</m:t>
                            </m:r>
                          </m:e>
                          <m:sub>
                            <m:r>
                              <a:rPr lang="en-US" sz="3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e>
                      <m:sup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3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3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𝟗</m:t>
                                </m:r>
                              </m:num>
                              <m:den>
                                <m:r>
                                  <a:rPr lang="en-US" sz="3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p>
                      <m:sSup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e>
                        </m:d>
                      </m:e>
                      <m:sup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𝟏𝟕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</a:rPr>
                  <a:t> </a:t>
                </a:r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0" name="Прямоугольник 79">
                <a:extLst>
                  <a:ext uri="{FF2B5EF4-FFF2-40B4-BE49-F238E27FC236}">
                    <a16:creationId xmlns:a16="http://schemas.microsoft.com/office/drawing/2014/main" id="{6E7BF356-8AD7-4F11-BE8E-0793C46A413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218" y="2465493"/>
                <a:ext cx="5334113" cy="104503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1" name="Прямоугольник 80">
                <a:extLst>
                  <a:ext uri="{FF2B5EF4-FFF2-40B4-BE49-F238E27FC236}">
                    <a16:creationId xmlns:a16="http://schemas.microsoft.com/office/drawing/2014/main" id="{6E7BF356-8AD7-4F11-BE8E-0793C46A4130}"/>
                  </a:ext>
                </a:extLst>
              </p:cNvPr>
              <p:cNvSpPr/>
              <p:nvPr/>
            </p:nvSpPr>
            <p:spPr>
              <a:xfrm>
                <a:off x="641217" y="3486550"/>
                <a:ext cx="3530732" cy="9819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𝑯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</m:t>
                    </m:r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𝑶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𝟏𝟕</m:t>
                            </m:r>
                          </m:e>
                        </m:rad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dirty="0" smtClean="0"/>
                  <a:t>  </a:t>
                </a:r>
                <a:endParaRPr lang="ru-RU" sz="3600" dirty="0"/>
              </a:p>
            </p:txBody>
          </p:sp>
        </mc:Choice>
        <mc:Fallback>
          <p:sp>
            <p:nvSpPr>
              <p:cNvPr id="81" name="Прямоугольник 80">
                <a:extLst>
                  <a:ext uri="{FF2B5EF4-FFF2-40B4-BE49-F238E27FC236}">
                    <a16:creationId xmlns:a16="http://schemas.microsoft.com/office/drawing/2014/main" id="{6E7BF356-8AD7-4F11-BE8E-0793C46A413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217" y="3486550"/>
                <a:ext cx="3530732" cy="98193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2" name="TextBox 81"/>
              <p:cNvSpPr txBox="1"/>
              <p:nvPr/>
            </p:nvSpPr>
            <p:spPr>
              <a:xfrm>
                <a:off x="750695" y="4508949"/>
                <a:ext cx="7316123" cy="8922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𝑽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sSub>
                      <m:sSub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𝒂𝒔𝒐𝒔</m:t>
                        </m:r>
                      </m:sub>
                    </m:sSub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𝑯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𝟔𝟒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𝟏𝟕</m:t>
                            </m:r>
                          </m:e>
                        </m:rad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𝟑𝟐</m:t>
                        </m:r>
                        <m:rad>
                          <m:radPr>
                            <m:degHide m:val="on"/>
                            <m:ctrlP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𝟏𝟕</m:t>
                            </m:r>
                          </m:e>
                        </m:rad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600" dirty="0"/>
                  <a:t> </a:t>
                </a:r>
                <a:endParaRPr lang="ru-RU" sz="3600" dirty="0"/>
              </a:p>
            </p:txBody>
          </p:sp>
        </mc:Choice>
        <mc:Fallback>
          <p:sp>
            <p:nvSpPr>
              <p:cNvPr id="82" name="TextBox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695" y="4508949"/>
                <a:ext cx="7316123" cy="8922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3" name="Скругленный прямоугольник 82"/>
          <p:cNvSpPr/>
          <p:nvPr/>
        </p:nvSpPr>
        <p:spPr>
          <a:xfrm>
            <a:off x="4715146" y="5584360"/>
            <a:ext cx="3132748" cy="1074959"/>
          </a:xfrm>
          <a:prstGeom prst="roundRect">
            <a:avLst/>
          </a:prstGeom>
          <a:gradFill>
            <a:gsLst>
              <a:gs pos="0">
                <a:srgbClr val="92D050"/>
              </a:gs>
              <a:gs pos="52000">
                <a:schemeClr val="bg1"/>
              </a:gs>
              <a:gs pos="100000">
                <a:srgbClr val="92D050"/>
              </a:gs>
            </a:gsLst>
            <a:lin ang="5400000" scaled="1"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4" name="Рисунок 8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82991" y="4647081"/>
            <a:ext cx="1409700" cy="20299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5" name="Прямоугольник 84"/>
              <p:cNvSpPr/>
              <p:nvPr/>
            </p:nvSpPr>
            <p:spPr>
              <a:xfrm>
                <a:off x="4866645" y="5584360"/>
                <a:ext cx="2829749" cy="9845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b="1" dirty="0" err="1">
                    <a:solidFill>
                      <a:srgbClr val="66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600" b="1" dirty="0" smtClean="0">
                    <a:solidFill>
                      <a:srgbClr val="66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𝟑𝟐</m:t>
                        </m:r>
                        <m:rad>
                          <m:radPr>
                            <m:degHide m:val="on"/>
                            <m:ctrlP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𝟏𝟕</m:t>
                            </m:r>
                          </m:e>
                        </m:rad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endParaRPr lang="ru-RU" sz="3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5" name="Прямоугольник 8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6645" y="5584360"/>
                <a:ext cx="2829749" cy="984565"/>
              </a:xfrm>
              <a:prstGeom prst="rect">
                <a:avLst/>
              </a:prstGeom>
              <a:blipFill>
                <a:blip r:embed="rId17"/>
                <a:stretch>
                  <a:fillRect l="-6452" b="-92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93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 animBg="1"/>
      <p:bldP spid="8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75415" y="763571"/>
            <a:ext cx="12038028" cy="6023727"/>
          </a:xfrm>
          <a:prstGeom prst="frame">
            <a:avLst>
              <a:gd name="adj1" fmla="val 74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39933"/>
              </a:solidFill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048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6" name="TextBox 5"/>
          <p:cNvSpPr txBox="1"/>
          <p:nvPr/>
        </p:nvSpPr>
        <p:spPr>
          <a:xfrm>
            <a:off x="4802998" y="-19729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6-masala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72247" y="1444863"/>
                <a:ext cx="9010203" cy="36715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360363" algn="just">
                  <a:lnSpc>
                    <a:spcPct val="150000"/>
                  </a:lnSpc>
                </a:pP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To‘rtburchakli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perimetri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yon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yog‘ining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perimetri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𝟏𝟖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b="1" dirty="0" smtClean="0">
                    <a:solidFill>
                      <a:srgbClr val="66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indent="360363" algn="just">
                  <a:lnSpc>
                    <a:spcPct val="150000"/>
                  </a:lnSpc>
                </a:pP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247" y="1444863"/>
                <a:ext cx="9010203" cy="3671583"/>
              </a:xfrm>
              <a:prstGeom prst="rect">
                <a:avLst/>
              </a:prstGeom>
              <a:blipFill>
                <a:blip r:embed="rId2"/>
                <a:stretch>
                  <a:fillRect l="-2436" r="-2368" b="-63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9282" y="1625600"/>
            <a:ext cx="2303166" cy="3310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36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5"/>
            <a:ext cx="12189015" cy="76021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Рамка 4"/>
          <p:cNvSpPr/>
          <p:nvPr/>
        </p:nvSpPr>
        <p:spPr>
          <a:xfrm>
            <a:off x="75415" y="791053"/>
            <a:ext cx="12038028" cy="5996246"/>
          </a:xfrm>
          <a:prstGeom prst="frame">
            <a:avLst>
              <a:gd name="adj1" fmla="val 589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39933"/>
              </a:solidFill>
            </a:endParaRPr>
          </a:p>
        </p:txBody>
      </p:sp>
      <p:sp>
        <p:nvSpPr>
          <p:cNvPr id="12" name="Параллелограмм 11"/>
          <p:cNvSpPr/>
          <p:nvPr/>
        </p:nvSpPr>
        <p:spPr>
          <a:xfrm>
            <a:off x="8170204" y="3718240"/>
            <a:ext cx="3299873" cy="545085"/>
          </a:xfrm>
          <a:prstGeom prst="parallelogram">
            <a:avLst>
              <a:gd name="adj" fmla="val 203326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 rot="7234217">
            <a:off x="7662432" y="2716658"/>
            <a:ext cx="3262626" cy="728036"/>
          </a:xfrm>
          <a:prstGeom prst="triangle">
            <a:avLst>
              <a:gd name="adj" fmla="val 65286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внобедренный треугольник 13"/>
          <p:cNvSpPr/>
          <p:nvPr/>
        </p:nvSpPr>
        <p:spPr>
          <a:xfrm>
            <a:off x="9255586" y="1484251"/>
            <a:ext cx="2232702" cy="2266388"/>
          </a:xfrm>
          <a:prstGeom prst="triangle">
            <a:avLst>
              <a:gd name="adj" fmla="val 25082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>
            <a:off x="8167676" y="3711094"/>
            <a:ext cx="1083399" cy="569628"/>
          </a:xfrm>
          <a:prstGeom prst="line">
            <a:avLst/>
          </a:prstGeom>
          <a:ln w="57150">
            <a:solidFill>
              <a:srgbClr val="66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10380741" y="3718241"/>
            <a:ext cx="1127248" cy="566212"/>
          </a:xfrm>
          <a:prstGeom prst="line">
            <a:avLst/>
          </a:prstGeom>
          <a:ln w="5715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8143815" y="4280722"/>
            <a:ext cx="2254497" cy="0"/>
          </a:xfrm>
          <a:prstGeom prst="line">
            <a:avLst/>
          </a:prstGeom>
          <a:ln w="5715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9250964" y="3718241"/>
            <a:ext cx="2254497" cy="0"/>
          </a:xfrm>
          <a:prstGeom prst="line">
            <a:avLst/>
          </a:prstGeom>
          <a:ln w="57150">
            <a:solidFill>
              <a:srgbClr val="66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9801682" y="1438390"/>
            <a:ext cx="1696324" cy="2300451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906065" y="4249441"/>
                <a:ext cx="27251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6065" y="4249441"/>
                <a:ext cx="272510" cy="369332"/>
              </a:xfrm>
              <a:prstGeom prst="rect">
                <a:avLst/>
              </a:prstGeom>
              <a:blipFill>
                <a:blip r:embed="rId2"/>
                <a:stretch>
                  <a:fillRect l="-26667" r="-24444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8959217" y="3392429"/>
                <a:ext cx="29174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9217" y="3392429"/>
                <a:ext cx="291747" cy="369332"/>
              </a:xfrm>
              <a:prstGeom prst="rect">
                <a:avLst/>
              </a:prstGeom>
              <a:blipFill>
                <a:blip r:embed="rId3"/>
                <a:stretch>
                  <a:fillRect l="-25000" r="-22917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11500534" y="3417892"/>
                <a:ext cx="26129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00534" y="3417892"/>
                <a:ext cx="261290" cy="369332"/>
              </a:xfrm>
              <a:prstGeom prst="rect">
                <a:avLst/>
              </a:prstGeom>
              <a:blipFill>
                <a:blip r:embed="rId4"/>
                <a:stretch>
                  <a:fillRect l="-28571" r="-2857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10325357" y="4256306"/>
                <a:ext cx="2997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5357" y="4256306"/>
                <a:ext cx="299762" cy="369332"/>
              </a:xfrm>
              <a:prstGeom prst="rect">
                <a:avLst/>
              </a:prstGeom>
              <a:blipFill>
                <a:blip r:embed="rId5"/>
                <a:stretch>
                  <a:fillRect l="-24490" r="-24490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9691803" y="1079611"/>
                <a:ext cx="2949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1803" y="1079611"/>
                <a:ext cx="294953" cy="369332"/>
              </a:xfrm>
              <a:prstGeom prst="rect">
                <a:avLst/>
              </a:prstGeom>
              <a:blipFill>
                <a:blip r:embed="rId6"/>
                <a:stretch>
                  <a:fillRect l="-25000" r="-25000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8A1F7DA-E24D-4AA6-944A-8CDC0616FB35}"/>
                  </a:ext>
                </a:extLst>
              </p:cNvPr>
              <p:cNvSpPr txBox="1"/>
              <p:nvPr/>
            </p:nvSpPr>
            <p:spPr>
              <a:xfrm>
                <a:off x="9204930" y="4291610"/>
                <a:ext cx="32915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8A1F7DA-E24D-4AA6-944A-8CDC0616FB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4930" y="4291610"/>
                <a:ext cx="329159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0C107965-6AA8-4BFA-B2B4-A05CFD68D14E}"/>
              </a:ext>
            </a:extLst>
          </p:cNvPr>
          <p:cNvCxnSpPr/>
          <p:nvPr/>
        </p:nvCxnSpPr>
        <p:spPr>
          <a:xfrm flipH="1">
            <a:off x="8150646" y="1434267"/>
            <a:ext cx="1681066" cy="2865841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5404805" y="58446"/>
                <a:ext cx="2968698" cy="6047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𝑷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𝟏𝟖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3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805" y="58446"/>
                <a:ext cx="2968698" cy="60478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1299097" y="37700"/>
                <a:ext cx="328320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𝑷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3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9097" y="37700"/>
                <a:ext cx="3283206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9491713" y="115630"/>
                <a:ext cx="117339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1713" y="115630"/>
                <a:ext cx="1173398" cy="55399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/>
              <p:cNvSpPr/>
              <p:nvPr/>
            </p:nvSpPr>
            <p:spPr>
              <a:xfrm>
                <a:off x="565064" y="1823934"/>
                <a:ext cx="253300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𝑷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064" y="1823934"/>
                <a:ext cx="2533001" cy="6463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8" name="Прямоугольник 57"/>
              <p:cNvSpPr/>
              <p:nvPr/>
            </p:nvSpPr>
            <p:spPr>
              <a:xfrm>
                <a:off x="3447602" y="1673861"/>
                <a:ext cx="4675832" cy="8899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𝑷</m:t>
                            </m:r>
                          </m:e>
                          <m:sub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𝒂𝒔𝒐𝒔</m:t>
                            </m:r>
                          </m:sub>
                        </m:sSub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3600" dirty="0" smtClean="0"/>
                  <a:t> </a:t>
                </a:r>
                <a:endParaRPr lang="ru-RU" sz="3600" dirty="0"/>
              </a:p>
            </p:txBody>
          </p:sp>
        </mc:Choice>
        <mc:Fallback>
          <p:sp>
            <p:nvSpPr>
              <p:cNvPr id="58" name="Прямоугольник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7602" y="1673861"/>
                <a:ext cx="4675832" cy="88992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Прямоугольник 58"/>
              <p:cNvSpPr/>
              <p:nvPr/>
            </p:nvSpPr>
            <p:spPr>
              <a:xfrm>
                <a:off x="535184" y="953047"/>
                <a:ext cx="5488774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𝑩𝑪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𝑪𝑫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𝑨𝑫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59" name="Прямоугольник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184" y="953047"/>
                <a:ext cx="5488774" cy="64633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1" name="Прямая соединительная линия 60"/>
          <p:cNvCxnSpPr/>
          <p:nvPr/>
        </p:nvCxnSpPr>
        <p:spPr>
          <a:xfrm flipH="1">
            <a:off x="9260387" y="1480930"/>
            <a:ext cx="557408" cy="2259144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10882788" y="3940250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82788" y="3940250"/>
                <a:ext cx="259686" cy="369332"/>
              </a:xfrm>
              <a:prstGeom prst="rect">
                <a:avLst/>
              </a:prstGeom>
              <a:blipFill>
                <a:blip r:embed="rId14"/>
                <a:stretch>
                  <a:fillRect l="-16279" r="-162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3" name="Прямая соединительная линия 72"/>
          <p:cNvCxnSpPr/>
          <p:nvPr/>
        </p:nvCxnSpPr>
        <p:spPr>
          <a:xfrm>
            <a:off x="9824938" y="1487665"/>
            <a:ext cx="526042" cy="2793057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Овал 73">
            <a:extLst>
              <a:ext uri="{FF2B5EF4-FFF2-40B4-BE49-F238E27FC236}">
                <a16:creationId xmlns:a16="http://schemas.microsoft.com/office/drawing/2014/main" id="{B52C90C0-9E8D-4655-9A6D-ADC6F232A6FA}"/>
              </a:ext>
            </a:extLst>
          </p:cNvPr>
          <p:cNvSpPr/>
          <p:nvPr/>
        </p:nvSpPr>
        <p:spPr>
          <a:xfrm>
            <a:off x="9773180" y="1419742"/>
            <a:ext cx="88773" cy="7651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/>
              <p:cNvSpPr/>
              <p:nvPr/>
            </p:nvSpPr>
            <p:spPr>
              <a:xfrm>
                <a:off x="10649844" y="2376075"/>
                <a:ext cx="400172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50" name="Прямоугольник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49844" y="2376075"/>
                <a:ext cx="400172" cy="40011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>
                <a:off x="10065175" y="2833029"/>
                <a:ext cx="400172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5175" y="2833029"/>
                <a:ext cx="400172" cy="40011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605655" y="3396566"/>
                <a:ext cx="3048848" cy="6047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𝑷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655" y="3396566"/>
                <a:ext cx="3048848" cy="604781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1004739" y="4204589"/>
                <a:ext cx="2649764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𝟏𝟖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739" y="4204589"/>
                <a:ext cx="2649764" cy="553998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53"/>
              <p:cNvSpPr/>
              <p:nvPr/>
            </p:nvSpPr>
            <p:spPr>
              <a:xfrm>
                <a:off x="605655" y="2719280"/>
                <a:ext cx="5488774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𝑶𝑫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𝑶𝑪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𝑶𝑩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𝑶𝑨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54" name="Прямоугольник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655" y="2719280"/>
                <a:ext cx="5488774" cy="646331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5" name="TextBox 54"/>
              <p:cNvSpPr txBox="1"/>
              <p:nvPr/>
            </p:nvSpPr>
            <p:spPr>
              <a:xfrm>
                <a:off x="1299097" y="4961829"/>
                <a:ext cx="2228174" cy="80586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</a:t>
                </a:r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9097" y="4961829"/>
                <a:ext cx="2228174" cy="805862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208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204" r="337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AFA5667-E5C8-4C5D-B2A2-F752185F4ED9}"/>
                  </a:ext>
                </a:extLst>
              </p:cNvPr>
              <p:cNvSpPr txBox="1"/>
              <p:nvPr/>
            </p:nvSpPr>
            <p:spPr>
              <a:xfrm>
                <a:off x="536397" y="617185"/>
                <a:ext cx="11119205" cy="31616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Ixtiyoriy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piramidaning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ko‘paytmasining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uchdan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biriga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𝑽</m:t>
                    </m:r>
                    <m:r>
                      <a:rPr lang="en-US" sz="40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sSub>
                      <m:sSubPr>
                        <m:ctrlPr>
                          <a:rPr lang="en-US" sz="4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𝒂𝒔𝒐𝒔</m:t>
                        </m:r>
                      </m:sub>
                    </m:sSub>
                    <m:r>
                      <a:rPr lang="en-US" sz="40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𝑯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AFA5667-E5C8-4C5D-B2A2-F752185F4E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397" y="617185"/>
                <a:ext cx="11119205" cy="3161635"/>
              </a:xfrm>
              <a:prstGeom prst="rect">
                <a:avLst/>
              </a:prstGeom>
              <a:blipFill>
                <a:blip r:embed="rId3"/>
                <a:stretch>
                  <a:fillRect l="-1974" r="-1919" b="-26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7554896" y="-26348"/>
            <a:ext cx="23807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</a:t>
            </a:r>
            <a:endParaRPr lang="ru-RU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 descr="What is a pyramid? K-6 Geometry made simple and straight forward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5781" y="3723589"/>
            <a:ext cx="3101419" cy="2432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lassifying Solid Figures | CK-12 Foundatio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202" y="3956107"/>
            <a:ext cx="1998280" cy="2041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Пирамида / Многогранники / Справочник по геометрии 7-9 класс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8618" y="3910154"/>
            <a:ext cx="2200275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Square-Based Pyramid | Outside Wiki | Fandom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462" y="3956107"/>
            <a:ext cx="2469790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87711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5"/>
            <a:ext cx="12189015" cy="9756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Рамка 4"/>
          <p:cNvSpPr/>
          <p:nvPr/>
        </p:nvSpPr>
        <p:spPr>
          <a:xfrm>
            <a:off x="75415" y="984023"/>
            <a:ext cx="12038028" cy="5803276"/>
          </a:xfrm>
          <a:prstGeom prst="frame">
            <a:avLst>
              <a:gd name="adj1" fmla="val 589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39933"/>
              </a:solidFill>
            </a:endParaRPr>
          </a:p>
        </p:txBody>
      </p:sp>
      <p:sp>
        <p:nvSpPr>
          <p:cNvPr id="12" name="Параллелограмм 11"/>
          <p:cNvSpPr/>
          <p:nvPr/>
        </p:nvSpPr>
        <p:spPr>
          <a:xfrm>
            <a:off x="8170204" y="3691710"/>
            <a:ext cx="3367546" cy="571616"/>
          </a:xfrm>
          <a:prstGeom prst="parallelogram">
            <a:avLst>
              <a:gd name="adj" fmla="val 203326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 rot="7234217">
            <a:off x="7662432" y="2716658"/>
            <a:ext cx="3262626" cy="728036"/>
          </a:xfrm>
          <a:prstGeom prst="triangle">
            <a:avLst>
              <a:gd name="adj" fmla="val 65286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внобедренный треугольник 13"/>
          <p:cNvSpPr/>
          <p:nvPr/>
        </p:nvSpPr>
        <p:spPr>
          <a:xfrm>
            <a:off x="9255586" y="1484251"/>
            <a:ext cx="2232702" cy="2266388"/>
          </a:xfrm>
          <a:prstGeom prst="triangle">
            <a:avLst>
              <a:gd name="adj" fmla="val 25082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>
            <a:off x="8167676" y="3711094"/>
            <a:ext cx="1083399" cy="569628"/>
          </a:xfrm>
          <a:prstGeom prst="line">
            <a:avLst/>
          </a:prstGeom>
          <a:ln w="57150">
            <a:solidFill>
              <a:srgbClr val="66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10380741" y="3718241"/>
            <a:ext cx="1127248" cy="566212"/>
          </a:xfrm>
          <a:prstGeom prst="line">
            <a:avLst/>
          </a:prstGeom>
          <a:ln w="5715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8143815" y="4280722"/>
            <a:ext cx="2254497" cy="0"/>
          </a:xfrm>
          <a:prstGeom prst="line">
            <a:avLst/>
          </a:prstGeom>
          <a:ln w="5715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9250964" y="3718241"/>
            <a:ext cx="2254497" cy="0"/>
          </a:xfrm>
          <a:prstGeom prst="line">
            <a:avLst/>
          </a:prstGeom>
          <a:ln w="57150">
            <a:solidFill>
              <a:srgbClr val="66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9801682" y="1438390"/>
            <a:ext cx="1696324" cy="2300451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847894" y="4049685"/>
                <a:ext cx="27251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7894" y="4049685"/>
                <a:ext cx="272510" cy="369332"/>
              </a:xfrm>
              <a:prstGeom prst="rect">
                <a:avLst/>
              </a:prstGeom>
              <a:blipFill>
                <a:blip r:embed="rId2"/>
                <a:stretch>
                  <a:fillRect l="-24444" r="-26667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8970389" y="3402385"/>
                <a:ext cx="29174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0389" y="3402385"/>
                <a:ext cx="291747" cy="369332"/>
              </a:xfrm>
              <a:prstGeom prst="rect">
                <a:avLst/>
              </a:prstGeom>
              <a:blipFill>
                <a:blip r:embed="rId3"/>
                <a:stretch>
                  <a:fillRect l="-25532" r="-25532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11522216" y="3469516"/>
                <a:ext cx="26129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22216" y="3469516"/>
                <a:ext cx="261290" cy="369332"/>
              </a:xfrm>
              <a:prstGeom prst="rect">
                <a:avLst/>
              </a:prstGeom>
              <a:blipFill>
                <a:blip r:embed="rId4"/>
                <a:stretch>
                  <a:fillRect l="-25581" r="-27907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10381850" y="4201512"/>
                <a:ext cx="2997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81850" y="4201512"/>
                <a:ext cx="299762" cy="369332"/>
              </a:xfrm>
              <a:prstGeom prst="rect">
                <a:avLst/>
              </a:prstGeom>
              <a:blipFill>
                <a:blip r:embed="rId5"/>
                <a:stretch>
                  <a:fillRect l="-22449" r="-26531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9691803" y="1079611"/>
                <a:ext cx="2949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1803" y="1079611"/>
                <a:ext cx="294953" cy="369332"/>
              </a:xfrm>
              <a:prstGeom prst="rect">
                <a:avLst/>
              </a:prstGeom>
              <a:blipFill>
                <a:blip r:embed="rId6"/>
                <a:stretch>
                  <a:fillRect l="-25000" r="-25000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8A1F7DA-E24D-4AA6-944A-8CDC0616FB35}"/>
                  </a:ext>
                </a:extLst>
              </p:cNvPr>
              <p:cNvSpPr txBox="1"/>
              <p:nvPr/>
            </p:nvSpPr>
            <p:spPr>
              <a:xfrm>
                <a:off x="9510121" y="3879856"/>
                <a:ext cx="32915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8A1F7DA-E24D-4AA6-944A-8CDC0616FB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0121" y="3879856"/>
                <a:ext cx="329159" cy="307777"/>
              </a:xfrm>
              <a:prstGeom prst="rect">
                <a:avLst/>
              </a:prstGeom>
              <a:blipFill>
                <a:blip r:embed="rId7"/>
                <a:stretch>
                  <a:fillRect l="-22222" r="-14815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0C107965-6AA8-4BFA-B2B4-A05CFD68D14E}"/>
              </a:ext>
            </a:extLst>
          </p:cNvPr>
          <p:cNvCxnSpPr/>
          <p:nvPr/>
        </p:nvCxnSpPr>
        <p:spPr>
          <a:xfrm flipH="1">
            <a:off x="8150646" y="1434267"/>
            <a:ext cx="1681066" cy="2865841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H="1">
            <a:off x="9260387" y="1480930"/>
            <a:ext cx="557408" cy="2259144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Равнобедренный треугольник 50">
            <a:extLst>
              <a:ext uri="{FF2B5EF4-FFF2-40B4-BE49-F238E27FC236}">
                <a16:creationId xmlns:a16="http://schemas.microsoft.com/office/drawing/2014/main" id="{E2C95EAD-4576-4EAF-A865-60863A6B5E73}"/>
              </a:ext>
            </a:extLst>
          </p:cNvPr>
          <p:cNvSpPr/>
          <p:nvPr/>
        </p:nvSpPr>
        <p:spPr>
          <a:xfrm rot="15480188" flipH="1">
            <a:off x="8570288" y="2759455"/>
            <a:ext cx="2577512" cy="458121"/>
          </a:xfrm>
          <a:prstGeom prst="triangle">
            <a:avLst>
              <a:gd name="adj" fmla="val 86597"/>
            </a:avLst>
          </a:prstGeom>
          <a:gradFill flip="none" rotWithShape="1">
            <a:gsLst>
              <a:gs pos="0">
                <a:srgbClr val="48EF31">
                  <a:tint val="66000"/>
                  <a:satMod val="160000"/>
                </a:srgbClr>
              </a:gs>
              <a:gs pos="50000">
                <a:srgbClr val="48EF31">
                  <a:tint val="44500"/>
                  <a:satMod val="160000"/>
                </a:srgbClr>
              </a:gs>
              <a:gs pos="100000">
                <a:srgbClr val="48EF31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0" name="Прямоугольник 39"/>
              <p:cNvSpPr/>
              <p:nvPr/>
            </p:nvSpPr>
            <p:spPr>
              <a:xfrm>
                <a:off x="1446430" y="110217"/>
                <a:ext cx="2293551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36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6430" y="110217"/>
                <a:ext cx="2293551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/>
              <p:cNvSpPr txBox="1"/>
              <p:nvPr/>
            </p:nvSpPr>
            <p:spPr>
              <a:xfrm>
                <a:off x="4748919" y="8367"/>
                <a:ext cx="2632131" cy="80586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𝑶𝑫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3600" b="1" dirty="0" smtClean="0">
                    <a:solidFill>
                      <a:schemeClr val="bg1"/>
                    </a:solidFill>
                  </a:rPr>
                  <a:t> </a:t>
                </a:r>
                <a:endParaRPr lang="ru-RU" sz="36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8919" y="8367"/>
                <a:ext cx="2632131" cy="80586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Прямоугольник 46"/>
          <p:cNvSpPr/>
          <p:nvPr/>
        </p:nvSpPr>
        <p:spPr>
          <a:xfrm>
            <a:off x="9829631" y="3880405"/>
            <a:ext cx="115098" cy="12014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12F9625C-C540-4147-B1E0-B26B37F48D49}"/>
              </a:ext>
            </a:extLst>
          </p:cNvPr>
          <p:cNvCxnSpPr>
            <a:cxnSpLocks/>
          </p:cNvCxnSpPr>
          <p:nvPr/>
        </p:nvCxnSpPr>
        <p:spPr>
          <a:xfrm>
            <a:off x="9830924" y="3981305"/>
            <a:ext cx="549817" cy="282021"/>
          </a:xfrm>
          <a:prstGeom prst="line">
            <a:avLst/>
          </a:prstGeom>
          <a:ln w="571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3C86F8F1-9079-4958-8A7D-8FB1A4D06447}"/>
              </a:ext>
            </a:extLst>
          </p:cNvPr>
          <p:cNvCxnSpPr/>
          <p:nvPr/>
        </p:nvCxnSpPr>
        <p:spPr>
          <a:xfrm>
            <a:off x="9817605" y="1501647"/>
            <a:ext cx="2943" cy="2505807"/>
          </a:xfrm>
          <a:prstGeom prst="line">
            <a:avLst/>
          </a:prstGeom>
          <a:ln w="571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Овал 52">
            <a:extLst>
              <a:ext uri="{FF2B5EF4-FFF2-40B4-BE49-F238E27FC236}">
                <a16:creationId xmlns:a16="http://schemas.microsoft.com/office/drawing/2014/main" id="{B69C364F-4107-45ED-98AD-8CDD301CC6A6}"/>
              </a:ext>
            </a:extLst>
          </p:cNvPr>
          <p:cNvSpPr/>
          <p:nvPr/>
        </p:nvSpPr>
        <p:spPr>
          <a:xfrm>
            <a:off x="9775222" y="3939007"/>
            <a:ext cx="88773" cy="79307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6" name="Прямая соединительная линия 55"/>
          <p:cNvCxnSpPr/>
          <p:nvPr/>
        </p:nvCxnSpPr>
        <p:spPr>
          <a:xfrm>
            <a:off x="9824938" y="1487665"/>
            <a:ext cx="573374" cy="2775661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Овал 56">
            <a:extLst>
              <a:ext uri="{FF2B5EF4-FFF2-40B4-BE49-F238E27FC236}">
                <a16:creationId xmlns:a16="http://schemas.microsoft.com/office/drawing/2014/main" id="{B52C90C0-9E8D-4655-9A6D-ADC6F232A6FA}"/>
              </a:ext>
            </a:extLst>
          </p:cNvPr>
          <p:cNvSpPr/>
          <p:nvPr/>
        </p:nvSpPr>
        <p:spPr>
          <a:xfrm>
            <a:off x="9773180" y="1419742"/>
            <a:ext cx="88773" cy="7651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8" name="Прямоугольник 57"/>
              <p:cNvSpPr/>
              <p:nvPr/>
            </p:nvSpPr>
            <p:spPr>
              <a:xfrm>
                <a:off x="696927" y="1167750"/>
                <a:ext cx="5269793" cy="9821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𝑶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3600" b="1" i="1">
                        <a:latin typeface="Cambria Math" panose="02040503050406030204" pitchFamily="18" charset="0"/>
                      </a:rPr>
                      <m:t>𝑫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𝑹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ad>
                          <m:radPr>
                            <m:degHide m:val="on"/>
                            <m:ctrlP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ad>
                          <m:radPr>
                            <m:degHide m:val="on"/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</a:rPr>
                  <a:t> </a:t>
                </a:r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8" name="Прямоугольник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927" y="1167750"/>
                <a:ext cx="5269793" cy="98219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9" name="TextBox 58"/>
              <p:cNvSpPr txBox="1"/>
              <p:nvPr/>
            </p:nvSpPr>
            <p:spPr>
              <a:xfrm>
                <a:off x="8167676" y="174192"/>
                <a:ext cx="1966820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𝑶</m:t>
                      </m:r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ru-RU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sz="36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7676" y="174192"/>
                <a:ext cx="1966820" cy="55399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0" name="TextBox 59"/>
              <p:cNvSpPr txBox="1"/>
              <p:nvPr/>
            </p:nvSpPr>
            <p:spPr>
              <a:xfrm>
                <a:off x="733321" y="3117208"/>
                <a:ext cx="4406334" cy="6051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𝑶</m:t>
                          </m:r>
                          <m:sSub>
                            <m:sSub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𝑶</m:t>
                              </m:r>
                            </m:e>
                            <m:sub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ru-RU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𝑶𝑫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𝑶</m:t>
                              </m:r>
                            </m:e>
                            <m:sub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321" y="3117208"/>
                <a:ext cx="4406334" cy="60510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3" name="TextBox 62"/>
              <p:cNvSpPr txBox="1"/>
              <p:nvPr/>
            </p:nvSpPr>
            <p:spPr>
              <a:xfrm>
                <a:off x="733321" y="2336802"/>
                <a:ext cx="4406334" cy="6051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𝑶𝑫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𝑶</m:t>
                          </m:r>
                          <m:sSub>
                            <m:sSub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𝑶</m:t>
                              </m:r>
                            </m:e>
                            <m:sub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𝑶</m:t>
                              </m:r>
                            </m:e>
                            <m:sub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321" y="2336802"/>
                <a:ext cx="4406334" cy="60510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4" name="TextBox 63"/>
              <p:cNvSpPr txBox="1"/>
              <p:nvPr/>
            </p:nvSpPr>
            <p:spPr>
              <a:xfrm>
                <a:off x="799167" y="3858914"/>
                <a:ext cx="5961504" cy="110536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𝑶</m:t>
                        </m:r>
                        <m:sSub>
                          <m:sSubPr>
                            <m:ctrlPr>
                              <a:rPr lang="en-US" sz="3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𝑶</m:t>
                            </m:r>
                          </m:e>
                          <m:sub>
                            <m:r>
                              <a:rPr lang="en-US" sz="3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  <m:sup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ru-RU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ru-RU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3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3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𝟏𝟓</m:t>
                                </m:r>
                              </m:num>
                              <m:den>
                                <m:r>
                                  <a:rPr lang="en-US" sz="3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3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3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US" sz="36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36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e>
                                </m:rad>
                              </m:num>
                              <m:den>
                                <m:r>
                                  <a:rPr lang="en-US" sz="3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𝟐𝟎𝟕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</a:t>
                </a:r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167" y="3858914"/>
                <a:ext cx="5961504" cy="110536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6" name="TextBox 65"/>
              <p:cNvSpPr txBox="1"/>
              <p:nvPr/>
            </p:nvSpPr>
            <p:spPr>
              <a:xfrm>
                <a:off x="820509" y="5252465"/>
                <a:ext cx="3268587" cy="8885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𝑶</m:t>
                    </m:r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𝑶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ru-RU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𝟑</m:t>
                        </m:r>
                        <m:rad>
                          <m:radPr>
                            <m:degHide m:val="on"/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</a:t>
                </a:r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509" y="5252465"/>
                <a:ext cx="3268587" cy="88851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9539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5"/>
            <a:ext cx="12189015" cy="9756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Рамка 4"/>
          <p:cNvSpPr/>
          <p:nvPr/>
        </p:nvSpPr>
        <p:spPr>
          <a:xfrm>
            <a:off x="75415" y="984023"/>
            <a:ext cx="12038028" cy="5803276"/>
          </a:xfrm>
          <a:prstGeom prst="frame">
            <a:avLst>
              <a:gd name="adj1" fmla="val 589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39933"/>
              </a:solidFill>
            </a:endParaRPr>
          </a:p>
        </p:txBody>
      </p:sp>
      <p:sp>
        <p:nvSpPr>
          <p:cNvPr id="12" name="Параллелограмм 11"/>
          <p:cNvSpPr/>
          <p:nvPr/>
        </p:nvSpPr>
        <p:spPr>
          <a:xfrm>
            <a:off x="8170204" y="3691710"/>
            <a:ext cx="3367546" cy="571616"/>
          </a:xfrm>
          <a:prstGeom prst="parallelogram">
            <a:avLst>
              <a:gd name="adj" fmla="val 203326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 rot="7234217">
            <a:off x="7662432" y="2716658"/>
            <a:ext cx="3262626" cy="728036"/>
          </a:xfrm>
          <a:prstGeom prst="triangle">
            <a:avLst>
              <a:gd name="adj" fmla="val 65286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внобедренный треугольник 13"/>
          <p:cNvSpPr/>
          <p:nvPr/>
        </p:nvSpPr>
        <p:spPr>
          <a:xfrm>
            <a:off x="9255586" y="1484251"/>
            <a:ext cx="2232702" cy="2266388"/>
          </a:xfrm>
          <a:prstGeom prst="triangle">
            <a:avLst>
              <a:gd name="adj" fmla="val 25082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>
            <a:off x="8167676" y="3711094"/>
            <a:ext cx="1083399" cy="569628"/>
          </a:xfrm>
          <a:prstGeom prst="line">
            <a:avLst/>
          </a:prstGeom>
          <a:ln w="57150">
            <a:solidFill>
              <a:srgbClr val="66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10380741" y="3718241"/>
            <a:ext cx="1127248" cy="566212"/>
          </a:xfrm>
          <a:prstGeom prst="line">
            <a:avLst/>
          </a:prstGeom>
          <a:ln w="5715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8143815" y="4280722"/>
            <a:ext cx="2254497" cy="0"/>
          </a:xfrm>
          <a:prstGeom prst="line">
            <a:avLst/>
          </a:prstGeom>
          <a:ln w="5715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9250964" y="3718241"/>
            <a:ext cx="2254497" cy="0"/>
          </a:xfrm>
          <a:prstGeom prst="line">
            <a:avLst/>
          </a:prstGeom>
          <a:ln w="57150">
            <a:solidFill>
              <a:srgbClr val="66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9801682" y="1438390"/>
            <a:ext cx="1696324" cy="2300451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847894" y="4049685"/>
                <a:ext cx="27251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7894" y="4049685"/>
                <a:ext cx="272510" cy="369332"/>
              </a:xfrm>
              <a:prstGeom prst="rect">
                <a:avLst/>
              </a:prstGeom>
              <a:blipFill>
                <a:blip r:embed="rId2"/>
                <a:stretch>
                  <a:fillRect l="-24444" r="-26667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8970389" y="3402385"/>
                <a:ext cx="29174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0389" y="3402385"/>
                <a:ext cx="291747" cy="369332"/>
              </a:xfrm>
              <a:prstGeom prst="rect">
                <a:avLst/>
              </a:prstGeom>
              <a:blipFill>
                <a:blip r:embed="rId3"/>
                <a:stretch>
                  <a:fillRect l="-25532" r="-25532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11522216" y="3469516"/>
                <a:ext cx="26129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22216" y="3469516"/>
                <a:ext cx="261290" cy="369332"/>
              </a:xfrm>
              <a:prstGeom prst="rect">
                <a:avLst/>
              </a:prstGeom>
              <a:blipFill>
                <a:blip r:embed="rId4"/>
                <a:stretch>
                  <a:fillRect l="-25581" r="-27907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10381850" y="4201512"/>
                <a:ext cx="2997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81850" y="4201512"/>
                <a:ext cx="299762" cy="369332"/>
              </a:xfrm>
              <a:prstGeom prst="rect">
                <a:avLst/>
              </a:prstGeom>
              <a:blipFill>
                <a:blip r:embed="rId5"/>
                <a:stretch>
                  <a:fillRect l="-22449" r="-26531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9691803" y="1079611"/>
                <a:ext cx="2949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1803" y="1079611"/>
                <a:ext cx="294953" cy="369332"/>
              </a:xfrm>
              <a:prstGeom prst="rect">
                <a:avLst/>
              </a:prstGeom>
              <a:blipFill>
                <a:blip r:embed="rId6"/>
                <a:stretch>
                  <a:fillRect l="-25000" r="-25000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8A1F7DA-E24D-4AA6-944A-8CDC0616FB35}"/>
                  </a:ext>
                </a:extLst>
              </p:cNvPr>
              <p:cNvSpPr txBox="1"/>
              <p:nvPr/>
            </p:nvSpPr>
            <p:spPr>
              <a:xfrm>
                <a:off x="9510121" y="3879856"/>
                <a:ext cx="32915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8A1F7DA-E24D-4AA6-944A-8CDC0616FB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0121" y="3879856"/>
                <a:ext cx="329159" cy="307777"/>
              </a:xfrm>
              <a:prstGeom prst="rect">
                <a:avLst/>
              </a:prstGeom>
              <a:blipFill>
                <a:blip r:embed="rId7"/>
                <a:stretch>
                  <a:fillRect l="-22222" r="-14815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0C107965-6AA8-4BFA-B2B4-A05CFD68D14E}"/>
              </a:ext>
            </a:extLst>
          </p:cNvPr>
          <p:cNvCxnSpPr/>
          <p:nvPr/>
        </p:nvCxnSpPr>
        <p:spPr>
          <a:xfrm flipH="1">
            <a:off x="8150646" y="1434267"/>
            <a:ext cx="1681066" cy="2865841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H="1">
            <a:off x="9260387" y="1480930"/>
            <a:ext cx="557408" cy="2259144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Равнобедренный треугольник 50">
            <a:extLst>
              <a:ext uri="{FF2B5EF4-FFF2-40B4-BE49-F238E27FC236}">
                <a16:creationId xmlns:a16="http://schemas.microsoft.com/office/drawing/2014/main" id="{E2C95EAD-4576-4EAF-A865-60863A6B5E73}"/>
              </a:ext>
            </a:extLst>
          </p:cNvPr>
          <p:cNvSpPr/>
          <p:nvPr/>
        </p:nvSpPr>
        <p:spPr>
          <a:xfrm rot="15480188" flipH="1">
            <a:off x="8548314" y="2786589"/>
            <a:ext cx="2675538" cy="492576"/>
          </a:xfrm>
          <a:prstGeom prst="triangle">
            <a:avLst>
              <a:gd name="adj" fmla="val 82183"/>
            </a:avLst>
          </a:prstGeom>
          <a:gradFill flip="none" rotWithShape="1">
            <a:gsLst>
              <a:gs pos="0">
                <a:srgbClr val="48EF31">
                  <a:tint val="66000"/>
                  <a:satMod val="160000"/>
                </a:srgbClr>
              </a:gs>
              <a:gs pos="50000">
                <a:srgbClr val="48EF31">
                  <a:tint val="44500"/>
                  <a:satMod val="160000"/>
                </a:srgbClr>
              </a:gs>
              <a:gs pos="100000">
                <a:srgbClr val="48EF31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9840214" y="3882306"/>
            <a:ext cx="115098" cy="12014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12F9625C-C540-4147-B1E0-B26B37F48D49}"/>
              </a:ext>
            </a:extLst>
          </p:cNvPr>
          <p:cNvCxnSpPr>
            <a:cxnSpLocks/>
          </p:cNvCxnSpPr>
          <p:nvPr/>
        </p:nvCxnSpPr>
        <p:spPr>
          <a:xfrm>
            <a:off x="9830924" y="3981305"/>
            <a:ext cx="549817" cy="282021"/>
          </a:xfrm>
          <a:prstGeom prst="line">
            <a:avLst/>
          </a:prstGeom>
          <a:ln w="571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3C86F8F1-9079-4958-8A7D-8FB1A4D06447}"/>
              </a:ext>
            </a:extLst>
          </p:cNvPr>
          <p:cNvCxnSpPr/>
          <p:nvPr/>
        </p:nvCxnSpPr>
        <p:spPr>
          <a:xfrm>
            <a:off x="9817605" y="1501647"/>
            <a:ext cx="2943" cy="2505807"/>
          </a:xfrm>
          <a:prstGeom prst="line">
            <a:avLst/>
          </a:prstGeom>
          <a:ln w="571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Овал 52">
            <a:extLst>
              <a:ext uri="{FF2B5EF4-FFF2-40B4-BE49-F238E27FC236}">
                <a16:creationId xmlns:a16="http://schemas.microsoft.com/office/drawing/2014/main" id="{B69C364F-4107-45ED-98AD-8CDD301CC6A6}"/>
              </a:ext>
            </a:extLst>
          </p:cNvPr>
          <p:cNvSpPr/>
          <p:nvPr/>
        </p:nvSpPr>
        <p:spPr>
          <a:xfrm>
            <a:off x="9775222" y="3939007"/>
            <a:ext cx="88773" cy="79307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6" name="Прямая соединительная линия 55"/>
          <p:cNvCxnSpPr>
            <a:endCxn id="51" idx="4"/>
          </p:cNvCxnSpPr>
          <p:nvPr/>
        </p:nvCxnSpPr>
        <p:spPr>
          <a:xfrm>
            <a:off x="9821412" y="1470365"/>
            <a:ext cx="583646" cy="2819870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Овал 56">
            <a:extLst>
              <a:ext uri="{FF2B5EF4-FFF2-40B4-BE49-F238E27FC236}">
                <a16:creationId xmlns:a16="http://schemas.microsoft.com/office/drawing/2014/main" id="{B52C90C0-9E8D-4655-9A6D-ADC6F232A6FA}"/>
              </a:ext>
            </a:extLst>
          </p:cNvPr>
          <p:cNvSpPr/>
          <p:nvPr/>
        </p:nvSpPr>
        <p:spPr>
          <a:xfrm>
            <a:off x="9773180" y="1419742"/>
            <a:ext cx="88773" cy="7651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/>
              <p:cNvSpPr txBox="1"/>
              <p:nvPr/>
            </p:nvSpPr>
            <p:spPr>
              <a:xfrm>
                <a:off x="5628358" y="-5802"/>
                <a:ext cx="4233595" cy="8885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𝑶</m:t>
                    </m:r>
                    <m:sSub>
                      <m:sSubPr>
                        <m:ctrlPr>
                          <a:rPr lang="en-US" sz="36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𝑶</m:t>
                        </m:r>
                      </m:e>
                      <m:sub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ru-RU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𝑯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ad>
                          <m:radPr>
                            <m:degHide m:val="on"/>
                            <m:ctrlPr>
                              <a:rPr lang="en-US" sz="36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sz="36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3600" b="1" dirty="0" smtClean="0">
                    <a:solidFill>
                      <a:schemeClr val="bg1"/>
                    </a:solidFill>
                  </a:rPr>
                  <a:t> </a:t>
                </a:r>
                <a:endParaRPr lang="ru-RU" sz="36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8358" y="-5802"/>
                <a:ext cx="4233595" cy="88851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Прямоугольник 38"/>
              <p:cNvSpPr/>
              <p:nvPr/>
            </p:nvSpPr>
            <p:spPr>
              <a:xfrm>
                <a:off x="946672" y="1264277"/>
                <a:ext cx="5480731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672" y="1264277"/>
                <a:ext cx="5480731" cy="6588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Прямоугольник 42"/>
              <p:cNvSpPr/>
              <p:nvPr/>
            </p:nvSpPr>
            <p:spPr>
              <a:xfrm>
                <a:off x="2178214" y="165497"/>
                <a:ext cx="2328243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36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8214" y="165497"/>
                <a:ext cx="2328243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68A1F7DA-E24D-4AA6-944A-8CDC0616FB35}"/>
                  </a:ext>
                </a:extLst>
              </p:cNvPr>
              <p:cNvSpPr txBox="1"/>
              <p:nvPr/>
            </p:nvSpPr>
            <p:spPr>
              <a:xfrm>
                <a:off x="9231846" y="4244334"/>
                <a:ext cx="32915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68A1F7DA-E24D-4AA6-944A-8CDC0616FB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1846" y="4244334"/>
                <a:ext cx="329159" cy="30777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68A1F7DA-E24D-4AA6-944A-8CDC0616FB35}"/>
                  </a:ext>
                </a:extLst>
              </p:cNvPr>
              <p:cNvSpPr txBox="1"/>
              <p:nvPr/>
            </p:nvSpPr>
            <p:spPr>
              <a:xfrm>
                <a:off x="10901482" y="3926574"/>
                <a:ext cx="32915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68A1F7DA-E24D-4AA6-944A-8CDC0616FB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01482" y="3926574"/>
                <a:ext cx="329159" cy="30777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1132650" y="2267521"/>
                <a:ext cx="3163126" cy="80021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𝑽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sSub>
                      <m:sSub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𝒂𝒔𝒐𝒔</m:t>
                        </m:r>
                      </m:sub>
                    </m:sSub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𝑯</m:t>
                    </m:r>
                  </m:oMath>
                </a14:m>
                <a:r>
                  <a:rPr lang="en-US" sz="3600" dirty="0" smtClean="0"/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2650" y="2267521"/>
                <a:ext cx="3163126" cy="80021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2" name="TextBox 61"/>
              <p:cNvSpPr txBox="1"/>
              <p:nvPr/>
            </p:nvSpPr>
            <p:spPr>
              <a:xfrm>
                <a:off x="1132649" y="3499889"/>
                <a:ext cx="5644101" cy="8911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𝑽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ad>
                          <m:radPr>
                            <m:degHide m:val="on"/>
                            <m:ctrlPr>
                              <a:rPr lang="en-US" sz="3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𝟐𝟑</m:t>
                            </m:r>
                          </m:e>
                        </m:rad>
                      </m:num>
                      <m:den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  <m:rad>
                          <m:radPr>
                            <m:degHide m:val="on"/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𝟐𝟑</m:t>
                            </m:r>
                          </m:e>
                        </m:rad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</a:rPr>
                  <a:t>  </a:t>
                </a:r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2649" y="3499889"/>
                <a:ext cx="5644101" cy="89114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Скругленный прямоугольник 66"/>
          <p:cNvSpPr/>
          <p:nvPr/>
        </p:nvSpPr>
        <p:spPr>
          <a:xfrm>
            <a:off x="1720585" y="5210266"/>
            <a:ext cx="3932903" cy="1074959"/>
          </a:xfrm>
          <a:prstGeom prst="roundRect">
            <a:avLst/>
          </a:prstGeom>
          <a:gradFill>
            <a:gsLst>
              <a:gs pos="0">
                <a:srgbClr val="92D050"/>
              </a:gs>
              <a:gs pos="52000">
                <a:schemeClr val="bg1"/>
              </a:gs>
              <a:gs pos="100000">
                <a:srgbClr val="92D050"/>
              </a:gs>
            </a:gsLst>
            <a:lin ang="5400000" scaled="1"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9" name="Рисунок 6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833601" y="4386178"/>
            <a:ext cx="1409700" cy="202995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0" name="Прямоугольник 69"/>
              <p:cNvSpPr/>
              <p:nvPr/>
            </p:nvSpPr>
            <p:spPr>
              <a:xfrm>
                <a:off x="1843390" y="5210266"/>
                <a:ext cx="3687291" cy="9808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66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600" b="1" dirty="0" smtClean="0">
                    <a:solidFill>
                      <a:srgbClr val="66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𝟗</m:t>
                        </m:r>
                        <m:rad>
                          <m:radPr>
                            <m:degHide m:val="on"/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𝟐𝟑</m:t>
                            </m:r>
                          </m:e>
                        </m:rad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sz="3600" dirty="0"/>
              </a:p>
            </p:txBody>
          </p:sp>
        </mc:Choice>
        <mc:Fallback>
          <p:sp>
            <p:nvSpPr>
              <p:cNvPr id="70" name="Прямоугольник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3390" y="5210266"/>
                <a:ext cx="3687291" cy="980846"/>
              </a:xfrm>
              <a:prstGeom prst="rect">
                <a:avLst/>
              </a:prstGeom>
              <a:blipFill>
                <a:blip r:embed="rId16"/>
                <a:stretch>
                  <a:fillRect l="-4959" b="-99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8373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7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75415" y="763571"/>
            <a:ext cx="12038028" cy="6023727"/>
          </a:xfrm>
          <a:prstGeom prst="frame">
            <a:avLst>
              <a:gd name="adj1" fmla="val 74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39933"/>
              </a:solidFill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048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6" name="TextBox 5"/>
          <p:cNvSpPr txBox="1"/>
          <p:nvPr/>
        </p:nvSpPr>
        <p:spPr>
          <a:xfrm>
            <a:off x="4802998" y="-19729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7-masala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184217" y="1038512"/>
                <a:ext cx="9237561" cy="28832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𝑨𝑩𝑪𝑫</m:t>
                    </m:r>
                    <m:sSub>
                      <m:sSub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𝑫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prizmaning </a:t>
                </a:r>
                <a:r>
                  <a:rPr lang="en-US" sz="40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endParaRPr lang="en-US" sz="40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𝟒𝟖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ga </a:t>
                </a:r>
                <a:r>
                  <a:rPr lang="en-US" sz="40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𝑨𝑩𝑪</m:t>
                    </m:r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piramida  </a:t>
                </a:r>
                <a:r>
                  <a:rPr lang="en-US" sz="40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217" y="1038512"/>
                <a:ext cx="9237561" cy="2883225"/>
              </a:xfrm>
              <a:prstGeom prst="rect">
                <a:avLst/>
              </a:prstGeom>
              <a:blipFill>
                <a:blip r:embed="rId2"/>
                <a:stretch>
                  <a:fillRect l="-2309" r="-2309" b="-42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3067" y="1428997"/>
            <a:ext cx="2431699" cy="3494837"/>
          </a:xfrm>
          <a:prstGeom prst="rect">
            <a:avLst/>
          </a:prstGeom>
        </p:spPr>
      </p:pic>
      <p:sp>
        <p:nvSpPr>
          <p:cNvPr id="9" name="Равнобедренный треугольник 8">
            <a:extLst>
              <a:ext uri="{FF2B5EF4-FFF2-40B4-BE49-F238E27FC236}">
                <a16:creationId xmlns:a16="http://schemas.microsoft.com/office/drawing/2014/main" id="{E2C95EAD-4576-4EAF-A865-60863A6B5E73}"/>
              </a:ext>
            </a:extLst>
          </p:cNvPr>
          <p:cNvSpPr/>
          <p:nvPr/>
        </p:nvSpPr>
        <p:spPr>
          <a:xfrm rot="11103873" flipH="1">
            <a:off x="5098160" y="3938495"/>
            <a:ext cx="1979522" cy="701465"/>
          </a:xfrm>
          <a:prstGeom prst="triangle">
            <a:avLst>
              <a:gd name="adj" fmla="val 32208"/>
            </a:avLst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10"/>
          <p:cNvSpPr/>
          <p:nvPr/>
        </p:nvSpPr>
        <p:spPr>
          <a:xfrm rot="20211861">
            <a:off x="5327862" y="4390221"/>
            <a:ext cx="2210506" cy="1396289"/>
          </a:xfrm>
          <a:prstGeom prst="parallelogram">
            <a:avLst>
              <a:gd name="adj" fmla="val 45594"/>
            </a:avLst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11"/>
          <p:cNvSpPr/>
          <p:nvPr/>
        </p:nvSpPr>
        <p:spPr>
          <a:xfrm rot="3155532" flipH="1">
            <a:off x="4324892" y="4527463"/>
            <a:ext cx="2115176" cy="940525"/>
          </a:xfrm>
          <a:prstGeom prst="parallelogram">
            <a:avLst>
              <a:gd name="adj" fmla="val 127711"/>
            </a:avLst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0C107965-6AA8-4BFA-B2B4-A05CFD68D14E}"/>
              </a:ext>
            </a:extLst>
          </p:cNvPr>
          <p:cNvCxnSpPr/>
          <p:nvPr/>
        </p:nvCxnSpPr>
        <p:spPr>
          <a:xfrm>
            <a:off x="7164137" y="4001544"/>
            <a:ext cx="5267" cy="1578374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0C107965-6AA8-4BFA-B2B4-A05CFD68D14E}"/>
              </a:ext>
            </a:extLst>
          </p:cNvPr>
          <p:cNvCxnSpPr/>
          <p:nvPr/>
        </p:nvCxnSpPr>
        <p:spPr>
          <a:xfrm flipH="1">
            <a:off x="5067403" y="3778340"/>
            <a:ext cx="23346" cy="1642659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Равнобедренный треугольник 18">
            <a:extLst>
              <a:ext uri="{FF2B5EF4-FFF2-40B4-BE49-F238E27FC236}">
                <a16:creationId xmlns:a16="http://schemas.microsoft.com/office/drawing/2014/main" id="{E2C95EAD-4576-4EAF-A865-60863A6B5E73}"/>
              </a:ext>
            </a:extLst>
          </p:cNvPr>
          <p:cNvSpPr/>
          <p:nvPr/>
        </p:nvSpPr>
        <p:spPr>
          <a:xfrm rot="11103873" flipH="1">
            <a:off x="5089439" y="5507003"/>
            <a:ext cx="1979522" cy="701465"/>
          </a:xfrm>
          <a:prstGeom prst="triangle">
            <a:avLst>
              <a:gd name="adj" fmla="val 32208"/>
            </a:avLst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0C107965-6AA8-4BFA-B2B4-A05CFD68D14E}"/>
              </a:ext>
            </a:extLst>
          </p:cNvPr>
          <p:cNvCxnSpPr/>
          <p:nvPr/>
        </p:nvCxnSpPr>
        <p:spPr>
          <a:xfrm flipH="1">
            <a:off x="5680054" y="4592098"/>
            <a:ext cx="12379" cy="1609612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0C107965-6AA8-4BFA-B2B4-A05CFD68D14E}"/>
              </a:ext>
            </a:extLst>
          </p:cNvPr>
          <p:cNvCxnSpPr>
            <a:endCxn id="19" idx="0"/>
          </p:cNvCxnSpPr>
          <p:nvPr/>
        </p:nvCxnSpPr>
        <p:spPr>
          <a:xfrm flipH="1">
            <a:off x="5697416" y="5558921"/>
            <a:ext cx="1483160" cy="617086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0C107965-6AA8-4BFA-B2B4-A05CFD68D14E}"/>
              </a:ext>
            </a:extLst>
          </p:cNvPr>
          <p:cNvCxnSpPr/>
          <p:nvPr/>
        </p:nvCxnSpPr>
        <p:spPr>
          <a:xfrm flipH="1">
            <a:off x="5667518" y="4023729"/>
            <a:ext cx="1485447" cy="598150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0C107965-6AA8-4BFA-B2B4-A05CFD68D14E}"/>
              </a:ext>
            </a:extLst>
          </p:cNvPr>
          <p:cNvCxnSpPr/>
          <p:nvPr/>
        </p:nvCxnSpPr>
        <p:spPr>
          <a:xfrm>
            <a:off x="5058682" y="5396904"/>
            <a:ext cx="617333" cy="778618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0C107965-6AA8-4BFA-B2B4-A05CFD68D14E}"/>
              </a:ext>
            </a:extLst>
          </p:cNvPr>
          <p:cNvCxnSpPr/>
          <p:nvPr/>
        </p:nvCxnSpPr>
        <p:spPr>
          <a:xfrm>
            <a:off x="5099470" y="3826302"/>
            <a:ext cx="584172" cy="771802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0C107965-6AA8-4BFA-B2B4-A05CFD68D14E}"/>
              </a:ext>
            </a:extLst>
          </p:cNvPr>
          <p:cNvCxnSpPr/>
          <p:nvPr/>
        </p:nvCxnSpPr>
        <p:spPr>
          <a:xfrm>
            <a:off x="5058682" y="3796488"/>
            <a:ext cx="2121894" cy="227240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0C107965-6AA8-4BFA-B2B4-A05CFD68D14E}"/>
              </a:ext>
            </a:extLst>
          </p:cNvPr>
          <p:cNvCxnSpPr/>
          <p:nvPr/>
        </p:nvCxnSpPr>
        <p:spPr>
          <a:xfrm>
            <a:off x="5075696" y="5399691"/>
            <a:ext cx="2069404" cy="159229"/>
          </a:xfrm>
          <a:prstGeom prst="line">
            <a:avLst/>
          </a:prstGeom>
          <a:ln w="57150">
            <a:solidFill>
              <a:srgbClr val="80008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4740790" y="5236332"/>
                <a:ext cx="27251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0790" y="5236332"/>
                <a:ext cx="272510" cy="369332"/>
              </a:xfrm>
              <a:prstGeom prst="rect">
                <a:avLst/>
              </a:prstGeom>
              <a:blipFill>
                <a:blip r:embed="rId4"/>
                <a:stretch>
                  <a:fillRect l="-27273" r="-27273"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7211914" y="5479305"/>
                <a:ext cx="26128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1914" y="5479305"/>
                <a:ext cx="261289" cy="369332"/>
              </a:xfrm>
              <a:prstGeom prst="rect">
                <a:avLst/>
              </a:prstGeom>
              <a:blipFill>
                <a:blip r:embed="rId5"/>
                <a:stretch>
                  <a:fillRect l="-25581" r="-27907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5363317" y="6145383"/>
                <a:ext cx="29174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3317" y="6145383"/>
                <a:ext cx="291747" cy="369332"/>
              </a:xfrm>
              <a:prstGeom prst="rect">
                <a:avLst/>
              </a:prstGeom>
              <a:blipFill>
                <a:blip r:embed="rId6"/>
                <a:stretch>
                  <a:fillRect l="-25000" r="-22917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4655774" y="3513892"/>
                <a:ext cx="41992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774" y="3513892"/>
                <a:ext cx="419922" cy="369332"/>
              </a:xfrm>
              <a:prstGeom prst="rect">
                <a:avLst/>
              </a:prstGeom>
              <a:blipFill>
                <a:blip r:embed="rId7"/>
                <a:stretch>
                  <a:fillRect l="-17391" r="-7246" b="-147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5591357" y="4114263"/>
                <a:ext cx="43915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357" y="4114263"/>
                <a:ext cx="439158" cy="369332"/>
              </a:xfrm>
              <a:prstGeom prst="rect">
                <a:avLst/>
              </a:prstGeom>
              <a:blipFill>
                <a:blip r:embed="rId8"/>
                <a:stretch>
                  <a:fillRect l="-15278" r="-6944"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7188425" y="3725442"/>
                <a:ext cx="41992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8425" y="3725442"/>
                <a:ext cx="419922" cy="369332"/>
              </a:xfrm>
              <a:prstGeom prst="rect">
                <a:avLst/>
              </a:prstGeom>
              <a:blipFill>
                <a:blip r:embed="rId9"/>
                <a:stretch>
                  <a:fillRect l="-14493" r="-5797" b="-147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0C107965-6AA8-4BFA-B2B4-A05CFD68D14E}"/>
              </a:ext>
            </a:extLst>
          </p:cNvPr>
          <p:cNvCxnSpPr/>
          <p:nvPr/>
        </p:nvCxnSpPr>
        <p:spPr>
          <a:xfrm flipH="1">
            <a:off x="5107167" y="4066185"/>
            <a:ext cx="2035511" cy="1335264"/>
          </a:xfrm>
          <a:prstGeom prst="line">
            <a:avLst/>
          </a:prstGeom>
          <a:ln w="57150">
            <a:solidFill>
              <a:srgbClr val="80008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0C107965-6AA8-4BFA-B2B4-A05CFD68D14E}"/>
              </a:ext>
            </a:extLst>
          </p:cNvPr>
          <p:cNvCxnSpPr/>
          <p:nvPr/>
        </p:nvCxnSpPr>
        <p:spPr>
          <a:xfrm flipH="1">
            <a:off x="5667600" y="4049916"/>
            <a:ext cx="1485197" cy="2125606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047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75415" y="857250"/>
            <a:ext cx="12038028" cy="5930048"/>
          </a:xfrm>
          <a:prstGeom prst="frame">
            <a:avLst>
              <a:gd name="adj1" fmla="val 74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39933"/>
              </a:solidFill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802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1880122" y="1"/>
                <a:ext cx="5329985" cy="7445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𝑨𝑩𝑪𝑫</m:t>
                          </m:r>
                          <m:sSub>
                            <m:sSubPr>
                              <m:ctrlPr>
                                <a:rPr lang="en-US" sz="3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3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3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3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3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3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3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𝑫</m:t>
                              </m:r>
                            </m:e>
                            <m:sub>
                              <m:r>
                                <a:rPr lang="en-US" sz="3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sub>
                      </m:sSub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𝟒𝟖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6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0122" y="1"/>
                <a:ext cx="5329985" cy="7445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7908462" y="0"/>
                <a:ext cx="2445990" cy="6939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sSub>
                            <m:sSubPr>
                              <m:ctrlPr>
                                <a:rPr lang="en-US" sz="3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3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𝑨𝑩𝑪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?</m:t>
                      </m:r>
                    </m:oMath>
                  </m:oMathPara>
                </a14:m>
                <a:endParaRPr lang="ru-RU" sz="36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8462" y="0"/>
                <a:ext cx="2445990" cy="6939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Равнобедренный треугольник 7">
            <a:extLst>
              <a:ext uri="{FF2B5EF4-FFF2-40B4-BE49-F238E27FC236}">
                <a16:creationId xmlns:a16="http://schemas.microsoft.com/office/drawing/2014/main" id="{E2C95EAD-4576-4EAF-A865-60863A6B5E73}"/>
              </a:ext>
            </a:extLst>
          </p:cNvPr>
          <p:cNvSpPr/>
          <p:nvPr/>
        </p:nvSpPr>
        <p:spPr>
          <a:xfrm rot="11103873" flipH="1">
            <a:off x="8744635" y="1595346"/>
            <a:ext cx="1979522" cy="701465"/>
          </a:xfrm>
          <a:prstGeom prst="triangle">
            <a:avLst>
              <a:gd name="adj" fmla="val 32208"/>
            </a:avLst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араллелограмм 8"/>
          <p:cNvSpPr/>
          <p:nvPr/>
        </p:nvSpPr>
        <p:spPr>
          <a:xfrm rot="20211861">
            <a:off x="8974337" y="2047072"/>
            <a:ext cx="2210506" cy="1396289"/>
          </a:xfrm>
          <a:prstGeom prst="parallelogram">
            <a:avLst>
              <a:gd name="adj" fmla="val 45594"/>
            </a:avLst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араллелограмм 9"/>
          <p:cNvSpPr/>
          <p:nvPr/>
        </p:nvSpPr>
        <p:spPr>
          <a:xfrm rot="3155532" flipH="1">
            <a:off x="7971367" y="2184314"/>
            <a:ext cx="2115176" cy="940525"/>
          </a:xfrm>
          <a:prstGeom prst="parallelogram">
            <a:avLst>
              <a:gd name="adj" fmla="val 127711"/>
            </a:avLst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0C107965-6AA8-4BFA-B2B4-A05CFD68D14E}"/>
              </a:ext>
            </a:extLst>
          </p:cNvPr>
          <p:cNvCxnSpPr/>
          <p:nvPr/>
        </p:nvCxnSpPr>
        <p:spPr>
          <a:xfrm flipH="1">
            <a:off x="8713878" y="1435191"/>
            <a:ext cx="23346" cy="1642659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Равнобедренный треугольник 12">
            <a:extLst>
              <a:ext uri="{FF2B5EF4-FFF2-40B4-BE49-F238E27FC236}">
                <a16:creationId xmlns:a16="http://schemas.microsoft.com/office/drawing/2014/main" id="{E2C95EAD-4576-4EAF-A865-60863A6B5E73}"/>
              </a:ext>
            </a:extLst>
          </p:cNvPr>
          <p:cNvSpPr/>
          <p:nvPr/>
        </p:nvSpPr>
        <p:spPr>
          <a:xfrm rot="11103873" flipH="1">
            <a:off x="8735914" y="3163854"/>
            <a:ext cx="1979522" cy="701465"/>
          </a:xfrm>
          <a:prstGeom prst="triangle">
            <a:avLst>
              <a:gd name="adj" fmla="val 32208"/>
            </a:avLst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0C107965-6AA8-4BFA-B2B4-A05CFD68D14E}"/>
              </a:ext>
            </a:extLst>
          </p:cNvPr>
          <p:cNvCxnSpPr/>
          <p:nvPr/>
        </p:nvCxnSpPr>
        <p:spPr>
          <a:xfrm flipH="1">
            <a:off x="9313993" y="1680580"/>
            <a:ext cx="1485447" cy="598150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0C107965-6AA8-4BFA-B2B4-A05CFD68D14E}"/>
              </a:ext>
            </a:extLst>
          </p:cNvPr>
          <p:cNvCxnSpPr/>
          <p:nvPr/>
        </p:nvCxnSpPr>
        <p:spPr>
          <a:xfrm>
            <a:off x="8745945" y="1483153"/>
            <a:ext cx="584172" cy="771802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0C107965-6AA8-4BFA-B2B4-A05CFD68D14E}"/>
              </a:ext>
            </a:extLst>
          </p:cNvPr>
          <p:cNvCxnSpPr/>
          <p:nvPr/>
        </p:nvCxnSpPr>
        <p:spPr>
          <a:xfrm>
            <a:off x="8705157" y="1453339"/>
            <a:ext cx="2121894" cy="227240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Равнобедренный треугольник 23"/>
          <p:cNvSpPr/>
          <p:nvPr/>
        </p:nvSpPr>
        <p:spPr>
          <a:xfrm rot="3133440">
            <a:off x="9477770" y="1635351"/>
            <a:ext cx="922734" cy="2257185"/>
          </a:xfrm>
          <a:prstGeom prst="triangle">
            <a:avLst>
              <a:gd name="adj" fmla="val 19453"/>
            </a:avLst>
          </a:prstGeom>
          <a:gradFill flip="none" rotWithShape="1">
            <a:gsLst>
              <a:gs pos="0">
                <a:srgbClr val="48EF31">
                  <a:tint val="66000"/>
                  <a:satMod val="160000"/>
                </a:srgbClr>
              </a:gs>
              <a:gs pos="50000">
                <a:srgbClr val="48EF31">
                  <a:tint val="44500"/>
                  <a:satMod val="160000"/>
                </a:srgbClr>
              </a:gs>
              <a:gs pos="100000">
                <a:srgbClr val="48EF31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Равнобедренный треугольник 24"/>
          <p:cNvSpPr/>
          <p:nvPr/>
        </p:nvSpPr>
        <p:spPr>
          <a:xfrm rot="7527157">
            <a:off x="9122839" y="2630693"/>
            <a:ext cx="2537513" cy="843333"/>
          </a:xfrm>
          <a:prstGeom prst="triangle">
            <a:avLst>
              <a:gd name="adj" fmla="val 46655"/>
            </a:avLst>
          </a:prstGeom>
          <a:gradFill flip="none" rotWithShape="1">
            <a:gsLst>
              <a:gs pos="0">
                <a:srgbClr val="48EF31">
                  <a:tint val="66000"/>
                  <a:satMod val="160000"/>
                </a:srgbClr>
              </a:gs>
              <a:gs pos="50000">
                <a:srgbClr val="48EF31">
                  <a:tint val="44500"/>
                  <a:satMod val="160000"/>
                </a:srgbClr>
              </a:gs>
              <a:gs pos="100000">
                <a:srgbClr val="48EF31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0C107965-6AA8-4BFA-B2B4-A05CFD68D14E}"/>
              </a:ext>
            </a:extLst>
          </p:cNvPr>
          <p:cNvCxnSpPr/>
          <p:nvPr/>
        </p:nvCxnSpPr>
        <p:spPr>
          <a:xfrm>
            <a:off x="10810612" y="1658395"/>
            <a:ext cx="5267" cy="1578374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0C107965-6AA8-4BFA-B2B4-A05CFD68D14E}"/>
              </a:ext>
            </a:extLst>
          </p:cNvPr>
          <p:cNvCxnSpPr/>
          <p:nvPr/>
        </p:nvCxnSpPr>
        <p:spPr>
          <a:xfrm>
            <a:off x="8705157" y="3053755"/>
            <a:ext cx="617333" cy="778618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0C107965-6AA8-4BFA-B2B4-A05CFD68D14E}"/>
              </a:ext>
            </a:extLst>
          </p:cNvPr>
          <p:cNvCxnSpPr/>
          <p:nvPr/>
        </p:nvCxnSpPr>
        <p:spPr>
          <a:xfrm flipH="1">
            <a:off x="8753642" y="1723036"/>
            <a:ext cx="2035511" cy="1335264"/>
          </a:xfrm>
          <a:prstGeom prst="line">
            <a:avLst/>
          </a:prstGeom>
          <a:ln w="57150">
            <a:solidFill>
              <a:srgbClr val="80008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0C107965-6AA8-4BFA-B2B4-A05CFD68D14E}"/>
              </a:ext>
            </a:extLst>
          </p:cNvPr>
          <p:cNvCxnSpPr/>
          <p:nvPr/>
        </p:nvCxnSpPr>
        <p:spPr>
          <a:xfrm flipH="1">
            <a:off x="9343809" y="3215772"/>
            <a:ext cx="1483160" cy="617086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0C107965-6AA8-4BFA-B2B4-A05CFD68D14E}"/>
              </a:ext>
            </a:extLst>
          </p:cNvPr>
          <p:cNvCxnSpPr/>
          <p:nvPr/>
        </p:nvCxnSpPr>
        <p:spPr>
          <a:xfrm flipH="1">
            <a:off x="9313993" y="1706767"/>
            <a:ext cx="1485197" cy="2125606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0C107965-6AA8-4BFA-B2B4-A05CFD68D14E}"/>
              </a:ext>
            </a:extLst>
          </p:cNvPr>
          <p:cNvCxnSpPr/>
          <p:nvPr/>
        </p:nvCxnSpPr>
        <p:spPr>
          <a:xfrm>
            <a:off x="8779956" y="3064776"/>
            <a:ext cx="2030656" cy="158745"/>
          </a:xfrm>
          <a:prstGeom prst="line">
            <a:avLst/>
          </a:prstGeom>
          <a:ln w="57150">
            <a:solidFill>
              <a:srgbClr val="80008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8371349" y="2893183"/>
                <a:ext cx="27251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1349" y="2893183"/>
                <a:ext cx="272510" cy="369332"/>
              </a:xfrm>
              <a:prstGeom prst="rect">
                <a:avLst/>
              </a:prstGeom>
              <a:blipFill>
                <a:blip r:embed="rId4"/>
                <a:stretch>
                  <a:fillRect l="-24444" r="-26667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10898508" y="3038855"/>
                <a:ext cx="26128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98508" y="3038855"/>
                <a:ext cx="261289" cy="369332"/>
              </a:xfrm>
              <a:prstGeom prst="rect">
                <a:avLst/>
              </a:prstGeom>
              <a:blipFill>
                <a:blip r:embed="rId5"/>
                <a:stretch>
                  <a:fillRect l="-27907" r="-25581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9131457" y="3852428"/>
                <a:ext cx="29174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1457" y="3852428"/>
                <a:ext cx="291747" cy="369332"/>
              </a:xfrm>
              <a:prstGeom prst="rect">
                <a:avLst/>
              </a:prstGeom>
              <a:blipFill>
                <a:blip r:embed="rId6"/>
                <a:stretch>
                  <a:fillRect l="-25000" r="-22917"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8284799" y="1058024"/>
                <a:ext cx="41992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4799" y="1058024"/>
                <a:ext cx="419922" cy="369332"/>
              </a:xfrm>
              <a:prstGeom prst="rect">
                <a:avLst/>
              </a:prstGeom>
              <a:blipFill>
                <a:blip r:embed="rId7"/>
                <a:stretch>
                  <a:fillRect l="-15942" r="-7246"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9203625" y="1772742"/>
                <a:ext cx="43915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3625" y="1772742"/>
                <a:ext cx="439158" cy="369332"/>
              </a:xfrm>
              <a:prstGeom prst="rect">
                <a:avLst/>
              </a:prstGeom>
              <a:blipFill>
                <a:blip r:embed="rId8"/>
                <a:stretch>
                  <a:fillRect l="-16667" r="-6944"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0837870" y="1403410"/>
                <a:ext cx="41992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37870" y="1403410"/>
                <a:ext cx="419922" cy="369332"/>
              </a:xfrm>
              <a:prstGeom prst="rect">
                <a:avLst/>
              </a:prstGeom>
              <a:blipFill>
                <a:blip r:embed="rId9"/>
                <a:stretch>
                  <a:fillRect l="-15942" r="-5797" b="-147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0C107965-6AA8-4BFA-B2B4-A05CFD68D14E}"/>
              </a:ext>
            </a:extLst>
          </p:cNvPr>
          <p:cNvCxnSpPr/>
          <p:nvPr/>
        </p:nvCxnSpPr>
        <p:spPr>
          <a:xfrm flipH="1">
            <a:off x="9326529" y="2248949"/>
            <a:ext cx="12379" cy="1609612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>
                <a:off x="795901" y="1012794"/>
                <a:ext cx="5511124" cy="6939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𝑨𝑩𝑪𝑫</m:t>
                          </m:r>
                          <m:sSub>
                            <m:sSubPr>
                              <m:ctrlP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𝑫</m:t>
                              </m:r>
                            </m:e>
                            <m:sub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901" y="1012794"/>
                <a:ext cx="5511124" cy="69397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904777" y="1979655"/>
                <a:ext cx="4279761" cy="892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sSub>
                          <m:sSubPr>
                            <m:ctrlPr>
                              <a:rPr lang="en-US" sz="3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3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𝑨𝑩𝑪</m:t>
                        </m:r>
                      </m:sub>
                    </m:sSub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𝒂𝒔𝒐𝒔</m:t>
                        </m:r>
                      </m:sub>
                    </m:sSub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𝑯</m:t>
                    </m:r>
                  </m:oMath>
                </a14:m>
                <a:r>
                  <a:rPr lang="en-US" sz="3600" dirty="0" smtClean="0"/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777" y="1979655"/>
                <a:ext cx="4279761" cy="89255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904777" y="3064776"/>
                <a:ext cx="5454570" cy="892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sSub>
                          <m:sSubPr>
                            <m:ctrlPr>
                              <a:rPr lang="en-US" sz="3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3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𝑨𝑩𝑪</m:t>
                        </m:r>
                      </m:sub>
                    </m:sSub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𝑨𝑩𝑪𝑫</m:t>
                        </m:r>
                        <m:sSub>
                          <m:sSubPr>
                            <m:ctrlP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3600" dirty="0" smtClean="0"/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777" y="3064776"/>
                <a:ext cx="5454570" cy="89255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Прямоугольник 41"/>
              <p:cNvSpPr/>
              <p:nvPr/>
            </p:nvSpPr>
            <p:spPr>
              <a:xfrm>
                <a:off x="904777" y="4149897"/>
                <a:ext cx="5583003" cy="1133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sSub>
                            <m:sSubPr>
                              <m:ctrlP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𝑨𝑩𝑪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𝟒𝟖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𝟏𝟔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600" dirty="0"/>
              </a:p>
            </p:txBody>
          </p:sp>
        </mc:Choice>
        <mc:Fallback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777" y="4149897"/>
                <a:ext cx="5583003" cy="113306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Скругленный прямоугольник 42"/>
          <p:cNvSpPr/>
          <p:nvPr/>
        </p:nvSpPr>
        <p:spPr>
          <a:xfrm>
            <a:off x="3981450" y="5360116"/>
            <a:ext cx="4215535" cy="914400"/>
          </a:xfrm>
          <a:prstGeom prst="roundRect">
            <a:avLst/>
          </a:prstGeom>
          <a:gradFill>
            <a:gsLst>
              <a:gs pos="0">
                <a:srgbClr val="92D050"/>
              </a:gs>
              <a:gs pos="52000">
                <a:schemeClr val="bg1"/>
              </a:gs>
              <a:gs pos="100000">
                <a:srgbClr val="92D050"/>
              </a:gs>
            </a:gsLst>
            <a:lin ang="5400000" scaled="1"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4" name="Прямоугольник 43"/>
              <p:cNvSpPr/>
              <p:nvPr/>
            </p:nvSpPr>
            <p:spPr>
              <a:xfrm>
                <a:off x="4211782" y="5235018"/>
                <a:ext cx="3985203" cy="9167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 smtClean="0">
                    <a:solidFill>
                      <a:srgbClr val="66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𝟏𝟔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4" name="Прямоугольник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1782" y="5235018"/>
                <a:ext cx="3985203" cy="916789"/>
              </a:xfrm>
              <a:prstGeom prst="rect">
                <a:avLst/>
              </a:prstGeom>
              <a:blipFill>
                <a:blip r:embed="rId14"/>
                <a:stretch>
                  <a:fillRect l="-5505" b="-2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5" name="Рисунок 4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24695" y="4109237"/>
            <a:ext cx="1409700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05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5401" t="10451" r="15508" b="18086"/>
          <a:stretch/>
        </p:blipFill>
        <p:spPr>
          <a:xfrm flipH="1">
            <a:off x="7877174" y="2247057"/>
            <a:ext cx="3962399" cy="4372817"/>
          </a:xfrm>
          <a:prstGeom prst="rect">
            <a:avLst/>
          </a:prstGeom>
        </p:spPr>
      </p:pic>
      <p:sp>
        <p:nvSpPr>
          <p:cNvPr id="14" name="Овал 13"/>
          <p:cNvSpPr/>
          <p:nvPr/>
        </p:nvSpPr>
        <p:spPr>
          <a:xfrm>
            <a:off x="2130151" y="3351950"/>
            <a:ext cx="5434430" cy="2163029"/>
          </a:xfrm>
          <a:prstGeom prst="ellipse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388-masala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24684" y="1881426"/>
            <a:ext cx="5126371" cy="1936885"/>
          </a:xfrm>
          <a:prstGeom prst="ellipse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121-sahifa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85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Однажды в Рыбинске » Как строилась пирамида Хеопс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237" y="3504312"/>
            <a:ext cx="4997123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Рамка 3"/>
          <p:cNvSpPr/>
          <p:nvPr/>
        </p:nvSpPr>
        <p:spPr>
          <a:xfrm>
            <a:off x="75415" y="763571"/>
            <a:ext cx="12038028" cy="6023727"/>
          </a:xfrm>
          <a:prstGeom prst="frame">
            <a:avLst>
              <a:gd name="adj1" fmla="val 74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39933"/>
              </a:solidFill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048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TextBox 4"/>
          <p:cNvSpPr txBox="1"/>
          <p:nvPr/>
        </p:nvSpPr>
        <p:spPr>
          <a:xfrm>
            <a:off x="4516559" y="-41108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21856" y="688157"/>
                <a:ext cx="11791587" cy="56323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360363" algn="just">
                  <a:lnSpc>
                    <a:spcPct val="150000"/>
                  </a:lnSpc>
                </a:pP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Xeops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piramidasi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to‘rtburchakli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shaklida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</a:rPr>
                      <m:t>𝟐𝟑𝟎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</a:rPr>
                      <m:t>𝒎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</a:rPr>
                      <m:t>𝟏𝟒𝟕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</a:rPr>
                      <m:t>𝒎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indent="360363" algn="just">
                  <a:lnSpc>
                    <a:spcPct val="150000"/>
                  </a:lnSpc>
                </a:pP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toping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kub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metr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larda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ifodalang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856" y="688157"/>
                <a:ext cx="11791587" cy="5632311"/>
              </a:xfrm>
              <a:prstGeom prst="rect">
                <a:avLst/>
              </a:prstGeom>
              <a:blipFill>
                <a:blip r:embed="rId3"/>
                <a:stretch>
                  <a:fillRect l="-1861" r="-1810" b="-17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60897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13526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6" name="Рамка 5"/>
          <p:cNvSpPr/>
          <p:nvPr/>
        </p:nvSpPr>
        <p:spPr>
          <a:xfrm>
            <a:off x="75415" y="1359579"/>
            <a:ext cx="12038028" cy="5427720"/>
          </a:xfrm>
          <a:prstGeom prst="frame">
            <a:avLst>
              <a:gd name="adj1" fmla="val 589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39933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7773766" y="1861375"/>
            <a:ext cx="1881317" cy="2966945"/>
          </a:xfrm>
          <a:prstGeom prst="line">
            <a:avLst/>
          </a:prstGeom>
          <a:ln w="3810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9136920" y="1881963"/>
            <a:ext cx="509315" cy="1803263"/>
          </a:xfrm>
          <a:prstGeom prst="line">
            <a:avLst/>
          </a:prstGeom>
          <a:ln w="3810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 flipV="1">
            <a:off x="9646285" y="1881963"/>
            <a:ext cx="1996325" cy="1776695"/>
          </a:xfrm>
          <a:prstGeom prst="line">
            <a:avLst/>
          </a:prstGeom>
          <a:ln w="3810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9426592" y="1503632"/>
                <a:ext cx="55277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6592" y="1503632"/>
                <a:ext cx="552779" cy="400110"/>
              </a:xfrm>
              <a:prstGeom prst="rect">
                <a:avLst/>
              </a:prstGeom>
              <a:blipFill>
                <a:blip r:embed="rId2"/>
                <a:stretch>
                  <a:fillRect b="-15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11590717" y="3458601"/>
                <a:ext cx="40267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90717" y="3458601"/>
                <a:ext cx="402674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7442348" y="4635776"/>
                <a:ext cx="41229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2348" y="4635776"/>
                <a:ext cx="412292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10109847" y="4742688"/>
                <a:ext cx="4347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9847" y="4742688"/>
                <a:ext cx="434734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2350198" y="50457"/>
                <a:ext cx="7304885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𝑩𝑪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𝑪𝑫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𝑨𝑫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𝟐𝟑𝟎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3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0198" y="50457"/>
                <a:ext cx="7304885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2901061" y="687794"/>
                <a:ext cx="376865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𝑶𝑬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𝟏𝟒𝟕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3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1061" y="687794"/>
                <a:ext cx="3768659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7963343" y="707184"/>
                <a:ext cx="117339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3343" y="707184"/>
                <a:ext cx="1173398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Параллелограмм 35"/>
          <p:cNvSpPr/>
          <p:nvPr/>
        </p:nvSpPr>
        <p:spPr>
          <a:xfrm>
            <a:off x="7816061" y="3653484"/>
            <a:ext cx="3774607" cy="1174836"/>
          </a:xfrm>
          <a:prstGeom prst="parallelogram">
            <a:avLst>
              <a:gd name="adj" fmla="val 113817"/>
            </a:avLst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 flipV="1">
            <a:off x="7768616" y="4835832"/>
            <a:ext cx="2462372" cy="3340"/>
          </a:xfrm>
          <a:prstGeom prst="line">
            <a:avLst/>
          </a:prstGeom>
          <a:ln w="3810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V="1">
            <a:off x="9136741" y="3651814"/>
            <a:ext cx="2505819" cy="6842"/>
          </a:xfrm>
          <a:prstGeom prst="line">
            <a:avLst/>
          </a:prstGeom>
          <a:ln w="3810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V="1">
            <a:off x="7768616" y="3650143"/>
            <a:ext cx="1368125" cy="1178177"/>
          </a:xfrm>
          <a:prstGeom prst="line">
            <a:avLst/>
          </a:prstGeom>
          <a:ln w="3810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H="1" flipV="1">
            <a:off x="9648729" y="1881964"/>
            <a:ext cx="21494" cy="233462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Овал 57"/>
          <p:cNvSpPr/>
          <p:nvPr/>
        </p:nvSpPr>
        <p:spPr>
          <a:xfrm>
            <a:off x="9637464" y="4164117"/>
            <a:ext cx="65518" cy="697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Прямоугольник 58"/>
              <p:cNvSpPr/>
              <p:nvPr/>
            </p:nvSpPr>
            <p:spPr>
              <a:xfrm>
                <a:off x="8786408" y="3344847"/>
                <a:ext cx="42992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9" name="Прямоугольник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6408" y="3344847"/>
                <a:ext cx="429926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Прямоугольник 59"/>
              <p:cNvSpPr/>
              <p:nvPr/>
            </p:nvSpPr>
            <p:spPr>
              <a:xfrm>
                <a:off x="9404121" y="4140737"/>
                <a:ext cx="30871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0" name="Прямоугольник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4121" y="4140737"/>
                <a:ext cx="308710" cy="400110"/>
              </a:xfrm>
              <a:prstGeom prst="rect">
                <a:avLst/>
              </a:prstGeom>
              <a:blipFill>
                <a:blip r:embed="rId10"/>
                <a:stretch>
                  <a:fillRect r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1" name="Прямая соединительная линия 60"/>
          <p:cNvCxnSpPr/>
          <p:nvPr/>
        </p:nvCxnSpPr>
        <p:spPr>
          <a:xfrm flipV="1">
            <a:off x="10230939" y="3630850"/>
            <a:ext cx="1411670" cy="1208675"/>
          </a:xfrm>
          <a:prstGeom prst="line">
            <a:avLst/>
          </a:prstGeom>
          <a:ln w="3810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377816" y="1442369"/>
                <a:ext cx="7529112" cy="8498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𝟐𝟑𝟎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𝒎</m:t>
                              </m:r>
                            </m:e>
                          </m:d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𝟓𝟐𝟗𝟎𝟎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816" y="1442369"/>
                <a:ext cx="7529112" cy="84984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Скругленный прямоугольник 38"/>
          <p:cNvSpPr/>
          <p:nvPr/>
        </p:nvSpPr>
        <p:spPr>
          <a:xfrm>
            <a:off x="1078891" y="5429547"/>
            <a:ext cx="4608104" cy="914400"/>
          </a:xfrm>
          <a:prstGeom prst="roundRect">
            <a:avLst/>
          </a:prstGeom>
          <a:gradFill>
            <a:gsLst>
              <a:gs pos="0">
                <a:srgbClr val="92D050"/>
              </a:gs>
              <a:gs pos="52000">
                <a:schemeClr val="bg1"/>
              </a:gs>
              <a:gs pos="100000">
                <a:srgbClr val="92D050"/>
              </a:gs>
            </a:gsLst>
            <a:lin ang="5400000" scaled="1"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430732" y="2131269"/>
                <a:ext cx="3007170" cy="110030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𝑽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sSub>
                      <m:sSub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𝒂𝒔𝒐𝒔</m:t>
                        </m:r>
                      </m:sub>
                    </m:sSub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𝑯</m:t>
                    </m:r>
                  </m:oMath>
                </a14:m>
                <a:r>
                  <a:rPr lang="en-US" sz="3600" b="1" dirty="0">
                    <a:solidFill>
                      <a:schemeClr val="tx1"/>
                    </a:solidFill>
                  </a:rPr>
                  <a:t> </a:t>
                </a:r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732" y="2131269"/>
                <a:ext cx="3007170" cy="110030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430782" y="3124772"/>
                <a:ext cx="7364132" cy="110030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𝑽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𝟓𝟐𝟗𝟎𝟎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𝟏𝟒𝟕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𝟐𝟓𝟗𝟐𝟏𝟎𝟎</m:t>
                    </m:r>
                    <m:sSup>
                      <m:sSup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</a:t>
                </a:r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782" y="3124772"/>
                <a:ext cx="7364132" cy="110030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Прямоугольник 43"/>
              <p:cNvSpPr/>
              <p:nvPr/>
            </p:nvSpPr>
            <p:spPr>
              <a:xfrm>
                <a:off x="1138804" y="5376327"/>
                <a:ext cx="4548191" cy="9421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3600" b="1" dirty="0" err="1">
                    <a:solidFill>
                      <a:srgbClr val="66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600" b="1" dirty="0">
                    <a:solidFill>
                      <a:srgbClr val="66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</a:rPr>
                      <m:t>𝟐𝟓𝟗𝟐𝟏𝟎𝟎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4" name="Прямоугольник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8804" y="5376327"/>
                <a:ext cx="4548191" cy="942181"/>
              </a:xfrm>
              <a:prstGeom prst="rect">
                <a:avLst/>
              </a:prstGeom>
              <a:blipFill>
                <a:blip r:embed="rId14"/>
                <a:stretch>
                  <a:fillRect l="-4155" b="-122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" name="Рисунок 5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800842" y="4540847"/>
            <a:ext cx="1409700" cy="2050971"/>
          </a:xfrm>
          <a:prstGeom prst="rect">
            <a:avLst/>
          </a:prstGeom>
        </p:spPr>
      </p:pic>
      <p:cxnSp>
        <p:nvCxnSpPr>
          <p:cNvPr id="65" name="Прямая соединительная линия 64"/>
          <p:cNvCxnSpPr/>
          <p:nvPr/>
        </p:nvCxnSpPr>
        <p:spPr>
          <a:xfrm flipH="1" flipV="1">
            <a:off x="9646235" y="1881963"/>
            <a:ext cx="584704" cy="2946357"/>
          </a:xfrm>
          <a:prstGeom prst="line">
            <a:avLst/>
          </a:prstGeom>
          <a:ln w="3810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Овал 65"/>
          <p:cNvSpPr/>
          <p:nvPr/>
        </p:nvSpPr>
        <p:spPr>
          <a:xfrm>
            <a:off x="9613451" y="1847104"/>
            <a:ext cx="65518" cy="697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8" name="Прямая соединительная линия 67"/>
          <p:cNvCxnSpPr/>
          <p:nvPr/>
        </p:nvCxnSpPr>
        <p:spPr>
          <a:xfrm>
            <a:off x="8528282" y="4073439"/>
            <a:ext cx="186142" cy="3810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>
            <a:off x="10791655" y="4241400"/>
            <a:ext cx="186142" cy="3810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H="1">
            <a:off x="9011819" y="4747907"/>
            <a:ext cx="85225" cy="175848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flipH="1">
            <a:off x="10173191" y="3578246"/>
            <a:ext cx="85225" cy="175848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8852400" y="4828320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2400" y="4828320"/>
                <a:ext cx="259686" cy="369332"/>
              </a:xfrm>
              <a:prstGeom prst="rect">
                <a:avLst/>
              </a:prstGeom>
              <a:blipFill>
                <a:blip r:embed="rId16"/>
                <a:stretch>
                  <a:fillRect l="-16279" r="-162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11020092" y="4051560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20092" y="4051560"/>
                <a:ext cx="259686" cy="369332"/>
              </a:xfrm>
              <a:prstGeom prst="rect">
                <a:avLst/>
              </a:prstGeom>
              <a:blipFill>
                <a:blip r:embed="rId17"/>
                <a:stretch>
                  <a:fillRect l="-16667" r="-19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10273234" y="3296838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3234" y="3296838"/>
                <a:ext cx="259686" cy="369332"/>
              </a:xfrm>
              <a:prstGeom prst="rect">
                <a:avLst/>
              </a:prstGeom>
              <a:blipFill>
                <a:blip r:embed="rId18"/>
                <a:stretch>
                  <a:fillRect l="-16279" r="-162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8264211" y="3888773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4211" y="3888773"/>
                <a:ext cx="259686" cy="369332"/>
              </a:xfrm>
              <a:prstGeom prst="rect">
                <a:avLst/>
              </a:prstGeom>
              <a:blipFill>
                <a:blip r:embed="rId19"/>
                <a:stretch>
                  <a:fillRect l="-16667" r="-19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2334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75415" y="763571"/>
            <a:ext cx="12038028" cy="6023727"/>
          </a:xfrm>
          <a:prstGeom prst="frame">
            <a:avLst>
              <a:gd name="adj1" fmla="val 74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39933"/>
              </a:solidFill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048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TextBox 4"/>
          <p:cNvSpPr txBox="1"/>
          <p:nvPr/>
        </p:nvSpPr>
        <p:spPr>
          <a:xfrm>
            <a:off x="4903237" y="-19729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30638" y="1215283"/>
                <a:ext cx="8772528" cy="47089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Piramidaning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b="1" dirty="0">
                    <a:solidFill>
                      <a:srgbClr val="66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b="1" dirty="0">
                    <a:solidFill>
                      <a:srgbClr val="66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Hamma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qirralari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𝟗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b="1" dirty="0">
                    <a:solidFill>
                      <a:srgbClr val="66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	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Piramidaning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638" y="1215283"/>
                <a:ext cx="8772528" cy="4708981"/>
              </a:xfrm>
              <a:prstGeom prst="rect">
                <a:avLst/>
              </a:prstGeom>
              <a:blipFill>
                <a:blip r:embed="rId2"/>
                <a:stretch>
                  <a:fillRect l="-2502" r="-2432" b="-21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3590" y="1579417"/>
            <a:ext cx="2316640" cy="3605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04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5"/>
            <a:ext cx="12189015" cy="13617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Рамка 4"/>
          <p:cNvSpPr/>
          <p:nvPr/>
        </p:nvSpPr>
        <p:spPr>
          <a:xfrm>
            <a:off x="75415" y="1426669"/>
            <a:ext cx="12038028" cy="5360629"/>
          </a:xfrm>
          <a:prstGeom prst="frame">
            <a:avLst>
              <a:gd name="adj1" fmla="val 589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39933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728225" y="25467"/>
                <a:ext cx="400834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𝑩𝑪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8225" y="25467"/>
                <a:ext cx="4008341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264430" y="-30375"/>
                <a:ext cx="2688497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𝑨𝑪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4430" y="-30375"/>
                <a:ext cx="2688497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711309" y="666780"/>
                <a:ext cx="130304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1309" y="666780"/>
                <a:ext cx="1303049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/>
          <p:cNvCxnSpPr/>
          <p:nvPr/>
        </p:nvCxnSpPr>
        <p:spPr>
          <a:xfrm flipV="1">
            <a:off x="8531729" y="1962579"/>
            <a:ext cx="1308040" cy="2276800"/>
          </a:xfrm>
          <a:prstGeom prst="line">
            <a:avLst/>
          </a:prstGeom>
          <a:ln w="3810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>
            <a:endCxn id="67" idx="1"/>
          </p:cNvCxnSpPr>
          <p:nvPr/>
        </p:nvCxnSpPr>
        <p:spPr>
          <a:xfrm>
            <a:off x="9842780" y="1965758"/>
            <a:ext cx="1698627" cy="1501087"/>
          </a:xfrm>
          <a:prstGeom prst="line">
            <a:avLst/>
          </a:prstGeom>
          <a:ln w="3810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Прямоугольник 65"/>
              <p:cNvSpPr/>
              <p:nvPr/>
            </p:nvSpPr>
            <p:spPr>
              <a:xfrm>
                <a:off x="9635246" y="1603272"/>
                <a:ext cx="55277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6" name="Прямоугольник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5246" y="1603272"/>
                <a:ext cx="552779" cy="400110"/>
              </a:xfrm>
              <a:prstGeom prst="rect">
                <a:avLst/>
              </a:prstGeom>
              <a:blipFill>
                <a:blip r:embed="rId5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Прямоугольник 66"/>
              <p:cNvSpPr/>
              <p:nvPr/>
            </p:nvSpPr>
            <p:spPr>
              <a:xfrm>
                <a:off x="11541407" y="3266790"/>
                <a:ext cx="40267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7" name="Прямоугольник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41407" y="3266790"/>
                <a:ext cx="402674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Прямоугольник 67"/>
              <p:cNvSpPr/>
              <p:nvPr/>
            </p:nvSpPr>
            <p:spPr>
              <a:xfrm>
                <a:off x="10139934" y="4343136"/>
                <a:ext cx="42992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8" name="Прямоугольник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9934" y="4343136"/>
                <a:ext cx="429926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Прямоугольник 68"/>
              <p:cNvSpPr/>
              <p:nvPr/>
            </p:nvSpPr>
            <p:spPr>
              <a:xfrm>
                <a:off x="8178923" y="4120928"/>
                <a:ext cx="41229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9" name="Прямоугольник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8923" y="4120928"/>
                <a:ext cx="412292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222" name="Равнобедренный треугольник 9221"/>
          <p:cNvSpPr/>
          <p:nvPr/>
        </p:nvSpPr>
        <p:spPr>
          <a:xfrm rot="9905756">
            <a:off x="8693047" y="3836981"/>
            <a:ext cx="2893775" cy="511675"/>
          </a:xfrm>
          <a:prstGeom prst="triangle">
            <a:avLst>
              <a:gd name="adj" fmla="val 47357"/>
            </a:avLst>
          </a:prstGeom>
          <a:solidFill>
            <a:srgbClr val="87F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5" name="Прямая соединительная линия 74"/>
          <p:cNvCxnSpPr/>
          <p:nvPr/>
        </p:nvCxnSpPr>
        <p:spPr>
          <a:xfrm>
            <a:off x="8538424" y="4239379"/>
            <a:ext cx="1752500" cy="81604"/>
          </a:xfrm>
          <a:prstGeom prst="line">
            <a:avLst/>
          </a:prstGeom>
          <a:ln w="3810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 flipV="1">
            <a:off x="10279646" y="3449788"/>
            <a:ext cx="1265316" cy="870590"/>
          </a:xfrm>
          <a:prstGeom prst="line">
            <a:avLst/>
          </a:prstGeom>
          <a:ln w="3810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 flipV="1">
            <a:off x="8525031" y="3473446"/>
            <a:ext cx="2947313" cy="765935"/>
          </a:xfrm>
          <a:prstGeom prst="line">
            <a:avLst/>
          </a:prstGeom>
          <a:ln w="38100">
            <a:solidFill>
              <a:srgbClr val="80008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V="1">
            <a:off x="8538422" y="4063948"/>
            <a:ext cx="1632458" cy="175432"/>
          </a:xfrm>
          <a:prstGeom prst="line">
            <a:avLst/>
          </a:prstGeom>
          <a:ln w="381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Овал 80"/>
          <p:cNvSpPr/>
          <p:nvPr/>
        </p:nvSpPr>
        <p:spPr>
          <a:xfrm>
            <a:off x="10117972" y="4022815"/>
            <a:ext cx="65518" cy="697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Прямоугольник 81"/>
              <p:cNvSpPr/>
              <p:nvPr/>
            </p:nvSpPr>
            <p:spPr>
              <a:xfrm>
                <a:off x="10109049" y="3825540"/>
                <a:ext cx="42992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2" name="Прямоугольник 8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9049" y="3825540"/>
                <a:ext cx="429926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3" name="Прямая соединительная линия 82"/>
          <p:cNvCxnSpPr/>
          <p:nvPr/>
        </p:nvCxnSpPr>
        <p:spPr>
          <a:xfrm flipH="1" flipV="1">
            <a:off x="9839771" y="1975129"/>
            <a:ext cx="444457" cy="2345854"/>
          </a:xfrm>
          <a:prstGeom prst="line">
            <a:avLst/>
          </a:prstGeom>
          <a:ln w="3810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Овал 83"/>
          <p:cNvSpPr/>
          <p:nvPr/>
        </p:nvSpPr>
        <p:spPr>
          <a:xfrm>
            <a:off x="9811726" y="1936967"/>
            <a:ext cx="65518" cy="697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/>
              <p:cNvSpPr txBox="1"/>
              <p:nvPr/>
            </p:nvSpPr>
            <p:spPr>
              <a:xfrm>
                <a:off x="1616022" y="655625"/>
                <a:ext cx="628075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𝑩</m:t>
                      </m:r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5" name="TextBox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6022" y="655625"/>
                <a:ext cx="6280758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86692" y="3108159"/>
                <a:ext cx="6999865" cy="5963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𝒑</m:t>
                          </m:r>
                          <m:d>
                            <m:dPr>
                              <m:ctrlP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  <m:t>𝑨𝑩</m:t>
                              </m:r>
                            </m:e>
                          </m:d>
                          <m:d>
                            <m:dPr>
                              <m:ctrlP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  <m:t>𝑩𝑪</m:t>
                              </m:r>
                            </m:e>
                          </m:d>
                          <m:d>
                            <m:dPr>
                              <m:ctrlP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  <m:t>𝑨𝑪</m:t>
                              </m:r>
                            </m:e>
                          </m:d>
                        </m:e>
                      </m:rad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692" y="3108159"/>
                <a:ext cx="6999865" cy="59638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88939" y="1686188"/>
                <a:ext cx="5689058" cy="7975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𝒑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𝑨𝑩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𝑩𝑪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𝑨𝑪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𝟏𝟎</m:t>
                    </m:r>
                  </m:oMath>
                </a14:m>
                <a:r>
                  <a:rPr lang="en-US" sz="3600" b="1" dirty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939" y="1686188"/>
                <a:ext cx="5689058" cy="79759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34455" y="4565964"/>
                <a:ext cx="8176854" cy="5963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32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  <m:d>
                          <m:dPr>
                            <m:ctrlPr>
                              <a:rPr lang="en-US" sz="32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1" i="1" smtClean="0">
                                <a:latin typeface="Cambria Math" panose="02040503050406030204" pitchFamily="18" charset="0"/>
                              </a:rPr>
                              <m:t>𝟏𝟎</m:t>
                            </m:r>
                            <m:r>
                              <a:rPr lang="en-US" sz="32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3200" b="1" i="1" smtClean="0">
                                <a:latin typeface="Cambria Math" panose="02040503050406030204" pitchFamily="18" charset="0"/>
                              </a:rPr>
                              <m:t>𝟔</m:t>
                            </m:r>
                          </m:e>
                        </m:d>
                        <m:d>
                          <m:dPr>
                            <m:ctrlPr>
                              <a:rPr lang="en-US" sz="32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1" i="1" smtClean="0">
                                <a:latin typeface="Cambria Math" panose="02040503050406030204" pitchFamily="18" charset="0"/>
                              </a:rPr>
                              <m:t>𝟏𝟎</m:t>
                            </m:r>
                            <m:r>
                              <a:rPr lang="en-US" sz="32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3200" b="1" i="1" smtClean="0">
                                <a:latin typeface="Cambria Math" panose="02040503050406030204" pitchFamily="18" charset="0"/>
                              </a:rPr>
                              <m:t>𝟔</m:t>
                            </m:r>
                          </m:e>
                        </m:d>
                        <m:d>
                          <m:dPr>
                            <m:ctrlPr>
                              <a:rPr lang="en-US" sz="32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1" i="1" smtClean="0">
                                <a:latin typeface="Cambria Math" panose="02040503050406030204" pitchFamily="18" charset="0"/>
                              </a:rPr>
                              <m:t>𝟏𝟎</m:t>
                            </m:r>
                            <m:r>
                              <a:rPr lang="en-US" sz="32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3200" b="1" i="1" smtClean="0">
                                <a:latin typeface="Cambria Math" panose="02040503050406030204" pitchFamily="18" charset="0"/>
                              </a:rPr>
                              <m:t>𝟖</m:t>
                            </m:r>
                          </m:e>
                        </m:d>
                      </m:e>
                    </m:rad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𝟖</m:t>
                    </m:r>
                    <m:rad>
                      <m:radPr>
                        <m:degHide m:val="on"/>
                        <m:ctrlPr>
                          <a:rPr lang="en-US" sz="32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e>
                    </m:rad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32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200" b="1" dirty="0" smtClean="0"/>
                  <a:t> </a:t>
                </a:r>
                <a:endParaRPr lang="ru-RU" sz="32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455" y="4565964"/>
                <a:ext cx="8176854" cy="59638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88939" y="5583978"/>
                <a:ext cx="7204152" cy="8685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𝑨𝑶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𝑹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𝑨𝑩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𝑩𝑪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𝑨𝑪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sSub>
                          <m:sSub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𝒂𝒔𝒐𝒔</m:t>
                            </m:r>
                          </m:sub>
                        </m:sSub>
                      </m:den>
                    </m:f>
                    <m:r>
                      <a:rPr lang="en-US" sz="3600" b="1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  <m:rad>
                          <m:radPr>
                            <m:degHide m:val="on"/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</m:e>
                        </m:rad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</m:e>
                        </m:rad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3600" b="1" dirty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939" y="5583978"/>
                <a:ext cx="7204152" cy="868507"/>
              </a:xfrm>
              <a:prstGeom prst="rect">
                <a:avLst/>
              </a:prstGeom>
              <a:blipFill>
                <a:blip r:embed="rId14"/>
                <a:stretch>
                  <a:fillRect l="-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3246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5"/>
            <a:ext cx="12189015" cy="116165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Рамка 4"/>
          <p:cNvSpPr/>
          <p:nvPr/>
        </p:nvSpPr>
        <p:spPr>
          <a:xfrm>
            <a:off x="75415" y="1196975"/>
            <a:ext cx="12038028" cy="5590324"/>
          </a:xfrm>
          <a:prstGeom prst="frame">
            <a:avLst>
              <a:gd name="adj1" fmla="val 589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39933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8531729" y="1962579"/>
            <a:ext cx="1308040" cy="2276800"/>
          </a:xfrm>
          <a:prstGeom prst="line">
            <a:avLst/>
          </a:prstGeom>
          <a:ln w="3810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>
            <a:endCxn id="67" idx="1"/>
          </p:cNvCxnSpPr>
          <p:nvPr/>
        </p:nvCxnSpPr>
        <p:spPr>
          <a:xfrm>
            <a:off x="9842780" y="1965758"/>
            <a:ext cx="1698627" cy="1501087"/>
          </a:xfrm>
          <a:prstGeom prst="line">
            <a:avLst/>
          </a:prstGeom>
          <a:ln w="3810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Прямоугольник 65"/>
              <p:cNvSpPr/>
              <p:nvPr/>
            </p:nvSpPr>
            <p:spPr>
              <a:xfrm>
                <a:off x="9635246" y="1603272"/>
                <a:ext cx="55277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6" name="Прямоугольник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5246" y="1603272"/>
                <a:ext cx="552779" cy="400110"/>
              </a:xfrm>
              <a:prstGeom prst="rect">
                <a:avLst/>
              </a:prstGeom>
              <a:blipFill>
                <a:blip r:embed="rId2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Прямоугольник 66"/>
              <p:cNvSpPr/>
              <p:nvPr/>
            </p:nvSpPr>
            <p:spPr>
              <a:xfrm>
                <a:off x="11541407" y="3266790"/>
                <a:ext cx="40267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7" name="Прямоугольник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41407" y="3266790"/>
                <a:ext cx="402674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Прямоугольник 67"/>
              <p:cNvSpPr/>
              <p:nvPr/>
            </p:nvSpPr>
            <p:spPr>
              <a:xfrm>
                <a:off x="10139934" y="4343136"/>
                <a:ext cx="42992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8" name="Прямоугольник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9934" y="4343136"/>
                <a:ext cx="429926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Прямоугольник 68"/>
              <p:cNvSpPr/>
              <p:nvPr/>
            </p:nvSpPr>
            <p:spPr>
              <a:xfrm>
                <a:off x="8178923" y="4120928"/>
                <a:ext cx="41229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9" name="Прямоугольник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8923" y="4120928"/>
                <a:ext cx="412292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222" name="Равнобедренный треугольник 9221"/>
          <p:cNvSpPr/>
          <p:nvPr/>
        </p:nvSpPr>
        <p:spPr>
          <a:xfrm rot="9905756">
            <a:off x="8693047" y="3836981"/>
            <a:ext cx="2893775" cy="511675"/>
          </a:xfrm>
          <a:prstGeom prst="triangle">
            <a:avLst>
              <a:gd name="adj" fmla="val 47357"/>
            </a:avLst>
          </a:prstGeom>
          <a:solidFill>
            <a:srgbClr val="87F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5" name="Прямая соединительная линия 74"/>
          <p:cNvCxnSpPr/>
          <p:nvPr/>
        </p:nvCxnSpPr>
        <p:spPr>
          <a:xfrm>
            <a:off x="8538424" y="4239379"/>
            <a:ext cx="1752500" cy="81604"/>
          </a:xfrm>
          <a:prstGeom prst="line">
            <a:avLst/>
          </a:prstGeom>
          <a:ln w="3810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 flipV="1">
            <a:off x="10279646" y="3449788"/>
            <a:ext cx="1265316" cy="870590"/>
          </a:xfrm>
          <a:prstGeom prst="line">
            <a:avLst/>
          </a:prstGeom>
          <a:ln w="3810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 flipV="1">
            <a:off x="8525031" y="3473446"/>
            <a:ext cx="2947313" cy="765935"/>
          </a:xfrm>
          <a:prstGeom prst="line">
            <a:avLst/>
          </a:prstGeom>
          <a:ln w="38100">
            <a:solidFill>
              <a:srgbClr val="80008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Прямоугольник 81"/>
              <p:cNvSpPr/>
              <p:nvPr/>
            </p:nvSpPr>
            <p:spPr>
              <a:xfrm>
                <a:off x="9720447" y="3880071"/>
                <a:ext cx="42992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2" name="Прямоугольник 8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0447" y="3880071"/>
                <a:ext cx="429926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3" name="Прямая соединительная линия 82"/>
          <p:cNvCxnSpPr/>
          <p:nvPr/>
        </p:nvCxnSpPr>
        <p:spPr>
          <a:xfrm flipH="1" flipV="1">
            <a:off x="9839771" y="1975129"/>
            <a:ext cx="444457" cy="2345854"/>
          </a:xfrm>
          <a:prstGeom prst="line">
            <a:avLst/>
          </a:prstGeom>
          <a:ln w="3810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Равнобедренный треугольник 32"/>
          <p:cNvSpPr/>
          <p:nvPr/>
        </p:nvSpPr>
        <p:spPr>
          <a:xfrm rot="7182996">
            <a:off x="8356684" y="2856513"/>
            <a:ext cx="2547671" cy="988898"/>
          </a:xfrm>
          <a:prstGeom prst="triangle">
            <a:avLst>
              <a:gd name="adj" fmla="val 70649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flipH="1">
            <a:off x="9800515" y="1975128"/>
            <a:ext cx="39254" cy="2030386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8538422" y="4052666"/>
            <a:ext cx="1274377" cy="186713"/>
          </a:xfrm>
          <a:prstGeom prst="line">
            <a:avLst/>
          </a:prstGeom>
          <a:ln w="381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Овал 35"/>
          <p:cNvSpPr/>
          <p:nvPr/>
        </p:nvSpPr>
        <p:spPr>
          <a:xfrm>
            <a:off x="9759254" y="4005514"/>
            <a:ext cx="65518" cy="697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9802446" y="1940269"/>
            <a:ext cx="65518" cy="697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904470" y="256406"/>
                <a:ext cx="301050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470" y="256406"/>
                <a:ext cx="3010504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4587221" y="103581"/>
                <a:ext cx="3014415" cy="9164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𝑨𝑶</m:t>
                    </m:r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4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</m:e>
                        </m:rad>
                      </m:den>
                    </m:f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4000" b="1" dirty="0">
                    <a:solidFill>
                      <a:schemeClr val="bg1"/>
                    </a:solidFill>
                  </a:rPr>
                  <a:t> </a:t>
                </a:r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7221" y="103581"/>
                <a:ext cx="3014415" cy="91640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8201665" y="250769"/>
                <a:ext cx="303756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𝑶</m:t>
                      </m:r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1665" y="250769"/>
                <a:ext cx="3037563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177486" y="1274866"/>
                <a:ext cx="158370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𝑨𝑶</m:t>
                      </m:r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7486" y="1274866"/>
                <a:ext cx="1583703" cy="55399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1177486" y="3594019"/>
                <a:ext cx="4451540" cy="11273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𝑶</m:t>
                    </m:r>
                    <m:sSub>
                      <m:sSub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𝑶</m:t>
                        </m:r>
                      </m:e>
                      <m:sub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𝑨</m:t>
                            </m:r>
                            <m:sSub>
                              <m:sSubPr>
                                <m:ctrlPr>
                                  <a:rPr lang="en-US" sz="36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b="1" i="1" smtClean="0">
                                    <a:latin typeface="Cambria Math" panose="02040503050406030204" pitchFamily="18" charset="0"/>
                                  </a:rPr>
                                  <m:t>𝑶</m:t>
                                </m:r>
                              </m:e>
                              <m:sub>
                                <m:r>
                                  <a:rPr lang="en-US" sz="36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  <m:sup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𝑨𝑶</m:t>
                            </m:r>
                          </m:e>
                          <m:sup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3600" b="1" dirty="0" smtClean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7486" y="3594019"/>
                <a:ext cx="4451540" cy="112736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1177486" y="2792730"/>
                <a:ext cx="4326184" cy="6051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  <m:sSub>
                            <m:sSub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𝑶</m:t>
                              </m:r>
                            </m:e>
                            <m:sub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  <m:sSub>
                            <m:sSub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𝑶</m:t>
                              </m:r>
                            </m:e>
                            <m:sub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𝑨𝑶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7486" y="2792730"/>
                <a:ext cx="4326184" cy="60510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1177486" y="1991441"/>
                <a:ext cx="4326184" cy="6051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  <m:sSub>
                            <m:sSub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𝑶</m:t>
                              </m:r>
                            </m:e>
                            <m:sub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  <m:sSub>
                            <m:sSub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𝑶</m:t>
                              </m:r>
                            </m:e>
                            <m:sub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𝑨𝑶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7486" y="1991441"/>
                <a:ext cx="4326184" cy="60510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1172436" y="4993587"/>
                <a:ext cx="5117748" cy="11273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𝑶</m:t>
                    </m:r>
                    <m:sSub>
                      <m:sSub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𝑶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𝟗</m:t>
                            </m:r>
                          </m:e>
                          <m:sup>
                            <m: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3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𝟗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sz="36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sz="36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𝟓</m:t>
                                        </m:r>
                                      </m:e>
                                    </m:rad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  <m:r>
                      <a:rPr lang="en-US" sz="3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</a:t>
                </a:r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2436" y="4993587"/>
                <a:ext cx="5117748" cy="112736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7499855" y="5277263"/>
                <a:ext cx="3829638" cy="8247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𝑯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𝑶</m:t>
                    </m:r>
                    <m:sSub>
                      <m:sSub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𝑶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</m:e>
                        </m:rad>
                      </m:den>
                    </m:f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3600" b="1" dirty="0">
                    <a:solidFill>
                      <a:schemeClr val="tx1"/>
                    </a:solidFill>
                  </a:rPr>
                  <a:t> </a:t>
                </a:r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9855" y="5277263"/>
                <a:ext cx="3829638" cy="82471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508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5"/>
            <a:ext cx="12189015" cy="11954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Рамка 4"/>
          <p:cNvSpPr/>
          <p:nvPr/>
        </p:nvSpPr>
        <p:spPr>
          <a:xfrm>
            <a:off x="88135" y="1239873"/>
            <a:ext cx="12008385" cy="5513467"/>
          </a:xfrm>
          <a:prstGeom prst="frame">
            <a:avLst>
              <a:gd name="adj1" fmla="val 589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39933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49034" y="300303"/>
                <a:ext cx="270901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3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034" y="300303"/>
                <a:ext cx="2709011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849112" y="232213"/>
                <a:ext cx="3566809" cy="63062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rad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9112" y="232213"/>
                <a:ext cx="3566809" cy="63062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006988" y="168723"/>
                <a:ext cx="3829638" cy="8247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𝑯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𝑶</m:t>
                    </m:r>
                    <m:sSub>
                      <m:sSubPr>
                        <m:ctrlP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𝑶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36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</m:e>
                        </m:rad>
                      </m:den>
                    </m:f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3600" b="1" dirty="0">
                    <a:solidFill>
                      <a:schemeClr val="bg1"/>
                    </a:solidFill>
                  </a:rPr>
                  <a:t> </a:t>
                </a:r>
                <a:endParaRPr lang="ru-RU" sz="3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6988" y="168723"/>
                <a:ext cx="3829638" cy="82471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362777" y="1357093"/>
                <a:ext cx="9276899" cy="19074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ra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𝟏𝟖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e>
                          </m:rad>
                        </m:den>
                      </m:f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𝟒𝟖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𝒄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m:rPr>
                          <m:nor/>
                        </m:rPr>
                        <a:rPr lang="en-US" sz="4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2777" y="1357093"/>
                <a:ext cx="9276899" cy="190744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Скругленный прямоугольник 14"/>
          <p:cNvSpPr/>
          <p:nvPr/>
        </p:nvSpPr>
        <p:spPr>
          <a:xfrm>
            <a:off x="3036397" y="4616882"/>
            <a:ext cx="5047597" cy="914400"/>
          </a:xfrm>
          <a:prstGeom prst="roundRect">
            <a:avLst/>
          </a:prstGeom>
          <a:gradFill>
            <a:gsLst>
              <a:gs pos="0">
                <a:srgbClr val="92D050"/>
              </a:gs>
              <a:gs pos="52000">
                <a:schemeClr val="bg1"/>
              </a:gs>
              <a:gs pos="100000">
                <a:srgbClr val="92D050"/>
              </a:gs>
            </a:gsLst>
            <a:lin ang="5400000" scaled="1"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3753176" y="4494716"/>
                <a:ext cx="3958630" cy="10365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>
                    <a:solidFill>
                      <a:srgbClr val="66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𝟒𝟖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𝒄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3176" y="4494716"/>
                <a:ext cx="3958630" cy="1036566"/>
              </a:xfrm>
              <a:prstGeom prst="rect">
                <a:avLst/>
              </a:prstGeom>
              <a:blipFill>
                <a:blip r:embed="rId7"/>
                <a:stretch>
                  <a:fillRect l="-5547" b="-1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11704" y="3366003"/>
            <a:ext cx="1409700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415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75415" y="763571"/>
            <a:ext cx="12038028" cy="6023727"/>
          </a:xfrm>
          <a:prstGeom prst="frame">
            <a:avLst>
              <a:gd name="adj1" fmla="val 74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39933"/>
              </a:solidFill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048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TextBox 4"/>
          <p:cNvSpPr txBox="1"/>
          <p:nvPr/>
        </p:nvSpPr>
        <p:spPr>
          <a:xfrm>
            <a:off x="4802998" y="-19729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29791" y="1005962"/>
                <a:ext cx="8224362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Uchburchakli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piramidaning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bitta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qirrasi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b="1" dirty="0">
                    <a:solidFill>
                      <a:srgbClr val="66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ga, qolganlari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b="1" dirty="0">
                    <a:solidFill>
                      <a:srgbClr val="66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ga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	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Piramidaning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791" y="1005962"/>
                <a:ext cx="8224362" cy="3785652"/>
              </a:xfrm>
              <a:prstGeom prst="rect">
                <a:avLst/>
              </a:prstGeom>
              <a:blipFill>
                <a:blip r:embed="rId2"/>
                <a:stretch>
                  <a:fillRect l="-2595" r="-2669" b="-30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2735" y="1514763"/>
            <a:ext cx="2566659" cy="3688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98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420</Words>
  <Application>Microsoft Office PowerPoint</Application>
  <PresentationFormat>Широкоэкранный</PresentationFormat>
  <Paragraphs>233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95</cp:revision>
  <dcterms:created xsi:type="dcterms:W3CDTF">2020-12-15T17:08:15Z</dcterms:created>
  <dcterms:modified xsi:type="dcterms:W3CDTF">2020-12-19T10:23:20Z</dcterms:modified>
</cp:coreProperties>
</file>