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7.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26"/>
  </p:notesMasterIdLst>
  <p:sldIdLst>
    <p:sldId id="1356" r:id="rId11"/>
    <p:sldId id="1402" r:id="rId12"/>
    <p:sldId id="1405" r:id="rId13"/>
    <p:sldId id="1406" r:id="rId14"/>
    <p:sldId id="1407" r:id="rId15"/>
    <p:sldId id="1408" r:id="rId16"/>
    <p:sldId id="1409" r:id="rId17"/>
    <p:sldId id="1410" r:id="rId18"/>
    <p:sldId id="1411" r:id="rId19"/>
    <p:sldId id="1412" r:id="rId20"/>
    <p:sldId id="1413" r:id="rId21"/>
    <p:sldId id="1364" r:id="rId22"/>
    <p:sldId id="1403" r:id="rId23"/>
    <p:sldId id="1379" r:id="rId24"/>
    <p:sldId id="1404" r:id="rId25"/>
  </p:sldIdLst>
  <p:sldSz cx="5759450" cy="3240088"/>
  <p:notesSz cx="6858000" cy="9144000"/>
  <p:defaultTex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405"/>
            <p14:sldId id="1406"/>
            <p14:sldId id="1407"/>
            <p14:sldId id="1408"/>
            <p14:sldId id="1409"/>
            <p14:sldId id="1410"/>
            <p14:sldId id="1411"/>
            <p14:sldId id="1412"/>
            <p14:sldId id="1413"/>
            <p14:sldId id="1364"/>
            <p14:sldId id="1403"/>
            <p14:sldId id="1379"/>
            <p14:sldId id="1404"/>
          </p14:sldIdLst>
        </p14:section>
        <p14:section name="Custom icons" id="{AE7553D5-C09E-4928-A948-69A0E1F717F4}">
          <p14:sldIdLst/>
        </p14:section>
      </p14:sectionLst>
    </p:ext>
    <p:ext uri="{EFAFB233-063F-42B5-8137-9DF3F51BA10A}">
      <p15:sldGuideLst xmlns:p15="http://schemas.microsoft.com/office/powerpoint/2012/main" xmlns="">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ext uri="{19B8F6BF-5375-455C-9EA6-DF929625EA0E}">
        <p15:presenceInfo xmlns:p15="http://schemas.microsoft.com/office/powerpoint/2012/main" xmlns="" userId="b45d8b19bf4079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DDDDD"/>
    <a:srgbClr val="B2B2B2"/>
    <a:srgbClr val="FFFFFF"/>
    <a:srgbClr val="808080"/>
    <a:srgbClr val="5F5F5F"/>
    <a:srgbClr val="C0C0C0"/>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5491" autoAdjust="0"/>
  </p:normalViewPr>
  <p:slideViewPr>
    <p:cSldViewPr snapToObjects="1">
      <p:cViewPr>
        <p:scale>
          <a:sx n="125" d="100"/>
          <a:sy n="125" d="100"/>
        </p:scale>
        <p:origin x="-828" y="-348"/>
      </p:cViewPr>
      <p:guideLst>
        <p:guide orient="horz" pos="742"/>
        <p:guide orient="horz" pos="517"/>
        <p:guide pos="1882"/>
        <p:guide pos="1568"/>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11/23/2020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287948" rtl="0" eaLnBrk="1" latinLnBrk="0" hangingPunct="1">
      <a:defRPr sz="756" kern="1200">
        <a:solidFill>
          <a:schemeClr val="tx1"/>
        </a:solidFill>
        <a:latin typeface="+mn-lt"/>
        <a:ea typeface="+mn-ea"/>
        <a:cs typeface="+mn-cs"/>
      </a:defRPr>
    </a:lvl1pPr>
    <a:lvl2pPr marL="287948" algn="l" defTabSz="287948" rtl="0" eaLnBrk="1" latinLnBrk="0" hangingPunct="1">
      <a:defRPr sz="756" kern="1200">
        <a:solidFill>
          <a:schemeClr val="tx1"/>
        </a:solidFill>
        <a:latin typeface="+mn-lt"/>
        <a:ea typeface="+mn-ea"/>
        <a:cs typeface="+mn-cs"/>
      </a:defRPr>
    </a:lvl2pPr>
    <a:lvl3pPr marL="575895" algn="l" defTabSz="287948" rtl="0" eaLnBrk="1" latinLnBrk="0" hangingPunct="1">
      <a:defRPr sz="756" kern="1200">
        <a:solidFill>
          <a:schemeClr val="tx1"/>
        </a:solidFill>
        <a:latin typeface="+mn-lt"/>
        <a:ea typeface="+mn-ea"/>
        <a:cs typeface="+mn-cs"/>
      </a:defRPr>
    </a:lvl3pPr>
    <a:lvl4pPr marL="863842" algn="l" defTabSz="287948" rtl="0" eaLnBrk="1" latinLnBrk="0" hangingPunct="1">
      <a:defRPr sz="756" kern="1200">
        <a:solidFill>
          <a:schemeClr val="tx1"/>
        </a:solidFill>
        <a:latin typeface="+mn-lt"/>
        <a:ea typeface="+mn-ea"/>
        <a:cs typeface="+mn-cs"/>
      </a:defRPr>
    </a:lvl4pPr>
    <a:lvl5pPr marL="1151789" algn="l" defTabSz="287948" rtl="0" eaLnBrk="1" latinLnBrk="0" hangingPunct="1">
      <a:defRPr sz="756" kern="1200">
        <a:solidFill>
          <a:schemeClr val="tx1"/>
        </a:solidFill>
        <a:latin typeface="+mn-lt"/>
        <a:ea typeface="+mn-ea"/>
        <a:cs typeface="+mn-cs"/>
      </a:defRPr>
    </a:lvl5pPr>
    <a:lvl6pPr marL="1439737" algn="l" defTabSz="287948" rtl="0" eaLnBrk="1" latinLnBrk="0" hangingPunct="1">
      <a:defRPr sz="756" kern="1200">
        <a:solidFill>
          <a:schemeClr val="tx1"/>
        </a:solidFill>
        <a:latin typeface="+mn-lt"/>
        <a:ea typeface="+mn-ea"/>
        <a:cs typeface="+mn-cs"/>
      </a:defRPr>
    </a:lvl6pPr>
    <a:lvl7pPr marL="1727684" algn="l" defTabSz="287948" rtl="0" eaLnBrk="1" latinLnBrk="0" hangingPunct="1">
      <a:defRPr sz="756" kern="1200">
        <a:solidFill>
          <a:schemeClr val="tx1"/>
        </a:solidFill>
        <a:latin typeface="+mn-lt"/>
        <a:ea typeface="+mn-ea"/>
        <a:cs typeface="+mn-cs"/>
      </a:defRPr>
    </a:lvl7pPr>
    <a:lvl8pPr marL="2015632" algn="l" defTabSz="287948" rtl="0" eaLnBrk="1" latinLnBrk="0" hangingPunct="1">
      <a:defRPr sz="756" kern="1200">
        <a:solidFill>
          <a:schemeClr val="tx1"/>
        </a:solidFill>
        <a:latin typeface="+mn-lt"/>
        <a:ea typeface="+mn-ea"/>
        <a:cs typeface="+mn-cs"/>
      </a:defRPr>
    </a:lvl8pPr>
    <a:lvl9pPr marL="2303580" algn="l" defTabSz="287948" rtl="0" eaLnBrk="1" latinLnBrk="0" hangingPunct="1">
      <a:defRPr sz="7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585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738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891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8"/>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8"/>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4"/>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6"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5"/>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287972" y="3003082"/>
            <a:ext cx="1343872" cy="172505"/>
          </a:xfrm>
          <a:prstGeom prst="rect">
            <a:avLst/>
          </a:prstGeom>
        </p:spPr>
        <p:txBody>
          <a:bodyPr lIns="51426" tIns="25713" rIns="51426" bIns="25713"/>
          <a:lstStyle/>
          <a:p>
            <a:fld id="{E1D3385D-1FD3-4774-A22D-16C39BC2799C}" type="datetimeFigureOut">
              <a:rPr lang="ru-RU" smtClean="0"/>
              <a:pPr/>
              <a:t>23.11.2020</a:t>
            </a:fld>
            <a:endParaRPr lang="ru-RU"/>
          </a:p>
        </p:txBody>
      </p:sp>
      <p:sp>
        <p:nvSpPr>
          <p:cNvPr id="5" name="Нижний колонтитул 4"/>
          <p:cNvSpPr>
            <a:spLocks noGrp="1"/>
          </p:cNvSpPr>
          <p:nvPr>
            <p:ph type="ftr" sz="quarter" idx="11"/>
          </p:nvPr>
        </p:nvSpPr>
        <p:spPr>
          <a:xfrm>
            <a:off x="1967812" y="3003082"/>
            <a:ext cx="1823826" cy="172505"/>
          </a:xfrm>
          <a:prstGeom prst="rect">
            <a:avLst/>
          </a:prstGeom>
        </p:spPr>
        <p:txBody>
          <a:bodyPr lIns="51426" tIns="25713" rIns="51426" bIns="25713"/>
          <a:lstStyle/>
          <a:p>
            <a:endParaRPr lang="ru-RU"/>
          </a:p>
        </p:txBody>
      </p:sp>
      <p:sp>
        <p:nvSpPr>
          <p:cNvPr id="6" name="Номер слайда 5"/>
          <p:cNvSpPr>
            <a:spLocks noGrp="1"/>
          </p:cNvSpPr>
          <p:nvPr>
            <p:ph type="sldNum" sz="quarter" idx="12"/>
          </p:nvPr>
        </p:nvSpPr>
        <p:spPr>
          <a:xfrm>
            <a:off x="4127606" y="3003082"/>
            <a:ext cx="1343872" cy="172505"/>
          </a:xfrm>
          <a:prstGeom prst="rect">
            <a:avLst/>
          </a:prstGeom>
        </p:spPr>
        <p:txBody>
          <a:bodyPr lIns="51426" tIns="25713" rIns="51426" bIns="25713"/>
          <a:lstStyle/>
          <a:p>
            <a:fld id="{958BAE6A-B32F-4354-99B4-5FCB191E77F8}" type="slidenum">
              <a:rPr lang="ru-RU" smtClean="0"/>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hyperlink" Target="https://www.linkedin.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hyperlink" Target="https://twitter.com/" TargetMode="Externa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facebook.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hyperlink" Target="https://twitter.com/" TargetMode="Externa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61" Type="http://schemas.openxmlformats.org/officeDocument/2006/relationships/hyperlink" Target="https://www.linkedin.com/" TargetMode="Externa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hyperlink" Target="https://www.facebook.com" TargetMode="Externa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56" Type="http://schemas.openxmlformats.org/officeDocument/2006/relationships/slideLayout" Target="../slideLayouts/slideLayout587.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theme" Target="../theme/theme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slideLayout" Target="../slideLayouts/slideLayout125.xml"/><Relationship Id="rId61" Type="http://schemas.openxmlformats.org/officeDocument/2006/relationships/hyperlink" Target="https://twitter.com/" TargetMode="Externa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60" Type="http://schemas.openxmlformats.org/officeDocument/2006/relationships/hyperlink" Target="https://www.linkedin.com/" TargetMode="Externa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hyperlink" Target="https://www.facebook.com" TargetMode="Externa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hyperlink" Target="https://twitter.com/"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61" Type="http://schemas.openxmlformats.org/officeDocument/2006/relationships/hyperlink" Target="https://www.linkedin.com/" TargetMode="Externa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hyperlink" Target="https://www.facebook.com"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hyperlink" Target="https://twitter.com/" TargetMode="Externa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61" Type="http://schemas.openxmlformats.org/officeDocument/2006/relationships/hyperlink" Target="https://www.linkedin.com/" TargetMode="Externa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hyperlink" Target="https://www.facebook.com" TargetMode="Externa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hyperlink" Target="https://twitter.com/" TargetMode="Externa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hyperlink" Target="https://www.linkedin.com/" TargetMode="Externa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hyperlink" Target="https://www.facebook.com" TargetMode="Externa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hyperlink" Target="https://twitter.com/" TargetMode="Externa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61" Type="http://schemas.openxmlformats.org/officeDocument/2006/relationships/hyperlink" Target="https://www.linkedin.com/" TargetMode="Externa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hyperlink" Target="https://www.facebook.com" TargetMode="Externa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slideLayout" Target="../slideLayouts/slideLayout386.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hyperlink" Target="https://twitter.com/" TargetMode="Externa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hyperlink" Target="https://www.linkedin.com/" TargetMode="Externa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hyperlink" Target="https://www.facebook.com" TargetMode="Externa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55" Type="http://schemas.openxmlformats.org/officeDocument/2006/relationships/slideLayout" Target="../slideLayouts/slideLayout470.xml"/><Relationship Id="rId7" Type="http://schemas.openxmlformats.org/officeDocument/2006/relationships/slideLayout" Target="../slideLayouts/slideLayout42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54" Type="http://schemas.openxmlformats.org/officeDocument/2006/relationships/slideLayout" Target="../slideLayouts/slideLayout469.xml"/><Relationship Id="rId62" Type="http://schemas.openxmlformats.org/officeDocument/2006/relationships/hyperlink" Target="https://twitter.com/" TargetMode="Externa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3" Type="http://schemas.openxmlformats.org/officeDocument/2006/relationships/slideLayout" Target="../slideLayouts/slideLayout468.xml"/><Relationship Id="rId58" Type="http://schemas.openxmlformats.org/officeDocument/2006/relationships/slideLayout" Target="../slideLayouts/slideLayout473.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57" Type="http://schemas.openxmlformats.org/officeDocument/2006/relationships/slideLayout" Target="../slideLayouts/slideLayout472.xml"/><Relationship Id="rId61" Type="http://schemas.openxmlformats.org/officeDocument/2006/relationships/hyperlink" Target="https://www.linkedin.com/" TargetMode="Externa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52" Type="http://schemas.openxmlformats.org/officeDocument/2006/relationships/slideLayout" Target="../slideLayouts/slideLayout467.xml"/><Relationship Id="rId60" Type="http://schemas.openxmlformats.org/officeDocument/2006/relationships/hyperlink" Target="https://www.facebook.com" TargetMode="Externa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56" Type="http://schemas.openxmlformats.org/officeDocument/2006/relationships/slideLayout" Target="../slideLayouts/slideLayout471.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3" Type="http://schemas.openxmlformats.org/officeDocument/2006/relationships/slideLayout" Target="../slideLayouts/slideLayout418.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9" Type="http://schemas.openxmlformats.org/officeDocument/2006/relationships/slideLayout" Target="../slideLayouts/slideLayout512.xml"/><Relationship Id="rId21" Type="http://schemas.openxmlformats.org/officeDocument/2006/relationships/slideLayout" Target="../slideLayouts/slideLayout494.xml"/><Relationship Id="rId34" Type="http://schemas.openxmlformats.org/officeDocument/2006/relationships/slideLayout" Target="../slideLayouts/slideLayout507.xml"/><Relationship Id="rId42" Type="http://schemas.openxmlformats.org/officeDocument/2006/relationships/slideLayout" Target="../slideLayouts/slideLayout515.xml"/><Relationship Id="rId47" Type="http://schemas.openxmlformats.org/officeDocument/2006/relationships/slideLayout" Target="../slideLayouts/slideLayout520.xml"/><Relationship Id="rId50" Type="http://schemas.openxmlformats.org/officeDocument/2006/relationships/slideLayout" Target="../slideLayouts/slideLayout523.xml"/><Relationship Id="rId55" Type="http://schemas.openxmlformats.org/officeDocument/2006/relationships/slideLayout" Target="../slideLayouts/slideLayout528.xml"/><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41" Type="http://schemas.openxmlformats.org/officeDocument/2006/relationships/slideLayout" Target="../slideLayouts/slideLayout514.xml"/><Relationship Id="rId54" Type="http://schemas.openxmlformats.org/officeDocument/2006/relationships/slideLayout" Target="../slideLayouts/slideLayout527.xml"/><Relationship Id="rId62" Type="http://schemas.openxmlformats.org/officeDocument/2006/relationships/hyperlink" Target="https://twitter.com/" TargetMode="Externa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37" Type="http://schemas.openxmlformats.org/officeDocument/2006/relationships/slideLayout" Target="../slideLayouts/slideLayout510.xml"/><Relationship Id="rId40" Type="http://schemas.openxmlformats.org/officeDocument/2006/relationships/slideLayout" Target="../slideLayouts/slideLayout513.xml"/><Relationship Id="rId45" Type="http://schemas.openxmlformats.org/officeDocument/2006/relationships/slideLayout" Target="../slideLayouts/slideLayout518.xml"/><Relationship Id="rId53" Type="http://schemas.openxmlformats.org/officeDocument/2006/relationships/slideLayout" Target="../slideLayouts/slideLayout526.xml"/><Relationship Id="rId58" Type="http://schemas.openxmlformats.org/officeDocument/2006/relationships/slideLayout" Target="../slideLayouts/slideLayout531.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36" Type="http://schemas.openxmlformats.org/officeDocument/2006/relationships/slideLayout" Target="../slideLayouts/slideLayout509.xml"/><Relationship Id="rId49" Type="http://schemas.openxmlformats.org/officeDocument/2006/relationships/slideLayout" Target="../slideLayouts/slideLayout522.xml"/><Relationship Id="rId57" Type="http://schemas.openxmlformats.org/officeDocument/2006/relationships/slideLayout" Target="../slideLayouts/slideLayout530.xml"/><Relationship Id="rId61" Type="http://schemas.openxmlformats.org/officeDocument/2006/relationships/hyperlink" Target="https://www.linkedin.com/" TargetMode="Externa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4" Type="http://schemas.openxmlformats.org/officeDocument/2006/relationships/slideLayout" Target="../slideLayouts/slideLayout517.xml"/><Relationship Id="rId52" Type="http://schemas.openxmlformats.org/officeDocument/2006/relationships/slideLayout" Target="../slideLayouts/slideLayout525.xml"/><Relationship Id="rId60" Type="http://schemas.openxmlformats.org/officeDocument/2006/relationships/hyperlink" Target="https://www.facebook.com" TargetMode="Externa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 Id="rId35" Type="http://schemas.openxmlformats.org/officeDocument/2006/relationships/slideLayout" Target="../slideLayouts/slideLayout508.xml"/><Relationship Id="rId43" Type="http://schemas.openxmlformats.org/officeDocument/2006/relationships/slideLayout" Target="../slideLayouts/slideLayout516.xml"/><Relationship Id="rId48" Type="http://schemas.openxmlformats.org/officeDocument/2006/relationships/slideLayout" Target="../slideLayouts/slideLayout521.xml"/><Relationship Id="rId56" Type="http://schemas.openxmlformats.org/officeDocument/2006/relationships/slideLayout" Target="../slideLayouts/slideLayout529.xml"/><Relationship Id="rId8" Type="http://schemas.openxmlformats.org/officeDocument/2006/relationships/slideLayout" Target="../slideLayouts/slideLayout481.xml"/><Relationship Id="rId51" Type="http://schemas.openxmlformats.org/officeDocument/2006/relationships/slideLayout" Target="../slideLayouts/slideLayout524.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38" Type="http://schemas.openxmlformats.org/officeDocument/2006/relationships/slideLayout" Target="../slideLayouts/slideLayout511.xml"/><Relationship Id="rId46" Type="http://schemas.openxmlformats.org/officeDocument/2006/relationships/slideLayout" Target="../slideLayouts/slideLayout519.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solidFill>
                  <a:schemeClr val="tx1"/>
                </a:solidFill>
              </a:rPr>
              <a:pPr algn="ctr"/>
              <a:t>‹#›</a:t>
            </a:fld>
            <a:endParaRPr lang="en-US" sz="567" dirty="0">
              <a:solidFill>
                <a:schemeClr val="tx1"/>
              </a:solidFill>
            </a:endParaRPr>
          </a:p>
        </p:txBody>
      </p:sp>
      <p:sp>
        <p:nvSpPr>
          <p:cNvPr id="10" name="Oval 9"/>
          <p:cNvSpPr/>
          <p:nvPr/>
        </p:nvSpPr>
        <p:spPr>
          <a:xfrm>
            <a:off x="339216"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70"/>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71"/>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72"/>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 id="2147484370" r:id="rId68"/>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pPr algn="ctr"/>
              <a:t>‹#›</a:t>
            </a:fld>
            <a:endParaRPr lang="en-US" sz="567" dirty="0"/>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59"/>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60"/>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61"/>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7.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Заголовок 30"/>
          <p:cNvSpPr>
            <a:spLocks noGrp="1"/>
          </p:cNvSpPr>
          <p:nvPr>
            <p:ph type="title"/>
          </p:nvPr>
        </p:nvSpPr>
        <p:spPr/>
        <p:txBody>
          <a:bodyPr/>
          <a:lstStyle/>
          <a:p>
            <a:endParaRPr lang="ru-RU"/>
          </a:p>
        </p:txBody>
      </p:sp>
      <p:sp>
        <p:nvSpPr>
          <p:cNvPr id="32" name="object 2">
            <a:extLst>
              <a:ext uri="{FF2B5EF4-FFF2-40B4-BE49-F238E27FC236}">
                <a16:creationId xmlns:a16="http://schemas.microsoft.com/office/drawing/2014/main" xmlns="" id="{EE80F0AA-4DF1-4DBF-9AA2-5439157D8912}"/>
              </a:ext>
            </a:extLst>
          </p:cNvPr>
          <p:cNvSpPr/>
          <p:nvPr/>
        </p:nvSpPr>
        <p:spPr>
          <a:xfrm>
            <a:off x="-14386" y="-23030"/>
            <a:ext cx="5751631" cy="101958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132"/>
          </a:p>
        </p:txBody>
      </p:sp>
      <p:sp>
        <p:nvSpPr>
          <p:cNvPr id="33" name="object 3">
            <a:extLst>
              <a:ext uri="{FF2B5EF4-FFF2-40B4-BE49-F238E27FC236}">
                <a16:creationId xmlns:a16="http://schemas.microsoft.com/office/drawing/2014/main" xmlns="" id="{648E54F6-8C15-4BB3-94E3-7B81F0C680D4}"/>
              </a:ext>
            </a:extLst>
          </p:cNvPr>
          <p:cNvSpPr txBox="1">
            <a:spLocks/>
          </p:cNvSpPr>
          <p:nvPr/>
        </p:nvSpPr>
        <p:spPr>
          <a:xfrm>
            <a:off x="986390" y="219796"/>
            <a:ext cx="2386632" cy="537176"/>
          </a:xfrm>
          <a:prstGeom prst="rect">
            <a:avLst/>
          </a:prstGeom>
        </p:spPr>
        <p:txBody>
          <a:bodyPr vert="horz" wrap="square" lIns="0" tIns="14583" rIns="0" bIns="0" rtlCol="0" anchor="ctr">
            <a:spAutoFit/>
          </a:bodyPr>
          <a:lstStyle/>
          <a:p>
            <a:pPr marL="12681" marR="0" lvl="0" indent="0" algn="l" defTabSz="575936" rtl="0" eaLnBrk="1" fontAlgn="auto" latinLnBrk="0" hangingPunct="1">
              <a:lnSpc>
                <a:spcPct val="100000"/>
              </a:lnSpc>
              <a:spcBef>
                <a:spcPts val="114"/>
              </a:spcBef>
              <a:spcAft>
                <a:spcPts val="0"/>
              </a:spcAft>
              <a:buClrTx/>
              <a:buSzTx/>
              <a:buFontTx/>
              <a:buNone/>
              <a:tabLst/>
              <a:defRPr/>
            </a:pPr>
            <a:r>
              <a:rPr kumimoji="0" lang="en-US" sz="3395" b="1" i="0" u="none" strike="noStrike" kern="800" cap="none" spc="5" normalizeH="0" baseline="0" noProof="0" smtClean="0">
                <a:ln>
                  <a:noFill/>
                </a:ln>
                <a:solidFill>
                  <a:schemeClr val="bg1"/>
                </a:solidFill>
                <a:effectLst/>
                <a:uLnTx/>
                <a:uFillTx/>
                <a:latin typeface="Arial" pitchFamily="34" charset="0"/>
                <a:ea typeface="+mj-ea"/>
                <a:cs typeface="Arial" pitchFamily="34" charset="0"/>
              </a:rPr>
              <a:t>Français</a:t>
            </a:r>
            <a:endParaRPr kumimoji="0" lang="en-US" sz="3395" b="1" i="0" u="none" strike="noStrike" kern="800" cap="none" spc="-2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34" name="object 4">
            <a:extLst>
              <a:ext uri="{FF2B5EF4-FFF2-40B4-BE49-F238E27FC236}">
                <a16:creationId xmlns:a16="http://schemas.microsoft.com/office/drawing/2014/main" xmlns="" id="{96789AA7-9596-4F83-89FD-AEC28EE179F1}"/>
              </a:ext>
            </a:extLst>
          </p:cNvPr>
          <p:cNvSpPr txBox="1"/>
          <p:nvPr/>
        </p:nvSpPr>
        <p:spPr>
          <a:xfrm>
            <a:off x="647477" y="1275695"/>
            <a:ext cx="3672408" cy="1275969"/>
          </a:xfrm>
          <a:prstGeom prst="rect">
            <a:avLst/>
          </a:prstGeom>
        </p:spPr>
        <p:txBody>
          <a:bodyPr vert="horz" wrap="square" lIns="0" tIns="13949" rIns="0" bIns="0" rtlCol="0">
            <a:spAutoFit/>
          </a:bodyPr>
          <a:lstStyle/>
          <a:p>
            <a:pPr marL="12681">
              <a:spcAft>
                <a:spcPts val="1200"/>
              </a:spcAft>
            </a:pPr>
            <a:r>
              <a:rPr lang="en-US" sz="2400" spc="5" dirty="0" err="1" smtClean="0">
                <a:solidFill>
                  <a:srgbClr val="002060"/>
                </a:solidFill>
                <a:latin typeface="Arial" pitchFamily="34" charset="0"/>
                <a:cs typeface="Arial" pitchFamily="34" charset="0"/>
              </a:rPr>
              <a:t>Thème</a:t>
            </a:r>
            <a:r>
              <a:rPr lang="en-US" sz="2400" spc="5" dirty="0" smtClean="0">
                <a:solidFill>
                  <a:srgbClr val="002060"/>
                </a:solidFill>
                <a:latin typeface="Arial" pitchFamily="34" charset="0"/>
                <a:cs typeface="Arial" pitchFamily="34" charset="0"/>
              </a:rPr>
              <a:t> de la </a:t>
            </a:r>
            <a:r>
              <a:rPr lang="en-US" sz="2400" spc="5" dirty="0" err="1" smtClean="0">
                <a:solidFill>
                  <a:srgbClr val="002060"/>
                </a:solidFill>
                <a:latin typeface="Arial" pitchFamily="34" charset="0"/>
                <a:cs typeface="Arial" pitchFamily="34" charset="0"/>
              </a:rPr>
              <a:t>leçon</a:t>
            </a:r>
            <a:r>
              <a:rPr lang="en-US" sz="2400" spc="5" dirty="0" smtClean="0">
                <a:solidFill>
                  <a:srgbClr val="002060"/>
                </a:solidFill>
                <a:latin typeface="Arial" pitchFamily="34" charset="0"/>
                <a:cs typeface="Arial" pitchFamily="34" charset="0"/>
              </a:rPr>
              <a:t>:</a:t>
            </a:r>
          </a:p>
          <a:p>
            <a:pPr marL="12681"/>
            <a:r>
              <a:rPr lang="fr-FR" sz="2400" b="1" dirty="0" smtClean="0">
                <a:solidFill>
                  <a:srgbClr val="002060"/>
                </a:solidFill>
                <a:latin typeface="Arial" pitchFamily="34" charset="0"/>
                <a:cs typeface="Arial" pitchFamily="34" charset="0"/>
              </a:rPr>
              <a:t>Le tourisme est en pleine expansion</a:t>
            </a:r>
            <a:endParaRPr sz="2400" dirty="0">
              <a:solidFill>
                <a:srgbClr val="002060"/>
              </a:solidFill>
              <a:latin typeface="Arial" pitchFamily="34" charset="0"/>
              <a:cs typeface="Arial" pitchFamily="34" charset="0"/>
            </a:endParaRPr>
          </a:p>
        </p:txBody>
      </p:sp>
      <p:sp>
        <p:nvSpPr>
          <p:cNvPr id="35" name="object 9">
            <a:extLst>
              <a:ext uri="{FF2B5EF4-FFF2-40B4-BE49-F238E27FC236}">
                <a16:creationId xmlns:a16="http://schemas.microsoft.com/office/drawing/2014/main" xmlns="" id="{F294EAD7-CAB8-401C-B12D-6064AA1177E0}"/>
              </a:ext>
            </a:extLst>
          </p:cNvPr>
          <p:cNvSpPr/>
          <p:nvPr/>
        </p:nvSpPr>
        <p:spPr>
          <a:xfrm>
            <a:off x="4696151" y="227770"/>
            <a:ext cx="602999" cy="602999"/>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1132"/>
          </a:p>
        </p:txBody>
      </p:sp>
      <p:sp>
        <p:nvSpPr>
          <p:cNvPr id="36" name="object 10">
            <a:extLst>
              <a:ext uri="{FF2B5EF4-FFF2-40B4-BE49-F238E27FC236}">
                <a16:creationId xmlns:a16="http://schemas.microsoft.com/office/drawing/2014/main" xmlns="" id="{27824596-7DE1-4136-95E4-49A51856B6D3}"/>
              </a:ext>
            </a:extLst>
          </p:cNvPr>
          <p:cNvSpPr/>
          <p:nvPr/>
        </p:nvSpPr>
        <p:spPr>
          <a:xfrm>
            <a:off x="4696151" y="227770"/>
            <a:ext cx="602999" cy="602999"/>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1132"/>
          </a:p>
        </p:txBody>
      </p:sp>
      <p:sp>
        <p:nvSpPr>
          <p:cNvPr id="37" name="object 12">
            <a:extLst>
              <a:ext uri="{FF2B5EF4-FFF2-40B4-BE49-F238E27FC236}">
                <a16:creationId xmlns:a16="http://schemas.microsoft.com/office/drawing/2014/main" xmlns="" id="{CAFE6579-511C-4CCB-9A5C-300ACC2F553A}"/>
              </a:ext>
            </a:extLst>
          </p:cNvPr>
          <p:cNvSpPr txBox="1"/>
          <p:nvPr/>
        </p:nvSpPr>
        <p:spPr>
          <a:xfrm>
            <a:off x="4808551" y="248656"/>
            <a:ext cx="434944" cy="361807"/>
          </a:xfrm>
          <a:prstGeom prst="rect">
            <a:avLst/>
          </a:prstGeom>
        </p:spPr>
        <p:txBody>
          <a:bodyPr vert="horz" wrap="square" lIns="0" tIns="15852" rIns="0" bIns="0" rtlCol="0">
            <a:spAutoFit/>
          </a:bodyPr>
          <a:lstStyle/>
          <a:p>
            <a:pPr>
              <a:spcBef>
                <a:spcPts val="125"/>
              </a:spcBef>
            </a:pPr>
            <a:r>
              <a:rPr lang="en-US" sz="2247" b="1" spc="10" dirty="0" smtClean="0">
                <a:solidFill>
                  <a:srgbClr val="FEFEFE"/>
                </a:solidFill>
                <a:latin typeface="Arial"/>
                <a:cs typeface="Arial"/>
              </a:rPr>
              <a:t>11</a:t>
            </a:r>
            <a:endParaRPr sz="2247" dirty="0">
              <a:latin typeface="Arial"/>
              <a:cs typeface="Arial"/>
            </a:endParaRPr>
          </a:p>
        </p:txBody>
      </p:sp>
      <p:sp>
        <p:nvSpPr>
          <p:cNvPr id="38" name="object 13">
            <a:extLst>
              <a:ext uri="{FF2B5EF4-FFF2-40B4-BE49-F238E27FC236}">
                <a16:creationId xmlns:a16="http://schemas.microsoft.com/office/drawing/2014/main" xmlns="" id="{065B57C3-CBC0-467B-8CE6-9C853CD5BC49}"/>
              </a:ext>
            </a:extLst>
          </p:cNvPr>
          <p:cNvSpPr txBox="1"/>
          <p:nvPr/>
        </p:nvSpPr>
        <p:spPr>
          <a:xfrm>
            <a:off x="4594237" y="541152"/>
            <a:ext cx="733256" cy="211899"/>
          </a:xfrm>
          <a:prstGeom prst="rect">
            <a:avLst/>
          </a:prstGeom>
        </p:spPr>
        <p:txBody>
          <a:bodyPr vert="horz" wrap="square" lIns="0" tIns="12047" rIns="0" bIns="0" rtlCol="0">
            <a:spAutoFit/>
          </a:bodyPr>
          <a:lstStyle/>
          <a:p>
            <a:pPr>
              <a:spcBef>
                <a:spcPts val="95"/>
              </a:spcBef>
            </a:pPr>
            <a:r>
              <a:rPr lang="en-US" sz="1298" dirty="0" smtClean="0">
                <a:latin typeface="Arial"/>
                <a:cs typeface="Arial"/>
              </a:rPr>
              <a:t>   </a:t>
            </a:r>
            <a:r>
              <a:rPr lang="en-US" sz="1298" b="1" dirty="0" err="1" smtClean="0">
                <a:solidFill>
                  <a:schemeClr val="bg1"/>
                </a:solidFill>
                <a:latin typeface="Arial"/>
                <a:cs typeface="Arial"/>
              </a:rPr>
              <a:t>classe</a:t>
            </a:r>
            <a:endParaRPr sz="1298" b="1" dirty="0">
              <a:solidFill>
                <a:schemeClr val="bg1"/>
              </a:solidFill>
              <a:latin typeface="Arial"/>
              <a:cs typeface="Arial"/>
            </a:endParaRPr>
          </a:p>
        </p:txBody>
      </p:sp>
      <p:pic>
        <p:nvPicPr>
          <p:cNvPr id="39" name="Picture 2"/>
          <p:cNvPicPr>
            <a:picLocks noChangeAspect="1" noChangeArrowheads="1"/>
          </p:cNvPicPr>
          <p:nvPr/>
        </p:nvPicPr>
        <p:blipFill>
          <a:blip r:embed="rId2"/>
          <a:srcRect/>
          <a:stretch>
            <a:fillRect/>
          </a:stretch>
        </p:blipFill>
        <p:spPr bwMode="auto">
          <a:xfrm>
            <a:off x="-49233" y="-23030"/>
            <a:ext cx="1075027" cy="1075027"/>
          </a:xfrm>
          <a:prstGeom prst="ellipse">
            <a:avLst/>
          </a:prstGeom>
          <a:ln>
            <a:noFill/>
          </a:ln>
          <a:effectLst>
            <a:softEdge rad="112500"/>
          </a:effectLst>
        </p:spPr>
      </p:pic>
      <p:pic>
        <p:nvPicPr>
          <p:cNvPr id="11265" name="Picture 1"/>
          <p:cNvPicPr>
            <a:picLocks noChangeAspect="1" noChangeArrowheads="1"/>
          </p:cNvPicPr>
          <p:nvPr/>
        </p:nvPicPr>
        <p:blipFill>
          <a:blip r:embed="rId3"/>
          <a:srcRect/>
          <a:stretch>
            <a:fillRect/>
          </a:stretch>
        </p:blipFill>
        <p:spPr bwMode="auto">
          <a:xfrm>
            <a:off x="4970405" y="2272088"/>
            <a:ext cx="772099" cy="954243"/>
          </a:xfrm>
          <a:prstGeom prst="rect">
            <a:avLst/>
          </a:prstGeom>
          <a:noFill/>
          <a:ln w="9525">
            <a:noFill/>
            <a:miter lim="800000"/>
            <a:headEnd/>
            <a:tailEnd/>
          </a:ln>
          <a:effectLst/>
        </p:spPr>
      </p:pic>
      <p:pic>
        <p:nvPicPr>
          <p:cNvPr id="11266" name="Picture 2"/>
          <p:cNvPicPr>
            <a:picLocks noChangeAspect="1" noChangeArrowheads="1"/>
          </p:cNvPicPr>
          <p:nvPr/>
        </p:nvPicPr>
        <p:blipFill>
          <a:blip r:embed="rId4"/>
          <a:srcRect/>
          <a:stretch>
            <a:fillRect/>
          </a:stretch>
        </p:blipFill>
        <p:spPr bwMode="auto">
          <a:xfrm>
            <a:off x="3887837" y="2276938"/>
            <a:ext cx="1035097" cy="953170"/>
          </a:xfrm>
          <a:prstGeom prst="rect">
            <a:avLst/>
          </a:prstGeom>
          <a:noFill/>
          <a:ln w="9525">
            <a:noFill/>
            <a:miter lim="800000"/>
            <a:headEnd/>
            <a:tailEnd/>
          </a:ln>
          <a:effectLst/>
        </p:spPr>
      </p:pic>
      <p:sp>
        <p:nvSpPr>
          <p:cNvPr id="13" name="object 6"/>
          <p:cNvSpPr/>
          <p:nvPr/>
        </p:nvSpPr>
        <p:spPr>
          <a:xfrm>
            <a:off x="215429" y="1188878"/>
            <a:ext cx="343791" cy="863169"/>
          </a:xfrm>
          <a:custGeom>
            <a:avLst/>
            <a:gdLst/>
            <a:ahLst/>
            <a:cxnLst/>
            <a:rect l="l" t="t" r="r" b="b"/>
            <a:pathLst>
              <a:path w="344170" h="740410">
                <a:moveTo>
                  <a:pt x="343828" y="0"/>
                </a:moveTo>
                <a:lnTo>
                  <a:pt x="0" y="0"/>
                </a:lnTo>
                <a:lnTo>
                  <a:pt x="0" y="740144"/>
                </a:lnTo>
                <a:lnTo>
                  <a:pt x="343828" y="740144"/>
                </a:lnTo>
                <a:lnTo>
                  <a:pt x="343828" y="0"/>
                </a:lnTo>
                <a:close/>
              </a:path>
            </a:pathLst>
          </a:custGeom>
          <a:solidFill>
            <a:srgbClr val="2365C7"/>
          </a:solidFill>
        </p:spPr>
        <p:txBody>
          <a:bodyPr wrap="square" lIns="0" tIns="0" rIns="0" bIns="0" rtlCol="0"/>
          <a:lstStyle/>
          <a:p>
            <a:endParaRPr/>
          </a:p>
        </p:txBody>
      </p:sp>
      <p:sp>
        <p:nvSpPr>
          <p:cNvPr id="14" name="object 7"/>
          <p:cNvSpPr/>
          <p:nvPr/>
        </p:nvSpPr>
        <p:spPr>
          <a:xfrm>
            <a:off x="215429" y="2124101"/>
            <a:ext cx="343791" cy="784370"/>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39598"/>
          </a:solidFill>
        </p:spPr>
        <p:txBody>
          <a:bodyPr wrap="square" lIns="0" tIns="0" rIns="0" bIns="0" rtlCol="0"/>
          <a:lstStyle/>
          <a:p>
            <a:endParaRPr/>
          </a:p>
        </p:txBody>
      </p:sp>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smtClean="0"/>
              <a:t>Le tourisme en France</a:t>
            </a:r>
            <a:endParaRPr lang="ru-RU" dirty="0"/>
          </a:p>
        </p:txBody>
      </p:sp>
      <p:sp>
        <p:nvSpPr>
          <p:cNvPr id="3" name="Содержимое 2"/>
          <p:cNvSpPr>
            <a:spLocks noGrp="1"/>
          </p:cNvSpPr>
          <p:nvPr>
            <p:ph sz="half" idx="2"/>
          </p:nvPr>
        </p:nvSpPr>
        <p:spPr>
          <a:xfrm>
            <a:off x="165082" y="619912"/>
            <a:ext cx="3578739" cy="2412968"/>
          </a:xfrm>
        </p:spPr>
        <p:txBody>
          <a:bodyPr/>
          <a:lstStyle/>
          <a:p>
            <a:pPr marL="0" indent="268288">
              <a:buNone/>
            </a:pPr>
            <a:r>
              <a:rPr lang="fr-FR" sz="1400" dirty="0" smtClean="0">
                <a:solidFill>
                  <a:srgbClr val="000000"/>
                </a:solidFill>
              </a:rPr>
              <a:t>Ainsi, chaque département français est un département touristique avec plusieurs points d'intérêt. </a:t>
            </a:r>
            <a:endParaRPr lang="fr-FR" sz="1400" dirty="0" smtClean="0">
              <a:solidFill>
                <a:srgbClr val="000000"/>
              </a:solidFill>
            </a:endParaRPr>
          </a:p>
          <a:p>
            <a:pPr marL="0" indent="268288">
              <a:buNone/>
            </a:pPr>
            <a:r>
              <a:rPr lang="fr-FR" sz="1400" dirty="0" smtClean="0">
                <a:solidFill>
                  <a:srgbClr val="000000"/>
                </a:solidFill>
              </a:rPr>
              <a:t>Le </a:t>
            </a:r>
            <a:r>
              <a:rPr lang="fr-FR" sz="1400" dirty="0" smtClean="0">
                <a:solidFill>
                  <a:srgbClr val="000000"/>
                </a:solidFill>
              </a:rPr>
              <a:t>tourisme a des impacts économiques positifs, mais génère des impacts environnementaux importants, dans l'espace (flux de transports, d'énergie, de déchets) et dans le temps (impacts immédiats et différés) que cherche à réduire le tourisme durable et l'écotourisme.</a:t>
            </a:r>
            <a:endParaRPr lang="ru-RU" sz="1400" dirty="0">
              <a:solidFill>
                <a:srgbClr val="000000"/>
              </a:solidFill>
            </a:endParaRPr>
          </a:p>
        </p:txBody>
      </p:sp>
      <p:pic>
        <p:nvPicPr>
          <p:cNvPr id="632834" name="Picture 2"/>
          <p:cNvPicPr>
            <a:picLocks noChangeAspect="1" noChangeArrowheads="1"/>
          </p:cNvPicPr>
          <p:nvPr/>
        </p:nvPicPr>
        <p:blipFill>
          <a:blip r:embed="rId2"/>
          <a:srcRect/>
          <a:stretch>
            <a:fillRect/>
          </a:stretch>
        </p:blipFill>
        <p:spPr bwMode="auto">
          <a:xfrm>
            <a:off x="3660967" y="781743"/>
            <a:ext cx="1979133" cy="2020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smtClean="0"/>
              <a:t>Le tourisme en France</a:t>
            </a:r>
            <a:endParaRPr lang="ru-RU" dirty="0"/>
          </a:p>
        </p:txBody>
      </p:sp>
      <p:sp>
        <p:nvSpPr>
          <p:cNvPr id="3" name="Содержимое 2"/>
          <p:cNvSpPr>
            <a:spLocks noGrp="1"/>
          </p:cNvSpPr>
          <p:nvPr>
            <p:ph sz="half" idx="2"/>
          </p:nvPr>
        </p:nvSpPr>
        <p:spPr>
          <a:xfrm>
            <a:off x="143422" y="619913"/>
            <a:ext cx="3312368" cy="2440292"/>
          </a:xfrm>
        </p:spPr>
        <p:txBody>
          <a:bodyPr/>
          <a:lstStyle/>
          <a:p>
            <a:pPr marL="0" indent="268288">
              <a:buNone/>
            </a:pPr>
            <a:r>
              <a:rPr lang="fr-FR" sz="1400" dirty="0" smtClean="0">
                <a:solidFill>
                  <a:srgbClr val="000000"/>
                </a:solidFill>
              </a:rPr>
              <a:t>Le tourisme a donné naissance à une véritable industrie lorsque les classes moyennes des pays occidentaux ont pu commencer à voyager. </a:t>
            </a:r>
            <a:endParaRPr lang="fr-FR" sz="1400" dirty="0" smtClean="0">
              <a:solidFill>
                <a:srgbClr val="000000"/>
              </a:solidFill>
            </a:endParaRPr>
          </a:p>
          <a:p>
            <a:pPr marL="0" indent="268288">
              <a:buNone/>
            </a:pPr>
            <a:r>
              <a:rPr lang="fr-FR" sz="1400" dirty="0" smtClean="0">
                <a:solidFill>
                  <a:srgbClr val="000000"/>
                </a:solidFill>
              </a:rPr>
              <a:t>C'est </a:t>
            </a:r>
            <a:r>
              <a:rPr lang="fr-FR" sz="1400" dirty="0" smtClean="0">
                <a:solidFill>
                  <a:srgbClr val="000000"/>
                </a:solidFill>
              </a:rPr>
              <a:t>l'amélioration générale du niveau de vie qui a permis aux gens de se consacrer davantage à leurs loisirs et notamment au tourisme, sans oublier les progrès considérables en matière de transports (transport maritime, ferroviaire mais surtout aérien).</a:t>
            </a:r>
            <a:endParaRPr lang="ru-RU" sz="1400" dirty="0">
              <a:solidFill>
                <a:srgbClr val="000000"/>
              </a:solidFill>
            </a:endParaRPr>
          </a:p>
        </p:txBody>
      </p:sp>
      <p:pic>
        <p:nvPicPr>
          <p:cNvPr id="633858" name="Picture 2"/>
          <p:cNvPicPr>
            <a:picLocks noGrp="1" noChangeAspect="1" noChangeArrowheads="1"/>
          </p:cNvPicPr>
          <p:nvPr>
            <p:ph sz="half" idx="3"/>
          </p:nvPr>
        </p:nvPicPr>
        <p:blipFill>
          <a:blip r:embed="rId2"/>
          <a:srcRect/>
          <a:stretch>
            <a:fillRect/>
          </a:stretch>
        </p:blipFill>
        <p:spPr bwMode="auto">
          <a:xfrm>
            <a:off x="3556283" y="633360"/>
            <a:ext cx="2071687"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Прямоугольник 59"/>
          <p:cNvSpPr/>
          <p:nvPr/>
        </p:nvSpPr>
        <p:spPr>
          <a:xfrm>
            <a:off x="665147" y="48408"/>
            <a:ext cx="4729180" cy="461665"/>
          </a:xfrm>
          <a:prstGeom prst="rect">
            <a:avLst/>
          </a:prstGeom>
        </p:spPr>
        <p:txBody>
          <a:bodyPr wrap="none">
            <a:spAutoFit/>
          </a:bodyPr>
          <a:lstStyle/>
          <a:p>
            <a:pPr algn="ctr"/>
            <a:r>
              <a:rPr lang="fr-FR" sz="2400" b="1" dirty="0" smtClean="0"/>
              <a:t>Les villes les plus touristiques </a:t>
            </a:r>
            <a:endParaRPr lang="ru-RU" sz="2400" b="1" dirty="0"/>
          </a:p>
        </p:txBody>
      </p:sp>
      <p:sp>
        <p:nvSpPr>
          <p:cNvPr id="61" name="Прямоугольник 60"/>
          <p:cNvSpPr/>
          <p:nvPr/>
        </p:nvSpPr>
        <p:spPr>
          <a:xfrm>
            <a:off x="93643" y="2015635"/>
            <a:ext cx="1148071" cy="523220"/>
          </a:xfrm>
          <a:prstGeom prst="rect">
            <a:avLst/>
          </a:prstGeom>
        </p:spPr>
        <p:txBody>
          <a:bodyPr wrap="none">
            <a:spAutoFit/>
          </a:bodyPr>
          <a:lstStyle/>
          <a:p>
            <a:r>
              <a:rPr lang="fr-FR" sz="2800" b="1" dirty="0" smtClean="0">
                <a:solidFill>
                  <a:schemeClr val="bg2"/>
                </a:solidFill>
              </a:rPr>
              <a:t>Paris</a:t>
            </a:r>
            <a:r>
              <a:rPr lang="fr-FR" sz="2400" b="1" dirty="0" smtClean="0">
                <a:solidFill>
                  <a:schemeClr val="bg2"/>
                </a:solidFill>
              </a:rPr>
              <a:t> </a:t>
            </a:r>
            <a:endParaRPr lang="ru-RU" sz="2000" dirty="0">
              <a:solidFill>
                <a:schemeClr val="bg2"/>
              </a:solidFill>
            </a:endParaRPr>
          </a:p>
        </p:txBody>
      </p:sp>
      <p:sp>
        <p:nvSpPr>
          <p:cNvPr id="62" name="Прямоугольник 61"/>
          <p:cNvSpPr/>
          <p:nvPr/>
        </p:nvSpPr>
        <p:spPr>
          <a:xfrm>
            <a:off x="1195208" y="1620044"/>
            <a:ext cx="1604927" cy="461665"/>
          </a:xfrm>
          <a:prstGeom prst="rect">
            <a:avLst/>
          </a:prstGeom>
        </p:spPr>
        <p:txBody>
          <a:bodyPr wrap="none">
            <a:spAutoFit/>
          </a:bodyPr>
          <a:lstStyle/>
          <a:p>
            <a:r>
              <a:rPr lang="fr-FR" sz="2400" b="1" dirty="0" smtClean="0">
                <a:solidFill>
                  <a:srgbClr val="000000"/>
                </a:solidFill>
              </a:rPr>
              <a:t>Bordeaux</a:t>
            </a:r>
            <a:endParaRPr lang="ru-RU" sz="2400" b="1" dirty="0">
              <a:solidFill>
                <a:srgbClr val="000000"/>
              </a:solidFill>
            </a:endParaRPr>
          </a:p>
        </p:txBody>
      </p:sp>
      <p:sp>
        <p:nvSpPr>
          <p:cNvPr id="63" name="Прямоугольник 62"/>
          <p:cNvSpPr/>
          <p:nvPr/>
        </p:nvSpPr>
        <p:spPr>
          <a:xfrm>
            <a:off x="2236783" y="2087073"/>
            <a:ext cx="1841145" cy="523220"/>
          </a:xfrm>
          <a:prstGeom prst="rect">
            <a:avLst/>
          </a:prstGeom>
        </p:spPr>
        <p:txBody>
          <a:bodyPr wrap="none">
            <a:spAutoFit/>
          </a:bodyPr>
          <a:lstStyle/>
          <a:p>
            <a:r>
              <a:rPr lang="fr-FR" sz="2800" b="1" dirty="0" smtClean="0">
                <a:solidFill>
                  <a:srgbClr val="C00000"/>
                </a:solidFill>
              </a:rPr>
              <a:t>Toulouse</a:t>
            </a:r>
            <a:r>
              <a:rPr lang="fr-FR" sz="2400" b="1" dirty="0" smtClean="0">
                <a:solidFill>
                  <a:schemeClr val="bg2"/>
                </a:solidFill>
              </a:rPr>
              <a:t> </a:t>
            </a:r>
            <a:endParaRPr lang="ru-RU" sz="2000" dirty="0">
              <a:solidFill>
                <a:schemeClr val="bg2"/>
              </a:solidFill>
            </a:endParaRPr>
          </a:p>
        </p:txBody>
      </p:sp>
      <p:sp>
        <p:nvSpPr>
          <p:cNvPr id="64" name="Прямоугольник 63"/>
          <p:cNvSpPr/>
          <p:nvPr/>
        </p:nvSpPr>
        <p:spPr>
          <a:xfrm>
            <a:off x="3409786" y="1691482"/>
            <a:ext cx="859659" cy="400110"/>
          </a:xfrm>
          <a:prstGeom prst="rect">
            <a:avLst/>
          </a:prstGeom>
        </p:spPr>
        <p:txBody>
          <a:bodyPr wrap="none">
            <a:spAutoFit/>
          </a:bodyPr>
          <a:lstStyle/>
          <a:p>
            <a:r>
              <a:rPr lang="fr-FR" sz="2000" b="1" dirty="0" smtClean="0">
                <a:solidFill>
                  <a:srgbClr val="7030A0"/>
                </a:solidFill>
              </a:rPr>
              <a:t>Lyon </a:t>
            </a:r>
            <a:endParaRPr lang="ru-RU" sz="2000" b="1" dirty="0">
              <a:solidFill>
                <a:srgbClr val="7030A0"/>
              </a:solidFill>
            </a:endParaRPr>
          </a:p>
        </p:txBody>
      </p:sp>
      <p:sp>
        <p:nvSpPr>
          <p:cNvPr id="65" name="Прямоугольник 64"/>
          <p:cNvSpPr/>
          <p:nvPr/>
        </p:nvSpPr>
        <p:spPr>
          <a:xfrm>
            <a:off x="4077928" y="2158511"/>
            <a:ext cx="1502334" cy="461665"/>
          </a:xfrm>
          <a:prstGeom prst="rect">
            <a:avLst/>
          </a:prstGeom>
        </p:spPr>
        <p:txBody>
          <a:bodyPr wrap="none">
            <a:spAutoFit/>
          </a:bodyPr>
          <a:lstStyle/>
          <a:p>
            <a:r>
              <a:rPr lang="fr-FR" sz="2400" b="1" dirty="0" smtClean="0">
                <a:solidFill>
                  <a:srgbClr val="00B0F0"/>
                </a:solidFill>
              </a:rPr>
              <a:t>Marseille</a:t>
            </a:r>
            <a:endParaRPr lang="ru-RU" sz="2000" dirty="0">
              <a:solidFill>
                <a:srgbClr val="00B0F0"/>
              </a:solidFill>
            </a:endParaRPr>
          </a:p>
        </p:txBody>
      </p:sp>
      <p:sp>
        <p:nvSpPr>
          <p:cNvPr id="13" name="Прямоугольник 12"/>
          <p:cNvSpPr/>
          <p:nvPr/>
        </p:nvSpPr>
        <p:spPr>
          <a:xfrm>
            <a:off x="3409786" y="768152"/>
            <a:ext cx="1841145" cy="400110"/>
          </a:xfrm>
          <a:prstGeom prst="rect">
            <a:avLst/>
          </a:prstGeom>
        </p:spPr>
        <p:txBody>
          <a:bodyPr wrap="square">
            <a:spAutoFit/>
          </a:bodyPr>
          <a:lstStyle/>
          <a:p>
            <a:r>
              <a:rPr lang="fr-FR" sz="2000" b="1" dirty="0" smtClean="0">
                <a:solidFill>
                  <a:srgbClr val="002060"/>
                </a:solidFill>
              </a:rPr>
              <a:t>Montpellier</a:t>
            </a:r>
            <a:endParaRPr lang="ru-RU" sz="2000" b="1" dirty="0">
              <a:solidFill>
                <a:srgbClr val="002060"/>
              </a:solidFill>
            </a:endParaRPr>
          </a:p>
        </p:txBody>
      </p:sp>
      <p:sp>
        <p:nvSpPr>
          <p:cNvPr id="14" name="Прямоугольник 13"/>
          <p:cNvSpPr/>
          <p:nvPr/>
        </p:nvSpPr>
        <p:spPr>
          <a:xfrm>
            <a:off x="250719" y="905664"/>
            <a:ext cx="944489" cy="523220"/>
          </a:xfrm>
          <a:prstGeom prst="rect">
            <a:avLst/>
          </a:prstGeom>
        </p:spPr>
        <p:txBody>
          <a:bodyPr wrap="none">
            <a:spAutoFit/>
          </a:bodyPr>
          <a:lstStyle/>
          <a:p>
            <a:r>
              <a:rPr lang="fr-FR" sz="2800" b="1" dirty="0" smtClean="0">
                <a:solidFill>
                  <a:srgbClr val="FFC000"/>
                </a:solidFill>
              </a:rPr>
              <a:t>Nice</a:t>
            </a:r>
            <a:endParaRPr lang="ru-RU" sz="2800" b="1" dirty="0">
              <a:solidFill>
                <a:srgbClr val="FFC000"/>
              </a:solidFill>
            </a:endParaRPr>
          </a:p>
        </p:txBody>
      </p:sp>
      <p:sp>
        <p:nvSpPr>
          <p:cNvPr id="15" name="Прямоугольник 14"/>
          <p:cNvSpPr/>
          <p:nvPr/>
        </p:nvSpPr>
        <p:spPr>
          <a:xfrm>
            <a:off x="3739117" y="1168262"/>
            <a:ext cx="1453873" cy="523220"/>
          </a:xfrm>
          <a:prstGeom prst="rect">
            <a:avLst/>
          </a:prstGeom>
        </p:spPr>
        <p:txBody>
          <a:bodyPr wrap="square">
            <a:spAutoFit/>
          </a:bodyPr>
          <a:lstStyle/>
          <a:p>
            <a:r>
              <a:rPr lang="fr-FR" sz="2800" b="1" dirty="0" smtClean="0">
                <a:solidFill>
                  <a:schemeClr val="tx1">
                    <a:lumMod val="50000"/>
                  </a:schemeClr>
                </a:solidFill>
              </a:rPr>
              <a:t>   Lille</a:t>
            </a:r>
            <a:endParaRPr lang="ru-RU" sz="2800" b="1" dirty="0">
              <a:solidFill>
                <a:schemeClr val="tx1">
                  <a:lumMod val="50000"/>
                </a:schemeClr>
              </a:solidFill>
            </a:endParaRPr>
          </a:p>
        </p:txBody>
      </p:sp>
      <p:sp>
        <p:nvSpPr>
          <p:cNvPr id="16" name="Прямоугольник 15"/>
          <p:cNvSpPr/>
          <p:nvPr/>
        </p:nvSpPr>
        <p:spPr>
          <a:xfrm>
            <a:off x="665147" y="2501083"/>
            <a:ext cx="1841145" cy="461665"/>
          </a:xfrm>
          <a:prstGeom prst="rect">
            <a:avLst/>
          </a:prstGeom>
        </p:spPr>
        <p:txBody>
          <a:bodyPr wrap="square">
            <a:spAutoFit/>
          </a:bodyPr>
          <a:lstStyle/>
          <a:p>
            <a:r>
              <a:rPr lang="fr-FR" sz="2400" b="1" dirty="0" smtClean="0">
                <a:solidFill>
                  <a:schemeClr val="bg2">
                    <a:lumMod val="50000"/>
                  </a:schemeClr>
                </a:solidFill>
              </a:rPr>
              <a:t>Strasbourg </a:t>
            </a:r>
            <a:endParaRPr lang="ru-RU" sz="2000" b="1" dirty="0">
              <a:solidFill>
                <a:schemeClr val="bg2">
                  <a:lumMod val="50000"/>
                </a:schemeClr>
              </a:solidFill>
            </a:endParaRPr>
          </a:p>
        </p:txBody>
      </p:sp>
      <p:sp>
        <p:nvSpPr>
          <p:cNvPr id="17" name="Прямоугольник 16"/>
          <p:cNvSpPr/>
          <p:nvPr/>
        </p:nvSpPr>
        <p:spPr>
          <a:xfrm>
            <a:off x="1316210" y="782554"/>
            <a:ext cx="1996059" cy="461665"/>
          </a:xfrm>
          <a:prstGeom prst="rect">
            <a:avLst/>
          </a:prstGeom>
        </p:spPr>
        <p:txBody>
          <a:bodyPr wrap="none">
            <a:spAutoFit/>
          </a:bodyPr>
          <a:lstStyle/>
          <a:p>
            <a:r>
              <a:rPr lang="fr-FR" sz="2400" b="1" dirty="0" smtClean="0">
                <a:solidFill>
                  <a:schemeClr val="bg2"/>
                </a:solidFill>
              </a:rPr>
              <a:t>La Rochelle </a:t>
            </a:r>
            <a:endParaRPr lang="ru-RU" sz="2000" dirty="0">
              <a:solidFill>
                <a:schemeClr val="bg2"/>
              </a:solidFill>
            </a:endParaRPr>
          </a:p>
        </p:txBody>
      </p:sp>
    </p:spTree>
    <p:extLst>
      <p:ext uri="{BB962C8B-B14F-4D97-AF65-F5344CB8AC3E}">
        <p14:creationId xmlns:p14="http://schemas.microsoft.com/office/powerpoint/2010/main" val="56154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down)">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down)">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down)">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p:bldP spid="65"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142877" y="449363"/>
            <a:ext cx="5522930" cy="1384995"/>
          </a:xfrm>
          <a:prstGeom prst="rect">
            <a:avLst/>
          </a:prstGeom>
        </p:spPr>
        <p:txBody>
          <a:bodyPr wrap="square">
            <a:spAutoFit/>
          </a:bodyPr>
          <a:lstStyle/>
          <a:p>
            <a:pPr algn="ctr"/>
            <a:r>
              <a:rPr lang="fr-FR" sz="2800" b="1" dirty="0" smtClean="0">
                <a:solidFill>
                  <a:schemeClr val="tx2"/>
                </a:solidFill>
              </a:rPr>
              <a:t>Regardez le reportage et discutez </a:t>
            </a:r>
            <a:r>
              <a:rPr lang="fr-FR" sz="2800" dirty="0" smtClean="0">
                <a:solidFill>
                  <a:schemeClr val="tx2"/>
                </a:solidFill>
              </a:rPr>
              <a:t/>
            </a:r>
            <a:br>
              <a:rPr lang="fr-FR" sz="2800" dirty="0" smtClean="0">
                <a:solidFill>
                  <a:schemeClr val="tx2"/>
                </a:solidFill>
              </a:rPr>
            </a:br>
            <a:endParaRPr lang="ru-RU" sz="2800" dirty="0">
              <a:solidFill>
                <a:schemeClr val="tx2"/>
              </a:solidFill>
            </a:endParaRPr>
          </a:p>
        </p:txBody>
      </p:sp>
      <p:graphicFrame>
        <p:nvGraphicFramePr>
          <p:cNvPr id="2049" name="Object 1"/>
          <p:cNvGraphicFramePr>
            <a:graphicFrameLocks noChangeAspect="1"/>
          </p:cNvGraphicFramePr>
          <p:nvPr/>
        </p:nvGraphicFramePr>
        <p:xfrm>
          <a:off x="1665279" y="2262986"/>
          <a:ext cx="2571751" cy="735690"/>
        </p:xfrm>
        <a:graphic>
          <a:graphicData uri="http://schemas.openxmlformats.org/presentationml/2006/ole">
            <mc:AlternateContent xmlns:mc="http://schemas.openxmlformats.org/markup-compatibility/2006">
              <mc:Choice xmlns:v="urn:schemas-microsoft-com:vml" Requires="v">
                <p:oleObj spid="_x0000_s1028" name="Объект упаковщика для оболочки" showAsIcon="1" r:id="rId3" imgW="2343955" imgH="682580" progId="Package">
                  <p:embed/>
                </p:oleObj>
              </mc:Choice>
              <mc:Fallback>
                <p:oleObj name="Объект упаковщика для оболочки" showAsIcon="1" r:id="rId3" imgW="2343955" imgH="6825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279" y="2262986"/>
                        <a:ext cx="2571751" cy="73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9908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Заголовок 30"/>
          <p:cNvSpPr>
            <a:spLocks noGrp="1"/>
          </p:cNvSpPr>
          <p:nvPr>
            <p:ph type="title"/>
          </p:nvPr>
        </p:nvSpPr>
        <p:spPr>
          <a:xfrm>
            <a:off x="307957" y="119846"/>
            <a:ext cx="5376723" cy="386260"/>
          </a:xfrm>
        </p:spPr>
        <p:txBody>
          <a:bodyPr>
            <a:normAutofit fontScale="90000"/>
          </a:bodyPr>
          <a:lstStyle/>
          <a:p>
            <a:r>
              <a:rPr lang="fr-FR" dirty="0" smtClean="0"/>
              <a:t>Activités </a:t>
            </a:r>
            <a:r>
              <a:rPr lang="fr-FR" dirty="0" smtClean="0"/>
              <a:t>pour </a:t>
            </a:r>
            <a:r>
              <a:rPr lang="fr-FR" dirty="0" smtClean="0"/>
              <a:t>le travail indépendant</a:t>
            </a:r>
            <a:endParaRPr lang="ru-RU" dirty="0"/>
          </a:p>
        </p:txBody>
      </p:sp>
      <p:sp>
        <p:nvSpPr>
          <p:cNvPr id="41" name="Прямоугольник 40"/>
          <p:cNvSpPr/>
          <p:nvPr/>
        </p:nvSpPr>
        <p:spPr>
          <a:xfrm>
            <a:off x="165081" y="589926"/>
            <a:ext cx="5519599" cy="2015936"/>
          </a:xfrm>
          <a:prstGeom prst="rect">
            <a:avLst/>
          </a:prstGeom>
        </p:spPr>
        <p:txBody>
          <a:bodyPr wrap="square">
            <a:spAutoFit/>
          </a:bodyPr>
          <a:lstStyle/>
          <a:p>
            <a:pPr indent="266700">
              <a:spcAft>
                <a:spcPts val="600"/>
              </a:spcAft>
            </a:pPr>
            <a:r>
              <a:rPr lang="fr-FR" sz="2000" b="1" dirty="0" smtClean="0">
                <a:solidFill>
                  <a:srgbClr val="000000"/>
                </a:solidFill>
                <a:latin typeface="Arial" pitchFamily="34" charset="0"/>
                <a:cs typeface="Arial" pitchFamily="34" charset="0"/>
              </a:rPr>
              <a:t>1. Dites, si après la lecture du document vous avez eu l'envie de visiter la France. </a:t>
            </a:r>
          </a:p>
          <a:p>
            <a:pPr indent="266700"/>
            <a:r>
              <a:rPr lang="fr-FR" sz="2000" b="1" dirty="0" smtClean="0">
                <a:solidFill>
                  <a:srgbClr val="000000"/>
                </a:solidFill>
                <a:latin typeface="Arial" pitchFamily="34" charset="0"/>
                <a:cs typeface="Arial" pitchFamily="34" charset="0"/>
              </a:rPr>
              <a:t>2. Analysez les phrases exclamatives de la table ronde. Prononcezles et dites ce qu'elles veulent montrer: - le regrès - le souhait - la joie etc</a:t>
            </a:r>
            <a:r>
              <a:rPr lang="fr-FR" sz="2000" b="1" dirty="0" smtClean="0">
                <a:solidFill>
                  <a:srgbClr val="000000"/>
                </a:solidFill>
                <a:latin typeface="Arial" pitchFamily="34" charset="0"/>
                <a:cs typeface="Arial" pitchFamily="34" charset="0"/>
              </a:rPr>
              <a:t>.</a:t>
            </a:r>
            <a:endParaRPr lang="ru-RU" sz="2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4121819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xmlns="" id="{EE80F0AA-4DF1-4DBF-9AA2-5439157D8912}"/>
              </a:ext>
            </a:extLst>
          </p:cNvPr>
          <p:cNvSpPr/>
          <p:nvPr/>
        </p:nvSpPr>
        <p:spPr>
          <a:xfrm>
            <a:off x="666" y="-12773"/>
            <a:ext cx="5758784" cy="48170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600"/>
          </a:p>
        </p:txBody>
      </p:sp>
      <p:sp>
        <p:nvSpPr>
          <p:cNvPr id="3" name="Прямоугольник 2"/>
          <p:cNvSpPr/>
          <p:nvPr/>
        </p:nvSpPr>
        <p:spPr>
          <a:xfrm>
            <a:off x="778919" y="699586"/>
            <a:ext cx="4260615" cy="1283034"/>
          </a:xfrm>
          <a:prstGeom prst="rect">
            <a:avLst/>
          </a:prstGeom>
        </p:spPr>
        <p:txBody>
          <a:bodyPr wrap="square" lIns="51426" tIns="25713" rIns="51426" bIns="25713">
            <a:spAutoFit/>
          </a:bodyPr>
          <a:lstStyle/>
          <a:p>
            <a:pPr algn="ctr" fontAlgn="base">
              <a:spcBef>
                <a:spcPct val="0"/>
              </a:spcBef>
              <a:spcAft>
                <a:spcPct val="0"/>
              </a:spcAft>
            </a:pPr>
            <a:r>
              <a:rPr lang="fr-FR" sz="4000" b="1" dirty="0" smtClean="0">
                <a:solidFill>
                  <a:schemeClr val="bg1"/>
                </a:solidFill>
                <a:latin typeface="Arial" charset="0"/>
              </a:rPr>
              <a:t>Merci pour votre attention!!!</a:t>
            </a:r>
            <a:endParaRPr lang="ru-RU" sz="40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11"/>
          <p:cNvSpPr/>
          <p:nvPr/>
        </p:nvSpPr>
        <p:spPr>
          <a:xfrm>
            <a:off x="740010" y="691350"/>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1</a:t>
            </a:r>
          </a:p>
        </p:txBody>
      </p:sp>
      <p:sp>
        <p:nvSpPr>
          <p:cNvPr id="27" name="Oval 11"/>
          <p:cNvSpPr/>
          <p:nvPr/>
        </p:nvSpPr>
        <p:spPr>
          <a:xfrm>
            <a:off x="2524247" y="1477168"/>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lang="en-US" sz="1800" kern="0" dirty="0" smtClean="0">
                <a:solidFill>
                  <a:srgbClr val="FFFFFF"/>
                </a:solidFill>
                <a:latin typeface="Open Sans Light"/>
              </a:rPr>
              <a:t>2</a:t>
            </a: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28" name="Oval 11"/>
          <p:cNvSpPr/>
          <p:nvPr/>
        </p:nvSpPr>
        <p:spPr>
          <a:xfrm>
            <a:off x="4308485" y="691350"/>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lang="en-US" sz="1800" kern="0" dirty="0" smtClean="0">
                <a:solidFill>
                  <a:srgbClr val="FFFFFF"/>
                </a:solidFill>
                <a:latin typeface="Open Sans Light"/>
              </a:rPr>
              <a:t>3</a:t>
            </a:r>
            <a:endParaRPr kumimoji="0" lang="en-US" sz="1800" b="0" i="0" u="none" strike="noStrike" kern="0" cap="none" spc="0" normalizeH="0" baseline="0" noProof="0" dirty="0" smtClean="0">
              <a:ln>
                <a:noFill/>
              </a:ln>
              <a:solidFill>
                <a:srgbClr val="FFFFFF"/>
              </a:solidFill>
              <a:effectLst/>
              <a:uLnTx/>
              <a:uFillTx/>
              <a:latin typeface="Open Sans Light"/>
              <a:ea typeface="+mn-ea"/>
              <a:cs typeface="+mn-cs"/>
            </a:endParaRPr>
          </a:p>
        </p:txBody>
      </p:sp>
      <p:sp>
        <p:nvSpPr>
          <p:cNvPr id="29" name="Прямоугольник 28"/>
          <p:cNvSpPr/>
          <p:nvPr/>
        </p:nvSpPr>
        <p:spPr>
          <a:xfrm>
            <a:off x="51266" y="1559925"/>
            <a:ext cx="1800175" cy="707886"/>
          </a:xfrm>
          <a:prstGeom prst="rect">
            <a:avLst/>
          </a:prstGeom>
        </p:spPr>
        <p:txBody>
          <a:bodyPr wrap="square">
            <a:spAutoFit/>
          </a:bodyPr>
          <a:lstStyle/>
          <a:p>
            <a:pPr algn="ctr"/>
            <a:r>
              <a:rPr lang="en-US" sz="2000" b="1" dirty="0" err="1" smtClean="0">
                <a:solidFill>
                  <a:schemeClr val="bg1"/>
                </a:solidFill>
              </a:rPr>
              <a:t>Activités</a:t>
            </a:r>
            <a:r>
              <a:rPr lang="en-US" sz="2000" b="1" dirty="0" smtClean="0">
                <a:solidFill>
                  <a:schemeClr val="bg1"/>
                </a:solidFill>
              </a:rPr>
              <a:t> de </a:t>
            </a:r>
          </a:p>
          <a:p>
            <a:pPr algn="ctr"/>
            <a:r>
              <a:rPr lang="en-US" sz="2000" b="1" dirty="0" err="1" smtClean="0">
                <a:solidFill>
                  <a:schemeClr val="bg1"/>
                </a:solidFill>
              </a:rPr>
              <a:t>repérage</a:t>
            </a:r>
            <a:endParaRPr lang="ru-RU" sz="2000" dirty="0">
              <a:solidFill>
                <a:schemeClr val="tx2"/>
              </a:solidFill>
            </a:endParaRPr>
          </a:p>
        </p:txBody>
      </p:sp>
      <p:sp>
        <p:nvSpPr>
          <p:cNvPr id="30" name="Прямоугольник 29"/>
          <p:cNvSpPr/>
          <p:nvPr/>
        </p:nvSpPr>
        <p:spPr>
          <a:xfrm>
            <a:off x="1286245" y="2355039"/>
            <a:ext cx="2879725" cy="400110"/>
          </a:xfrm>
          <a:prstGeom prst="rect">
            <a:avLst/>
          </a:prstGeom>
        </p:spPr>
        <p:txBody>
          <a:bodyPr>
            <a:spAutoFit/>
          </a:bodyPr>
          <a:lstStyle/>
          <a:p>
            <a:r>
              <a:rPr lang="en-US" sz="2000" b="1" dirty="0" err="1" smtClean="0">
                <a:solidFill>
                  <a:schemeClr val="bg1"/>
                </a:solidFill>
              </a:rPr>
              <a:t>Activités</a:t>
            </a:r>
            <a:r>
              <a:rPr lang="en-US" sz="2000" b="1" dirty="0" smtClean="0">
                <a:solidFill>
                  <a:schemeClr val="bg1"/>
                </a:solidFill>
              </a:rPr>
              <a:t> </a:t>
            </a:r>
            <a:r>
              <a:rPr lang="en-US" sz="2000" b="1" dirty="0" err="1" smtClean="0">
                <a:solidFill>
                  <a:schemeClr val="bg1"/>
                </a:solidFill>
              </a:rPr>
              <a:t>d'analyse</a:t>
            </a:r>
            <a:endParaRPr lang="ru-RU" sz="2000" dirty="0">
              <a:solidFill>
                <a:schemeClr val="tx2"/>
              </a:solidFill>
            </a:endParaRPr>
          </a:p>
        </p:txBody>
      </p:sp>
      <p:sp>
        <p:nvSpPr>
          <p:cNvPr id="31" name="Прямоугольник 30"/>
          <p:cNvSpPr/>
          <p:nvPr/>
        </p:nvSpPr>
        <p:spPr>
          <a:xfrm>
            <a:off x="3098056" y="1541704"/>
            <a:ext cx="2879725" cy="707886"/>
          </a:xfrm>
          <a:prstGeom prst="rect">
            <a:avLst/>
          </a:prstGeom>
        </p:spPr>
        <p:txBody>
          <a:bodyPr>
            <a:spAutoFit/>
          </a:bodyPr>
          <a:lstStyle/>
          <a:p>
            <a:pPr algn="ctr"/>
            <a:r>
              <a:rPr lang="fr-FR" sz="2000" b="1" dirty="0" smtClean="0">
                <a:solidFill>
                  <a:schemeClr val="bg1"/>
                </a:solidFill>
              </a:rPr>
              <a:t>Les </a:t>
            </a:r>
            <a:r>
              <a:rPr lang="en-US" sz="2000" b="1" dirty="0" smtClean="0">
                <a:solidFill>
                  <a:schemeClr val="bg1"/>
                </a:solidFill>
              </a:rPr>
              <a:t> types de </a:t>
            </a:r>
            <a:r>
              <a:rPr lang="en-US" sz="2000" b="1" dirty="0" err="1" smtClean="0">
                <a:solidFill>
                  <a:schemeClr val="bg1"/>
                </a:solidFill>
              </a:rPr>
              <a:t>tourisme</a:t>
            </a:r>
            <a:endParaRPr lang="ru-RU" sz="2000" dirty="0">
              <a:solidFill>
                <a:schemeClr val="bg1"/>
              </a:solidFill>
            </a:endParaRPr>
          </a:p>
        </p:txBody>
      </p:sp>
      <p:sp>
        <p:nvSpPr>
          <p:cNvPr id="32" name="Стрелка вниз 31"/>
          <p:cNvSpPr/>
          <p:nvPr/>
        </p:nvSpPr>
        <p:spPr>
          <a:xfrm>
            <a:off x="808023" y="1187991"/>
            <a:ext cx="285752" cy="360615"/>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3" name="Стрелка вниз 32"/>
          <p:cNvSpPr/>
          <p:nvPr/>
        </p:nvSpPr>
        <p:spPr>
          <a:xfrm>
            <a:off x="2584723" y="1977234"/>
            <a:ext cx="285752" cy="360615"/>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4" name="Стрелка вниз 33"/>
          <p:cNvSpPr/>
          <p:nvPr/>
        </p:nvSpPr>
        <p:spPr>
          <a:xfrm>
            <a:off x="4379923" y="1164449"/>
            <a:ext cx="285752" cy="360615"/>
          </a:xfrm>
          <a:prstGeom prst="down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5" name="object 2"/>
          <p:cNvSpPr txBox="1">
            <a:spLocks/>
          </p:cNvSpPr>
          <p:nvPr/>
        </p:nvSpPr>
        <p:spPr>
          <a:xfrm>
            <a:off x="1008337" y="74335"/>
            <a:ext cx="3514462" cy="385979"/>
          </a:xfrm>
          <a:prstGeom prst="rect">
            <a:avLst/>
          </a:prstGeom>
        </p:spPr>
        <p:txBody>
          <a:bodyPr vert="horz" wrap="square" lIns="0" tIns="16486" rIns="0" bIns="0" rtlCol="0" anchor="ctr">
            <a:spAutoFit/>
          </a:bodyPr>
          <a:lstStyle/>
          <a:p>
            <a:pPr marL="12681" marR="0" lvl="0" indent="0" algn="ctr" defTabSz="575936" rtl="0" eaLnBrk="1" fontAlgn="auto" latinLnBrk="0" hangingPunct="1">
              <a:lnSpc>
                <a:spcPct val="100000"/>
              </a:lnSpc>
              <a:spcBef>
                <a:spcPts val="130"/>
              </a:spcBef>
              <a:spcAft>
                <a:spcPts val="0"/>
              </a:spcAft>
              <a:buClrTx/>
              <a:buSzTx/>
              <a:buFontTx/>
              <a:buNone/>
              <a:tabLst/>
              <a:defRPr/>
            </a:pPr>
            <a:r>
              <a:rPr kumimoji="0" lang="en-US" sz="2400" b="1" i="0" u="none" strike="noStrike" kern="800" cap="none" spc="-25" normalizeH="0" baseline="0" noProof="0" dirty="0" smtClean="0">
                <a:ln>
                  <a:noFill/>
                </a:ln>
                <a:solidFill>
                  <a:srgbClr val="FEFEFE"/>
                </a:solidFill>
                <a:effectLst/>
                <a:uLnTx/>
                <a:uFillTx/>
                <a:latin typeface="Arial"/>
                <a:ea typeface="+mj-ea"/>
                <a:cs typeface="Arial"/>
              </a:rPr>
              <a:t>Plan de la </a:t>
            </a:r>
            <a:r>
              <a:rPr kumimoji="0" lang="en-US" sz="2400" b="1" i="0" u="none" strike="noStrike" kern="800" cap="none" spc="-25" normalizeH="0" baseline="0" noProof="0" dirty="0" err="1" smtClean="0">
                <a:ln>
                  <a:noFill/>
                </a:ln>
                <a:solidFill>
                  <a:schemeClr val="tx1"/>
                </a:solidFill>
                <a:effectLst/>
                <a:uLnTx/>
                <a:uFillTx/>
                <a:latin typeface="Arial" pitchFamily="34" charset="0"/>
                <a:ea typeface="+mj-ea"/>
                <a:cs typeface="Arial" pitchFamily="34" charset="0"/>
              </a:rPr>
              <a:t>leçon</a:t>
            </a:r>
            <a:endParaRPr kumimoji="0" lang="en-US" sz="2400" b="1" i="0" u="none" strike="noStrike" kern="800" cap="none" spc="-25" normalizeH="0" baseline="0" noProof="0" dirty="0">
              <a:ln>
                <a:noFill/>
              </a:ln>
              <a:solidFill>
                <a:srgbClr val="FEFEFE"/>
              </a:solidFill>
              <a:effectLst/>
              <a:uLnTx/>
              <a:uFillTx/>
              <a:latin typeface="Arial"/>
              <a:ea typeface="+mj-ea"/>
              <a:cs typeface="Arial"/>
            </a:endParaRPr>
          </a:p>
        </p:txBody>
      </p:sp>
    </p:spTree>
    <p:extLst>
      <p:ext uri="{BB962C8B-B14F-4D97-AF65-F5344CB8AC3E}">
        <p14:creationId xmlns:p14="http://schemas.microsoft.com/office/powerpoint/2010/main" val="42070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900" fill="hold"/>
                                        <p:tgtEl>
                                          <p:spTgt spid="26"/>
                                        </p:tgtEl>
                                        <p:attrNameLst>
                                          <p:attrName>ppt_x</p:attrName>
                                        </p:attrNameLst>
                                      </p:cBhvr>
                                      <p:tavLst>
                                        <p:tav tm="0">
                                          <p:val>
                                            <p:strVal val="#ppt_x"/>
                                          </p:val>
                                        </p:tav>
                                        <p:tav tm="100000">
                                          <p:val>
                                            <p:strVal val="#ppt_x"/>
                                          </p:val>
                                        </p:tav>
                                      </p:tavLst>
                                    </p:anim>
                                    <p:anim calcmode="lin" valueType="num">
                                      <p:cBhvr additive="base">
                                        <p:cTn id="8" dur="9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3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900" fill="hold"/>
                                        <p:tgtEl>
                                          <p:spTgt spid="27"/>
                                        </p:tgtEl>
                                        <p:attrNameLst>
                                          <p:attrName>ppt_x</p:attrName>
                                        </p:attrNameLst>
                                      </p:cBhvr>
                                      <p:tavLst>
                                        <p:tav tm="0">
                                          <p:val>
                                            <p:strVal val="#ppt_x"/>
                                          </p:val>
                                        </p:tav>
                                        <p:tav tm="100000">
                                          <p:val>
                                            <p:strVal val="#ppt_x"/>
                                          </p:val>
                                        </p:tav>
                                      </p:tavLst>
                                    </p:anim>
                                    <p:anim calcmode="lin" valueType="num">
                                      <p:cBhvr additive="base">
                                        <p:cTn id="12" dur="90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3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900" fill="hold"/>
                                        <p:tgtEl>
                                          <p:spTgt spid="28"/>
                                        </p:tgtEl>
                                        <p:attrNameLst>
                                          <p:attrName>ppt_x</p:attrName>
                                        </p:attrNameLst>
                                      </p:cBhvr>
                                      <p:tavLst>
                                        <p:tav tm="0">
                                          <p:val>
                                            <p:strVal val="#ppt_x"/>
                                          </p:val>
                                        </p:tav>
                                        <p:tav tm="100000">
                                          <p:val>
                                            <p:strVal val="#ppt_x"/>
                                          </p:val>
                                        </p:tav>
                                      </p:tavLst>
                                    </p:anim>
                                    <p:anim calcmode="lin" valueType="num">
                                      <p:cBhvr additive="base">
                                        <p:cTn id="16" dur="9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Lisez</a:t>
            </a:r>
            <a:r>
              <a:rPr lang="en-US" dirty="0" smtClean="0"/>
              <a:t> le document</a:t>
            </a:r>
            <a:endParaRPr lang="ru-RU" dirty="0"/>
          </a:p>
        </p:txBody>
      </p:sp>
      <p:sp>
        <p:nvSpPr>
          <p:cNvPr id="3" name="Содержимое 2"/>
          <p:cNvSpPr>
            <a:spLocks noGrp="1"/>
          </p:cNvSpPr>
          <p:nvPr>
            <p:ph sz="half" idx="2"/>
          </p:nvPr>
        </p:nvSpPr>
        <p:spPr>
          <a:xfrm>
            <a:off x="165082" y="619913"/>
            <a:ext cx="3722755" cy="2628412"/>
          </a:xfrm>
        </p:spPr>
        <p:txBody>
          <a:bodyPr/>
          <a:lstStyle/>
          <a:p>
            <a:pPr marL="0" indent="268288">
              <a:buNone/>
            </a:pPr>
            <a:r>
              <a:rPr lang="fr-FR" sz="1400" b="1" dirty="0" smtClean="0">
                <a:solidFill>
                  <a:schemeClr val="bg1"/>
                </a:solidFill>
              </a:rPr>
              <a:t>Le tourisme sportif regroupe l'ensemble des lieux où l'on peut faire du sport aussi bien en plein air qu'à l'intérieur. Nous avons donc les randonnées, voies vertes, stages, vélodromes, sites d'escalade ou patinoires. </a:t>
            </a:r>
            <a:endParaRPr lang="fr-FR" sz="1400" b="1" dirty="0" smtClean="0">
              <a:solidFill>
                <a:schemeClr val="bg1"/>
              </a:solidFill>
            </a:endParaRPr>
          </a:p>
          <a:p>
            <a:pPr marL="0" indent="268288">
              <a:buNone/>
            </a:pPr>
            <a:r>
              <a:rPr lang="fr-FR" sz="1400" b="1" dirty="0" smtClean="0">
                <a:solidFill>
                  <a:schemeClr val="bg1"/>
                </a:solidFill>
              </a:rPr>
              <a:t>Ce </a:t>
            </a:r>
            <a:r>
              <a:rPr lang="fr-FR" sz="1400" b="1" dirty="0" smtClean="0">
                <a:solidFill>
                  <a:schemeClr val="bg1"/>
                </a:solidFill>
              </a:rPr>
              <a:t>type de tourisme touche une population ayant entre 15 et 50 ans, puisque celle-ci demande tout de même une bonne condition physique et pour certaine une préparation mentale. </a:t>
            </a:r>
            <a:endParaRPr lang="ru-RU" sz="1400" b="1" dirty="0">
              <a:solidFill>
                <a:schemeClr val="bg1"/>
              </a:solidFill>
            </a:endParaRPr>
          </a:p>
        </p:txBody>
      </p:sp>
      <p:pic>
        <p:nvPicPr>
          <p:cNvPr id="626690" name="Picture 2"/>
          <p:cNvPicPr>
            <a:picLocks noChangeAspect="1" noChangeArrowheads="1"/>
          </p:cNvPicPr>
          <p:nvPr/>
        </p:nvPicPr>
        <p:blipFill>
          <a:blip r:embed="rId2"/>
          <a:srcRect/>
          <a:stretch>
            <a:fillRect/>
          </a:stretch>
        </p:blipFill>
        <p:spPr bwMode="auto">
          <a:xfrm>
            <a:off x="3925341" y="971972"/>
            <a:ext cx="1707112" cy="18958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Lisez</a:t>
            </a:r>
            <a:r>
              <a:rPr lang="en-US" dirty="0" smtClean="0"/>
              <a:t> le document</a:t>
            </a:r>
            <a:endParaRPr lang="ru-RU" dirty="0"/>
          </a:p>
        </p:txBody>
      </p:sp>
      <p:sp>
        <p:nvSpPr>
          <p:cNvPr id="3" name="Содержимое 2"/>
          <p:cNvSpPr>
            <a:spLocks noGrp="1"/>
          </p:cNvSpPr>
          <p:nvPr>
            <p:ph sz="half" idx="2"/>
          </p:nvPr>
        </p:nvSpPr>
        <p:spPr>
          <a:xfrm>
            <a:off x="247837" y="719705"/>
            <a:ext cx="3279960" cy="2265236"/>
          </a:xfrm>
        </p:spPr>
        <p:txBody>
          <a:bodyPr/>
          <a:lstStyle/>
          <a:p>
            <a:pPr marL="0" indent="268288">
              <a:buNone/>
            </a:pPr>
            <a:r>
              <a:rPr lang="fr-FR" sz="1600" dirty="0" smtClean="0">
                <a:solidFill>
                  <a:schemeClr val="bg1"/>
                </a:solidFill>
              </a:rPr>
              <a:t>Mais, il faut faire attention de ne pas confondre le tourisme sportif et celui de loisirs. Ils ne regroupent pas les mêmes activités. </a:t>
            </a:r>
            <a:endParaRPr lang="fr-FR" sz="1600" dirty="0" smtClean="0">
              <a:solidFill>
                <a:schemeClr val="bg1"/>
              </a:solidFill>
            </a:endParaRPr>
          </a:p>
          <a:p>
            <a:pPr marL="0" indent="268288">
              <a:buNone/>
            </a:pPr>
            <a:r>
              <a:rPr lang="fr-FR" sz="1600" dirty="0" smtClean="0">
                <a:solidFill>
                  <a:schemeClr val="bg1"/>
                </a:solidFill>
              </a:rPr>
              <a:t>La </a:t>
            </a:r>
            <a:r>
              <a:rPr lang="fr-FR" sz="1600" dirty="0" smtClean="0">
                <a:solidFill>
                  <a:schemeClr val="bg1"/>
                </a:solidFill>
              </a:rPr>
              <a:t>France fait partie des pays du monde ayant les plus belles, grandes et hautes stations de ski.</a:t>
            </a:r>
            <a:endParaRPr lang="ru-RU" sz="1400" dirty="0"/>
          </a:p>
        </p:txBody>
      </p:sp>
      <p:pic>
        <p:nvPicPr>
          <p:cNvPr id="627714" name="Picture 2"/>
          <p:cNvPicPr>
            <a:picLocks noChangeAspect="1" noChangeArrowheads="1"/>
          </p:cNvPicPr>
          <p:nvPr/>
        </p:nvPicPr>
        <p:blipFill>
          <a:blip r:embed="rId2"/>
          <a:srcRect/>
          <a:stretch>
            <a:fillRect/>
          </a:stretch>
        </p:blipFill>
        <p:spPr bwMode="auto">
          <a:xfrm>
            <a:off x="3594105" y="719705"/>
            <a:ext cx="2021924" cy="21235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a:xfrm>
            <a:off x="247837" y="977101"/>
            <a:ext cx="3060516" cy="923330"/>
          </a:xfrm>
        </p:spPr>
        <p:txBody>
          <a:bodyPr/>
          <a:lstStyle/>
          <a:p>
            <a:pPr marL="0" indent="0">
              <a:buNone/>
            </a:pPr>
            <a:r>
              <a:rPr lang="fr-FR" sz="2000" b="1" dirty="0" smtClean="0">
                <a:solidFill>
                  <a:schemeClr val="bg1"/>
                </a:solidFill>
              </a:rPr>
              <a:t>Vous vous êtes intéressés de ce type de tourisme? Pourquoi?</a:t>
            </a:r>
            <a:endParaRPr lang="ru-RU" sz="1600" dirty="0">
              <a:solidFill>
                <a:schemeClr val="bg1"/>
              </a:solidFill>
            </a:endParaRPr>
          </a:p>
        </p:txBody>
      </p:sp>
      <p:pic>
        <p:nvPicPr>
          <p:cNvPr id="629762" name="Picture 2"/>
          <p:cNvPicPr>
            <a:picLocks noGrp="1" noChangeAspect="1" noChangeArrowheads="1"/>
          </p:cNvPicPr>
          <p:nvPr>
            <p:ph sz="half" idx="3"/>
          </p:nvPr>
        </p:nvPicPr>
        <p:blipFill>
          <a:blip r:embed="rId2"/>
          <a:srcRect/>
          <a:stretch>
            <a:fillRect/>
          </a:stretch>
        </p:blipFill>
        <p:spPr bwMode="auto">
          <a:xfrm>
            <a:off x="3631923" y="744538"/>
            <a:ext cx="2000264" cy="21613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05373"/>
            <a:ext cx="4895533" cy="386260"/>
          </a:xfrm>
        </p:spPr>
        <p:txBody>
          <a:bodyPr/>
          <a:lstStyle/>
          <a:p>
            <a:r>
              <a:rPr lang="en-US" dirty="0" smtClean="0"/>
              <a:t>Le </a:t>
            </a:r>
            <a:r>
              <a:rPr lang="en-US" dirty="0" err="1" smtClean="0"/>
              <a:t>tourisme</a:t>
            </a:r>
            <a:r>
              <a:rPr lang="en-US" dirty="0" smtClean="0"/>
              <a:t> </a:t>
            </a:r>
            <a:r>
              <a:rPr lang="en-US" dirty="0" err="1" smtClean="0"/>
              <a:t>gastronomique</a:t>
            </a:r>
            <a:endParaRPr lang="ru-RU" dirty="0"/>
          </a:p>
        </p:txBody>
      </p:sp>
      <p:sp>
        <p:nvSpPr>
          <p:cNvPr id="3" name="Содержимое 2"/>
          <p:cNvSpPr>
            <a:spLocks noGrp="1"/>
          </p:cNvSpPr>
          <p:nvPr>
            <p:ph sz="half" idx="2"/>
          </p:nvPr>
        </p:nvSpPr>
        <p:spPr>
          <a:xfrm>
            <a:off x="143421" y="572320"/>
            <a:ext cx="3879312" cy="2400657"/>
          </a:xfrm>
        </p:spPr>
        <p:txBody>
          <a:bodyPr/>
          <a:lstStyle/>
          <a:p>
            <a:pPr marL="0" indent="268288">
              <a:spcBef>
                <a:spcPts val="0"/>
              </a:spcBef>
              <a:buNone/>
            </a:pPr>
            <a:r>
              <a:rPr lang="fr-FR" sz="1300" b="1" dirty="0" smtClean="0">
                <a:solidFill>
                  <a:schemeClr val="bg1"/>
                </a:solidFill>
              </a:rPr>
              <a:t>est en pleine expansion. La cuisine fait partie des richesses et valeurs des gens. En outre, actuellement, le milieu culinaire est mis en exergue par les nombreuses émissions de télévision mettant en compétitions des cuisinés. Ils aiment ce type de logement principalement par le repas fourni par l'hôtel, qui est généralement un repas traditionnel régional. </a:t>
            </a:r>
            <a:endParaRPr lang="fr-FR" sz="1300" b="1" dirty="0" smtClean="0">
              <a:solidFill>
                <a:schemeClr val="bg1"/>
              </a:solidFill>
            </a:endParaRPr>
          </a:p>
          <a:p>
            <a:pPr marL="0" indent="268288">
              <a:spcBef>
                <a:spcPts val="0"/>
              </a:spcBef>
              <a:buNone/>
            </a:pPr>
            <a:r>
              <a:rPr lang="fr-FR" sz="1300" b="1" dirty="0" smtClean="0">
                <a:solidFill>
                  <a:schemeClr val="bg1"/>
                </a:solidFill>
              </a:rPr>
              <a:t>Des </a:t>
            </a:r>
            <a:r>
              <a:rPr lang="fr-FR" sz="1300" b="1" dirty="0" smtClean="0">
                <a:solidFill>
                  <a:schemeClr val="bg1"/>
                </a:solidFill>
              </a:rPr>
              <a:t>semaines spécifiques, comme «A la découverte des vignobles français», sont crées par les agences de voyage pour éveiller les papilles du client.</a:t>
            </a:r>
            <a:endParaRPr lang="ru-RU" sz="1300" b="1" dirty="0">
              <a:solidFill>
                <a:schemeClr val="bg1"/>
              </a:solidFill>
            </a:endParaRPr>
          </a:p>
        </p:txBody>
      </p:sp>
      <p:pic>
        <p:nvPicPr>
          <p:cNvPr id="630786" name="Picture 2"/>
          <p:cNvPicPr>
            <a:picLocks noChangeAspect="1" noChangeArrowheads="1"/>
          </p:cNvPicPr>
          <p:nvPr/>
        </p:nvPicPr>
        <p:blipFill>
          <a:blip r:embed="rId2"/>
          <a:srcRect/>
          <a:stretch>
            <a:fillRect/>
          </a:stretch>
        </p:blipFill>
        <p:spPr bwMode="auto">
          <a:xfrm>
            <a:off x="4022733" y="691350"/>
            <a:ext cx="1593296" cy="2162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2097"/>
            <a:ext cx="4895533" cy="386260"/>
          </a:xfrm>
        </p:spPr>
        <p:txBody>
          <a:bodyPr/>
          <a:lstStyle/>
          <a:p>
            <a:r>
              <a:rPr lang="fr-FR" sz="2800" dirty="0" smtClean="0">
                <a:solidFill>
                  <a:schemeClr val="tx1"/>
                </a:solidFill>
              </a:rPr>
              <a:t>Le tourisme</a:t>
            </a:r>
            <a:endParaRPr lang="ru-RU" dirty="0">
              <a:solidFill>
                <a:schemeClr val="tx1"/>
              </a:solidFill>
            </a:endParaRPr>
          </a:p>
        </p:txBody>
      </p:sp>
      <p:sp>
        <p:nvSpPr>
          <p:cNvPr id="3" name="Содержимое 2"/>
          <p:cNvSpPr>
            <a:spLocks noGrp="1"/>
          </p:cNvSpPr>
          <p:nvPr>
            <p:ph sz="half" idx="2"/>
          </p:nvPr>
        </p:nvSpPr>
        <p:spPr>
          <a:xfrm>
            <a:off x="165081" y="619912"/>
            <a:ext cx="3074684" cy="2314480"/>
          </a:xfrm>
        </p:spPr>
        <p:txBody>
          <a:bodyPr/>
          <a:lstStyle/>
          <a:p>
            <a:pPr marL="0" indent="180975">
              <a:buNone/>
            </a:pPr>
            <a:r>
              <a:rPr lang="fr-FR" sz="1600" b="1" dirty="0" smtClean="0">
                <a:solidFill>
                  <a:schemeClr val="bg1"/>
                </a:solidFill>
              </a:rPr>
              <a:t>Relevez les pays et les villes touristiques dont parlent les personnages.</a:t>
            </a:r>
          </a:p>
          <a:p>
            <a:pPr marL="0" indent="180975">
              <a:buNone/>
            </a:pPr>
            <a:r>
              <a:rPr lang="fr-FR" sz="1600" dirty="0" smtClean="0">
                <a:solidFill>
                  <a:schemeClr val="bg1"/>
                </a:solidFill>
              </a:rPr>
              <a:t>Dans quel but ils veulent faire leurs voyages? A quel type du tourisme se rapportent leurs </a:t>
            </a:r>
            <a:r>
              <a:rPr lang="fr-FR" sz="1600" dirty="0" smtClean="0">
                <a:solidFill>
                  <a:schemeClr val="bg1"/>
                </a:solidFill>
              </a:rPr>
              <a:t>voyages?</a:t>
            </a:r>
            <a:endParaRPr lang="fr-FR" sz="1600" dirty="0" smtClean="0">
              <a:solidFill>
                <a:schemeClr val="bg1"/>
              </a:solidFill>
            </a:endParaRPr>
          </a:p>
          <a:p>
            <a:pPr marL="0" indent="180975">
              <a:buNone/>
            </a:pPr>
            <a:r>
              <a:rPr lang="fr-FR" sz="1600" dirty="0" smtClean="0">
                <a:solidFill>
                  <a:schemeClr val="bg1"/>
                </a:solidFill>
              </a:rPr>
              <a:t>Montrez-les sur la carte de la France</a:t>
            </a:r>
            <a:r>
              <a:rPr lang="fr-FR" sz="1600" dirty="0" smtClean="0">
                <a:solidFill>
                  <a:schemeClr val="bg1"/>
                </a:solidFill>
              </a:rPr>
              <a:t>.</a:t>
            </a:r>
            <a:endParaRPr lang="ru-RU" dirty="0">
              <a:solidFill>
                <a:schemeClr val="bg1"/>
              </a:solidFill>
            </a:endParaRPr>
          </a:p>
        </p:txBody>
      </p:sp>
      <p:pic>
        <p:nvPicPr>
          <p:cNvPr id="631810" name="Picture 2"/>
          <p:cNvPicPr>
            <a:picLocks noGrp="1" noChangeAspect="1" noChangeArrowheads="1"/>
          </p:cNvPicPr>
          <p:nvPr>
            <p:ph sz="half" idx="3"/>
          </p:nvPr>
        </p:nvPicPr>
        <p:blipFill>
          <a:blip r:embed="rId2"/>
          <a:srcRect/>
          <a:stretch>
            <a:fillRect/>
          </a:stretch>
        </p:blipFill>
        <p:spPr bwMode="auto">
          <a:xfrm>
            <a:off x="3308353" y="619913"/>
            <a:ext cx="2286015"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Le </a:t>
            </a:r>
            <a:r>
              <a:rPr lang="en-US" dirty="0" err="1" smtClean="0"/>
              <a:t>tourisme</a:t>
            </a:r>
            <a:r>
              <a:rPr lang="en-US" dirty="0" smtClean="0"/>
              <a:t> en France</a:t>
            </a:r>
            <a:endParaRPr lang="ru-RU" dirty="0"/>
          </a:p>
        </p:txBody>
      </p:sp>
      <p:sp>
        <p:nvSpPr>
          <p:cNvPr id="3" name="Содержимое 2"/>
          <p:cNvSpPr>
            <a:spLocks noGrp="1"/>
          </p:cNvSpPr>
          <p:nvPr>
            <p:ph sz="half" idx="2"/>
          </p:nvPr>
        </p:nvSpPr>
        <p:spPr>
          <a:xfrm>
            <a:off x="215430" y="619912"/>
            <a:ext cx="5378940" cy="2409378"/>
          </a:xfrm>
        </p:spPr>
        <p:txBody>
          <a:bodyPr/>
          <a:lstStyle/>
          <a:p>
            <a:pPr marL="0" indent="268288">
              <a:buNone/>
            </a:pPr>
            <a:r>
              <a:rPr lang="fr-FR" dirty="0" smtClean="0">
                <a:solidFill>
                  <a:srgbClr val="000000"/>
                </a:solidFill>
              </a:rPr>
              <a:t>Le tourisme en France est un secteur économique, une activité importante pour le pays. Il s'agit d'une activité importante, aussi bien pour les Français qui choisissent d'y passer leurs vacances, que pour les étrangers qui viennent y faire un séjour. </a:t>
            </a:r>
            <a:endParaRPr lang="fr-FR" dirty="0" smtClean="0">
              <a:solidFill>
                <a:srgbClr val="000000"/>
              </a:solidFill>
            </a:endParaRPr>
          </a:p>
          <a:p>
            <a:pPr marL="0" indent="268288">
              <a:buNone/>
            </a:pPr>
            <a:r>
              <a:rPr lang="fr-FR" dirty="0" smtClean="0">
                <a:solidFill>
                  <a:srgbClr val="000000"/>
                </a:solidFill>
              </a:rPr>
              <a:t>Selon </a:t>
            </a:r>
            <a:r>
              <a:rPr lang="fr-FR" dirty="0" smtClean="0">
                <a:solidFill>
                  <a:srgbClr val="000000"/>
                </a:solidFill>
              </a:rPr>
              <a:t>des chiffres de l'Organisation mondiale du tourisme, depuis les années 1990 la France est devenue la première destination touristique au monde </a:t>
            </a:r>
            <a:r>
              <a:rPr lang="fr-FR" b="1" dirty="0" smtClean="0">
                <a:solidFill>
                  <a:srgbClr val="000000"/>
                </a:solidFill>
              </a:rPr>
              <a:t>(84 millions d'arrivées de touristes internationaux en 2014), </a:t>
            </a:r>
            <a:r>
              <a:rPr lang="fr-FR" dirty="0" smtClean="0">
                <a:solidFill>
                  <a:srgbClr val="000000"/>
                </a:solidFill>
              </a:rPr>
              <a:t>mais est restée à la troisième place (derrière les États-Unis et l'Espagne) en matière de recettes tirées du tourisme international jusqu'en </a:t>
            </a:r>
            <a:r>
              <a:rPr lang="fr-FR" b="1" dirty="0" smtClean="0">
                <a:solidFill>
                  <a:srgbClr val="000000"/>
                </a:solidFill>
              </a:rPr>
              <a:t>2015, </a:t>
            </a:r>
            <a:r>
              <a:rPr lang="fr-FR" dirty="0" smtClean="0">
                <a:solidFill>
                  <a:srgbClr val="000000"/>
                </a:solidFill>
              </a:rPr>
              <a:t>année qui la voit descendre à la quatrième place derrière la Chine.</a:t>
            </a:r>
            <a:endParaRPr lang="ru-RU"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smtClean="0"/>
              <a:t>Le tourisme en France</a:t>
            </a:r>
            <a:endParaRPr lang="ru-RU" dirty="0"/>
          </a:p>
        </p:txBody>
      </p:sp>
      <p:sp>
        <p:nvSpPr>
          <p:cNvPr id="3" name="Содержимое 2"/>
          <p:cNvSpPr>
            <a:spLocks noGrp="1"/>
          </p:cNvSpPr>
          <p:nvPr>
            <p:ph sz="half" idx="2"/>
          </p:nvPr>
        </p:nvSpPr>
        <p:spPr>
          <a:xfrm>
            <a:off x="160883" y="585770"/>
            <a:ext cx="3500462" cy="2308324"/>
          </a:xfrm>
        </p:spPr>
        <p:txBody>
          <a:bodyPr/>
          <a:lstStyle/>
          <a:p>
            <a:pPr marL="0" indent="268288">
              <a:buNone/>
            </a:pPr>
            <a:r>
              <a:rPr lang="fr-FR" sz="1500" dirty="0" smtClean="0">
                <a:solidFill>
                  <a:srgbClr val="000000"/>
                </a:solidFill>
              </a:rPr>
              <a:t>L'attrait touristique de la France s'explique par le grand nombre et la grande variété des points d'intérêt, la diversité des paysages, la richesse du patrimoine historique, culturel et artistique, le climat tempéré et les facilités d'accès et d'infrastructures de transport, mais aussi par l'équipement important et varié du pays en structures d'accueil (hôtellerie, parcs d'attractions...).</a:t>
            </a:r>
            <a:endParaRPr lang="ru-RU" sz="1500" dirty="0">
              <a:solidFill>
                <a:srgbClr val="000000"/>
              </a:solidFill>
            </a:endParaRPr>
          </a:p>
        </p:txBody>
      </p:sp>
      <p:pic>
        <p:nvPicPr>
          <p:cNvPr id="634882" name="Picture 2"/>
          <p:cNvPicPr>
            <a:picLocks noChangeAspect="1" noChangeArrowheads="1"/>
          </p:cNvPicPr>
          <p:nvPr/>
        </p:nvPicPr>
        <p:blipFill>
          <a:blip r:embed="rId2"/>
          <a:srcRect/>
          <a:stretch>
            <a:fillRect/>
          </a:stretch>
        </p:blipFill>
        <p:spPr bwMode="auto">
          <a:xfrm>
            <a:off x="3736981" y="762788"/>
            <a:ext cx="1879593" cy="18430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151076</TotalTime>
  <Words>699</Words>
  <Application>Microsoft Office PowerPoint</Application>
  <PresentationFormat>Произвольный</PresentationFormat>
  <Paragraphs>54</Paragraphs>
  <Slides>15</Slides>
  <Notes>0</Notes>
  <HiddenSlides>0</HiddenSlides>
  <MMClips>0</MMClips>
  <ScaleCrop>false</ScaleCrop>
  <HeadingPairs>
    <vt:vector size="6" baseType="variant">
      <vt:variant>
        <vt:lpstr>Тема</vt:lpstr>
      </vt:variant>
      <vt:variant>
        <vt:i4>10</vt:i4>
      </vt:variant>
      <vt:variant>
        <vt:lpstr>Внедренные серверы OLE</vt:lpstr>
      </vt:variant>
      <vt:variant>
        <vt:i4>1</vt:i4>
      </vt:variant>
      <vt:variant>
        <vt:lpstr>Заголовки слайдов</vt:lpstr>
      </vt:variant>
      <vt:variant>
        <vt:i4>15</vt:i4>
      </vt:variant>
    </vt:vector>
  </HeadingPairs>
  <TitlesOfParts>
    <vt:vector size="26"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Объект упаковщика для оболочки</vt:lpstr>
      <vt:lpstr>Презентация PowerPoint</vt:lpstr>
      <vt:lpstr>Презентация PowerPoint</vt:lpstr>
      <vt:lpstr>Lisez le document</vt:lpstr>
      <vt:lpstr>Lisez le document</vt:lpstr>
      <vt:lpstr>Презентация PowerPoint</vt:lpstr>
      <vt:lpstr>Le tourisme gastronomique</vt:lpstr>
      <vt:lpstr>Le tourisme</vt:lpstr>
      <vt:lpstr>Le tourisme en France</vt:lpstr>
      <vt:lpstr>Le tourisme en France</vt:lpstr>
      <vt:lpstr>Le tourisme en France</vt:lpstr>
      <vt:lpstr>Le tourisme en France</vt:lpstr>
      <vt:lpstr>Презентация PowerPoint</vt:lpstr>
      <vt:lpstr>Презентация PowerPoint</vt:lpstr>
      <vt:lpstr>Activités pour le travail indépendant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Azizbek</cp:lastModifiedBy>
  <cp:revision>1460</cp:revision>
  <dcterms:created xsi:type="dcterms:W3CDTF">2014-10-08T23:03:32Z</dcterms:created>
  <dcterms:modified xsi:type="dcterms:W3CDTF">2020-11-23T04:44:16Z</dcterms:modified>
</cp:coreProperties>
</file>