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1"/>
  </p:notesMasterIdLst>
  <p:sldIdLst>
    <p:sldId id="1356" r:id="rId11"/>
    <p:sldId id="1402" r:id="rId12"/>
    <p:sldId id="1403" r:id="rId13"/>
    <p:sldId id="1404" r:id="rId14"/>
    <p:sldId id="1405" r:id="rId15"/>
    <p:sldId id="1406" r:id="rId16"/>
    <p:sldId id="1407" r:id="rId17"/>
    <p:sldId id="1408" r:id="rId18"/>
    <p:sldId id="1409" r:id="rId19"/>
    <p:sldId id="1410" r:id="rId20"/>
    <p:sldId id="1412" r:id="rId21"/>
    <p:sldId id="1357" r:id="rId22"/>
    <p:sldId id="1413" r:id="rId23"/>
    <p:sldId id="1414" r:id="rId24"/>
    <p:sldId id="1415" r:id="rId25"/>
    <p:sldId id="1416" r:id="rId26"/>
    <p:sldId id="1417" r:id="rId27"/>
    <p:sldId id="1418" r:id="rId28"/>
    <p:sldId id="1419" r:id="rId29"/>
    <p:sldId id="1380" r:id="rId30"/>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403"/>
            <p14:sldId id="1404"/>
            <p14:sldId id="1405"/>
            <p14:sldId id="1406"/>
            <p14:sldId id="1407"/>
            <p14:sldId id="1408"/>
            <p14:sldId id="1409"/>
            <p14:sldId id="1410"/>
            <p14:sldId id="1412"/>
            <p14:sldId id="1357"/>
            <p14:sldId id="1413"/>
            <p14:sldId id="1414"/>
            <p14:sldId id="1415"/>
            <p14:sldId id="1416"/>
            <p14:sldId id="1417"/>
            <p14:sldId id="1418"/>
            <p14:sldId id="1419"/>
            <p14:sldId id="1380"/>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95491" autoAdjust="0"/>
  </p:normalViewPr>
  <p:slideViewPr>
    <p:cSldViewPr snapToObjects="1">
      <p:cViewPr>
        <p:scale>
          <a:sx n="125" d="100"/>
          <a:sy n="125" d="100"/>
        </p:scale>
        <p:origin x="-828" y="-348"/>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11/23/2020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p:txBody>
          <a:bodyPr/>
          <a:lstStyle/>
          <a:p>
            <a:endParaRPr lang="ru-RU"/>
          </a:p>
        </p:txBody>
      </p:sp>
      <p:sp>
        <p:nvSpPr>
          <p:cNvPr id="24" name="object 2">
            <a:extLst>
              <a:ext uri="{FF2B5EF4-FFF2-40B4-BE49-F238E27FC236}">
                <a16:creationId xmlns:a16="http://schemas.microsoft.com/office/drawing/2014/main" xmlns="" id="{EE80F0AA-4DF1-4DBF-9AA2-5439157D8912}"/>
              </a:ext>
            </a:extLst>
          </p:cNvPr>
          <p:cNvSpPr/>
          <p:nvPr/>
        </p:nvSpPr>
        <p:spPr>
          <a:xfrm>
            <a:off x="-14386" y="-23030"/>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25" name="object 3">
            <a:extLst>
              <a:ext uri="{FF2B5EF4-FFF2-40B4-BE49-F238E27FC236}">
                <a16:creationId xmlns:a16="http://schemas.microsoft.com/office/drawing/2014/main" xmlns="" id="{648E54F6-8C15-4BB3-94E3-7B81F0C680D4}"/>
              </a:ext>
            </a:extLst>
          </p:cNvPr>
          <p:cNvSpPr txBox="1">
            <a:spLocks/>
          </p:cNvSpPr>
          <p:nvPr/>
        </p:nvSpPr>
        <p:spPr>
          <a:xfrm>
            <a:off x="986390" y="219796"/>
            <a:ext cx="2386632" cy="537176"/>
          </a:xfrm>
          <a:prstGeom prst="rect">
            <a:avLst/>
          </a:prstGeom>
        </p:spPr>
        <p:txBody>
          <a:bodyPr vert="horz" wrap="square" lIns="0" tIns="14583" rIns="0" bIns="0" rtlCol="0" anchor="ctr">
            <a:spAutoFit/>
          </a:bodyPr>
          <a:lstStyle/>
          <a:p>
            <a:pPr marL="12681" marR="0" lvl="0" indent="0" algn="l" defTabSz="575936" rtl="0" eaLnBrk="1" fontAlgn="auto" latinLnBrk="0" hangingPunct="1">
              <a:lnSpc>
                <a:spcPct val="100000"/>
              </a:lnSpc>
              <a:spcBef>
                <a:spcPts val="114"/>
              </a:spcBef>
              <a:spcAft>
                <a:spcPts val="0"/>
              </a:spcAft>
              <a:buClrTx/>
              <a:buSzTx/>
              <a:buFontTx/>
              <a:buNone/>
              <a:tabLst/>
              <a:defRPr/>
            </a:pPr>
            <a:r>
              <a:rPr kumimoji="0" lang="en-US" sz="3395" b="1" i="0" u="none" strike="noStrike" kern="800" cap="none" spc="5" normalizeH="0" baseline="0" noProof="0" smtClean="0">
                <a:ln>
                  <a:noFill/>
                </a:ln>
                <a:solidFill>
                  <a:schemeClr val="bg1"/>
                </a:solidFill>
                <a:effectLst/>
                <a:uLnTx/>
                <a:uFillTx/>
                <a:latin typeface="Arial" pitchFamily="34" charset="0"/>
                <a:ea typeface="+mj-ea"/>
                <a:cs typeface="Arial" pitchFamily="34" charset="0"/>
              </a:rPr>
              <a:t>Français</a:t>
            </a:r>
            <a:endParaRPr kumimoji="0" lang="en-US" sz="3395" b="1" i="0" u="none" strike="noStrike" kern="800" cap="none" spc="-25"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26" name="object 4">
            <a:extLst>
              <a:ext uri="{FF2B5EF4-FFF2-40B4-BE49-F238E27FC236}">
                <a16:creationId xmlns:a16="http://schemas.microsoft.com/office/drawing/2014/main" xmlns="" id="{96789AA7-9596-4F83-89FD-AEC28EE179F1}"/>
              </a:ext>
            </a:extLst>
          </p:cNvPr>
          <p:cNvSpPr txBox="1"/>
          <p:nvPr/>
        </p:nvSpPr>
        <p:spPr>
          <a:xfrm>
            <a:off x="647477" y="1222355"/>
            <a:ext cx="4780986" cy="1029748"/>
          </a:xfrm>
          <a:prstGeom prst="rect">
            <a:avLst/>
          </a:prstGeom>
        </p:spPr>
        <p:txBody>
          <a:bodyPr vert="horz" wrap="square" lIns="0" tIns="13949" rIns="0" bIns="0" rtlCol="0">
            <a:spAutoFit/>
          </a:bodyPr>
          <a:lstStyle/>
          <a:p>
            <a:pPr marL="12681">
              <a:spcAft>
                <a:spcPts val="1200"/>
              </a:spcAft>
            </a:pPr>
            <a:r>
              <a:rPr lang="en-US" sz="2800" spc="5" dirty="0" err="1" smtClean="0">
                <a:solidFill>
                  <a:srgbClr val="002060"/>
                </a:solidFill>
                <a:latin typeface="Arial" pitchFamily="34" charset="0"/>
                <a:cs typeface="Arial" pitchFamily="34" charset="0"/>
              </a:rPr>
              <a:t>Thème</a:t>
            </a:r>
            <a:r>
              <a:rPr lang="en-US" sz="2800" spc="5" dirty="0" smtClean="0">
                <a:solidFill>
                  <a:srgbClr val="002060"/>
                </a:solidFill>
                <a:latin typeface="Arial" pitchFamily="34" charset="0"/>
                <a:cs typeface="Arial" pitchFamily="34" charset="0"/>
              </a:rPr>
              <a:t> de la </a:t>
            </a:r>
            <a:r>
              <a:rPr lang="en-US" sz="2800" spc="5" dirty="0" err="1" smtClean="0">
                <a:solidFill>
                  <a:srgbClr val="002060"/>
                </a:solidFill>
                <a:latin typeface="Arial" pitchFamily="34" charset="0"/>
                <a:cs typeface="Arial" pitchFamily="34" charset="0"/>
              </a:rPr>
              <a:t>leçon</a:t>
            </a:r>
            <a:r>
              <a:rPr lang="en-US" sz="2800" spc="5" dirty="0" smtClean="0">
                <a:solidFill>
                  <a:srgbClr val="002060"/>
                </a:solidFill>
                <a:latin typeface="Arial" pitchFamily="34" charset="0"/>
                <a:cs typeface="Arial" pitchFamily="34" charset="0"/>
              </a:rPr>
              <a:t>:</a:t>
            </a:r>
          </a:p>
          <a:p>
            <a:pPr marL="12681"/>
            <a:r>
              <a:rPr lang="en-US" sz="2800" b="1" dirty="0" err="1" smtClean="0">
                <a:solidFill>
                  <a:srgbClr val="002060"/>
                </a:solidFill>
                <a:latin typeface="Arial" pitchFamily="34" charset="0"/>
                <a:cs typeface="Arial" pitchFamily="34" charset="0"/>
              </a:rPr>
              <a:t>Pourquoi</a:t>
            </a:r>
            <a:r>
              <a:rPr lang="en-US" sz="2800" b="1" dirty="0" smtClean="0">
                <a:solidFill>
                  <a:srgbClr val="002060"/>
                </a:solidFill>
                <a:latin typeface="Arial" pitchFamily="34" charset="0"/>
                <a:cs typeface="Arial" pitchFamily="34" charset="0"/>
              </a:rPr>
              <a:t> voyager?</a:t>
            </a:r>
            <a:endParaRPr lang="fr-FR" sz="2800" b="1" dirty="0" smtClean="0">
              <a:solidFill>
                <a:srgbClr val="002060"/>
              </a:solidFill>
              <a:latin typeface="Arial" pitchFamily="34" charset="0"/>
              <a:cs typeface="Arial" pitchFamily="34" charset="0"/>
            </a:endParaRPr>
          </a:p>
        </p:txBody>
      </p:sp>
      <p:sp>
        <p:nvSpPr>
          <p:cNvPr id="27" name="object 9">
            <a:extLst>
              <a:ext uri="{FF2B5EF4-FFF2-40B4-BE49-F238E27FC236}">
                <a16:creationId xmlns:a16="http://schemas.microsoft.com/office/drawing/2014/main" xmlns="" id="{F294EAD7-CAB8-401C-B12D-6064AA1177E0}"/>
              </a:ext>
            </a:extLst>
          </p:cNvPr>
          <p:cNvSpPr/>
          <p:nvPr/>
        </p:nvSpPr>
        <p:spPr>
          <a:xfrm>
            <a:off x="4696151" y="227770"/>
            <a:ext cx="602999"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8" name="object 10">
            <a:extLst>
              <a:ext uri="{FF2B5EF4-FFF2-40B4-BE49-F238E27FC236}">
                <a16:creationId xmlns:a16="http://schemas.microsoft.com/office/drawing/2014/main" xmlns="" id="{27824596-7DE1-4136-95E4-49A51856B6D3}"/>
              </a:ext>
            </a:extLst>
          </p:cNvPr>
          <p:cNvSpPr/>
          <p:nvPr/>
        </p:nvSpPr>
        <p:spPr>
          <a:xfrm>
            <a:off x="4696151" y="227770"/>
            <a:ext cx="602999"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9" name="object 12">
            <a:extLst>
              <a:ext uri="{FF2B5EF4-FFF2-40B4-BE49-F238E27FC236}">
                <a16:creationId xmlns:a16="http://schemas.microsoft.com/office/drawing/2014/main" xmlns="" id="{CAFE6579-511C-4CCB-9A5C-300ACC2F553A}"/>
              </a:ext>
            </a:extLst>
          </p:cNvPr>
          <p:cNvSpPr txBox="1"/>
          <p:nvPr/>
        </p:nvSpPr>
        <p:spPr>
          <a:xfrm>
            <a:off x="4770451" y="248656"/>
            <a:ext cx="434944" cy="361807"/>
          </a:xfrm>
          <a:prstGeom prst="rect">
            <a:avLst/>
          </a:prstGeom>
        </p:spPr>
        <p:txBody>
          <a:bodyPr vert="horz" wrap="square" lIns="0" tIns="15852" rIns="0" bIns="0" rtlCol="0">
            <a:spAutoFit/>
          </a:bodyPr>
          <a:lstStyle/>
          <a:p>
            <a:pPr algn="ctr">
              <a:spcBef>
                <a:spcPts val="125"/>
              </a:spcBef>
            </a:pPr>
            <a:r>
              <a:rPr lang="en-US" sz="2247" b="1" spc="10" dirty="0" smtClean="0">
                <a:solidFill>
                  <a:srgbClr val="FEFEFE"/>
                </a:solidFill>
                <a:latin typeface="Arial"/>
                <a:cs typeface="Arial"/>
              </a:rPr>
              <a:t>11</a:t>
            </a:r>
            <a:endParaRPr sz="2247" dirty="0">
              <a:latin typeface="Arial"/>
              <a:cs typeface="Arial"/>
            </a:endParaRPr>
          </a:p>
        </p:txBody>
      </p:sp>
      <p:sp>
        <p:nvSpPr>
          <p:cNvPr id="30" name="object 13">
            <a:extLst>
              <a:ext uri="{FF2B5EF4-FFF2-40B4-BE49-F238E27FC236}">
                <a16:creationId xmlns:a16="http://schemas.microsoft.com/office/drawing/2014/main" xmlns="" id="{065B57C3-CBC0-467B-8CE6-9C853CD5BC49}"/>
              </a:ext>
            </a:extLst>
          </p:cNvPr>
          <p:cNvSpPr txBox="1"/>
          <p:nvPr/>
        </p:nvSpPr>
        <p:spPr>
          <a:xfrm>
            <a:off x="4650431" y="541152"/>
            <a:ext cx="602999" cy="211899"/>
          </a:xfrm>
          <a:prstGeom prst="rect">
            <a:avLst/>
          </a:prstGeom>
        </p:spPr>
        <p:txBody>
          <a:bodyPr vert="horz" wrap="square" lIns="0" tIns="12047" rIns="0" bIns="0" rtlCol="0">
            <a:spAutoFit/>
          </a:bodyPr>
          <a:lstStyle/>
          <a:p>
            <a:pPr algn="ctr">
              <a:spcBef>
                <a:spcPts val="95"/>
              </a:spcBef>
            </a:pPr>
            <a:r>
              <a:rPr lang="en-US" sz="1298" spc="-5" dirty="0" smtClean="0">
                <a:solidFill>
                  <a:srgbClr val="FEFEFE"/>
                </a:solidFill>
                <a:latin typeface="Arial"/>
                <a:cs typeface="Arial"/>
              </a:rPr>
              <a:t>  </a:t>
            </a:r>
            <a:r>
              <a:rPr lang="en-US" sz="1298" spc="-5" dirty="0" err="1" smtClean="0">
                <a:solidFill>
                  <a:srgbClr val="FEFEFE"/>
                </a:solidFill>
                <a:latin typeface="Arial"/>
                <a:cs typeface="Arial"/>
              </a:rPr>
              <a:t>classe</a:t>
            </a:r>
            <a:endParaRPr sz="1298" dirty="0">
              <a:latin typeface="Arial"/>
              <a:cs typeface="Arial"/>
            </a:endParaRPr>
          </a:p>
        </p:txBody>
      </p:sp>
      <p:pic>
        <p:nvPicPr>
          <p:cNvPr id="31" name="Picture 2"/>
          <p:cNvPicPr>
            <a:picLocks noChangeAspect="1" noChangeArrowheads="1"/>
          </p:cNvPicPr>
          <p:nvPr/>
        </p:nvPicPr>
        <p:blipFill>
          <a:blip r:embed="rId2"/>
          <a:srcRect/>
          <a:stretch>
            <a:fillRect/>
          </a:stretch>
        </p:blipFill>
        <p:spPr bwMode="auto">
          <a:xfrm>
            <a:off x="-49233" y="-23030"/>
            <a:ext cx="1075027" cy="1075027"/>
          </a:xfrm>
          <a:prstGeom prst="ellipse">
            <a:avLst/>
          </a:prstGeom>
          <a:ln>
            <a:noFill/>
          </a:ln>
          <a:effectLst>
            <a:softEdge rad="112500"/>
          </a:effectLst>
        </p:spPr>
      </p:pic>
      <p:sp>
        <p:nvSpPr>
          <p:cNvPr id="11" name="object 6"/>
          <p:cNvSpPr/>
          <p:nvPr/>
        </p:nvSpPr>
        <p:spPr>
          <a:xfrm>
            <a:off x="2154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12" name="object 7"/>
          <p:cNvSpPr/>
          <p:nvPr/>
        </p:nvSpPr>
        <p:spPr>
          <a:xfrm>
            <a:off x="215429" y="2124101"/>
            <a:ext cx="343791" cy="78437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dirty="0" smtClean="0"/>
              <a:t>Les différents types de tourisme</a:t>
            </a:r>
            <a:endParaRPr lang="ru-RU" dirty="0"/>
          </a:p>
        </p:txBody>
      </p:sp>
      <p:sp>
        <p:nvSpPr>
          <p:cNvPr id="3" name="Содержимое 2"/>
          <p:cNvSpPr>
            <a:spLocks noGrp="1"/>
          </p:cNvSpPr>
          <p:nvPr>
            <p:ph sz="half" idx="2"/>
          </p:nvPr>
        </p:nvSpPr>
        <p:spPr>
          <a:xfrm>
            <a:off x="154469" y="604673"/>
            <a:ext cx="5400179" cy="2231380"/>
          </a:xfrm>
        </p:spPr>
        <p:txBody>
          <a:bodyPr/>
          <a:lstStyle/>
          <a:p>
            <a:pPr algn="ctr">
              <a:spcBef>
                <a:spcPts val="0"/>
              </a:spcBef>
              <a:buNone/>
            </a:pPr>
            <a:r>
              <a:rPr lang="en-US" sz="2000" b="1" dirty="0" err="1" smtClean="0">
                <a:solidFill>
                  <a:srgbClr val="000000"/>
                </a:solidFill>
              </a:rPr>
              <a:t>Repérage</a:t>
            </a:r>
            <a:endParaRPr lang="en-US" sz="2000" b="1" dirty="0" smtClean="0">
              <a:solidFill>
                <a:srgbClr val="000000"/>
              </a:solidFill>
            </a:endParaRPr>
          </a:p>
          <a:p>
            <a:pPr marL="0" indent="266700">
              <a:spcBef>
                <a:spcPts val="0"/>
              </a:spcBef>
              <a:spcAft>
                <a:spcPts val="600"/>
              </a:spcAft>
              <a:buNone/>
            </a:pPr>
            <a:r>
              <a:rPr lang="fr-FR" sz="2000" b="1" dirty="0" smtClean="0">
                <a:solidFill>
                  <a:srgbClr val="000000"/>
                </a:solidFill>
              </a:rPr>
              <a:t>Le tourisme est le fait de voyager ou de parcourir pour son plaisir, un lieu autre que celui où l'on vit habituellement.</a:t>
            </a:r>
          </a:p>
          <a:p>
            <a:pPr marL="0" indent="266700">
              <a:spcBef>
                <a:spcPts val="0"/>
              </a:spcBef>
              <a:buNone/>
            </a:pPr>
            <a:r>
              <a:rPr lang="fr-FR" sz="2000" b="1" dirty="0" smtClean="0">
                <a:solidFill>
                  <a:srgbClr val="000000"/>
                </a:solidFill>
              </a:rPr>
              <a:t>Pour qu'il y ait tourisme, </a:t>
            </a:r>
            <a:r>
              <a:rPr lang="fr-FR" sz="2000" b="1" dirty="0" smtClean="0">
                <a:solidFill>
                  <a:srgbClr val="000000"/>
                </a:solidFill>
              </a:rPr>
              <a:t>quatre paramètres </a:t>
            </a:r>
            <a:r>
              <a:rPr lang="fr-FR" sz="2000" b="1" dirty="0" smtClean="0">
                <a:solidFill>
                  <a:srgbClr val="000000"/>
                </a:solidFill>
              </a:rPr>
              <a:t>essentiels </a:t>
            </a:r>
            <a:r>
              <a:rPr lang="fr-FR" sz="2000" b="1" dirty="0" smtClean="0">
                <a:solidFill>
                  <a:srgbClr val="000000"/>
                </a:solidFill>
              </a:rPr>
              <a:t>doivent </a:t>
            </a:r>
          </a:p>
          <a:p>
            <a:pPr marL="0" indent="0">
              <a:spcBef>
                <a:spcPts val="0"/>
              </a:spcBef>
              <a:buNone/>
            </a:pPr>
            <a:r>
              <a:rPr lang="fr-FR" sz="2000" b="1" dirty="0" smtClean="0">
                <a:solidFill>
                  <a:srgbClr val="000000"/>
                </a:solidFill>
              </a:rPr>
              <a:t>être </a:t>
            </a:r>
            <a:r>
              <a:rPr lang="fr-FR" sz="2000" b="1" dirty="0" smtClean="0">
                <a:solidFill>
                  <a:srgbClr val="000000"/>
                </a:solidFill>
              </a:rPr>
              <a:t>réunis</a:t>
            </a:r>
            <a:r>
              <a:rPr lang="fr-FR" sz="2000" b="1" dirty="0" smtClean="0">
                <a:solidFill>
                  <a:srgbClr val="000000"/>
                </a:solidFill>
              </a:rPr>
              <a:t>:</a:t>
            </a:r>
            <a:endParaRPr lang="ru-RU" sz="2000" dirty="0">
              <a:solidFill>
                <a:srgbClr val="000000"/>
              </a:solidFill>
            </a:endParaRPr>
          </a:p>
        </p:txBody>
      </p:sp>
      <p:pic>
        <p:nvPicPr>
          <p:cNvPr id="5" name="Picture 9"/>
          <p:cNvPicPr>
            <a:picLocks noChangeAspect="1" noChangeArrowheads="1"/>
          </p:cNvPicPr>
          <p:nvPr/>
        </p:nvPicPr>
        <p:blipFill>
          <a:blip r:embed="rId2"/>
          <a:srcRect/>
          <a:stretch>
            <a:fillRect/>
          </a:stretch>
        </p:blipFill>
        <p:spPr bwMode="auto">
          <a:xfrm>
            <a:off x="4842757" y="2378224"/>
            <a:ext cx="805259" cy="74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1308089" y="1211607"/>
            <a:ext cx="4083068" cy="707886"/>
          </a:xfrm>
          <a:prstGeom prst="rect">
            <a:avLst/>
          </a:prstGeom>
        </p:spPr>
        <p:txBody>
          <a:bodyPr wrap="square">
            <a:spAutoFit/>
          </a:bodyPr>
          <a:lstStyle/>
          <a:p>
            <a:pPr algn="ctr"/>
            <a:r>
              <a:rPr lang="fr-FR" sz="2000" b="1" dirty="0" smtClean="0">
                <a:solidFill>
                  <a:schemeClr val="tx2"/>
                </a:solidFill>
              </a:rPr>
              <a:t> </a:t>
            </a:r>
            <a:r>
              <a:rPr lang="fr-FR" sz="2000" dirty="0" smtClean="0">
                <a:solidFill>
                  <a:schemeClr val="tx2"/>
                </a:solidFill>
              </a:rPr>
              <a:t> </a:t>
            </a:r>
            <a:br>
              <a:rPr lang="fr-FR" sz="2000" dirty="0" smtClean="0">
                <a:solidFill>
                  <a:schemeClr val="tx2"/>
                </a:solidFill>
              </a:rPr>
            </a:br>
            <a:endParaRPr lang="ru-RU" sz="2000" dirty="0">
              <a:solidFill>
                <a:schemeClr val="tx2"/>
              </a:solidFill>
            </a:endParaRPr>
          </a:p>
        </p:txBody>
      </p:sp>
      <p:sp>
        <p:nvSpPr>
          <p:cNvPr id="28" name="Прямоугольник 27"/>
          <p:cNvSpPr/>
          <p:nvPr/>
        </p:nvSpPr>
        <p:spPr>
          <a:xfrm>
            <a:off x="922414" y="1952905"/>
            <a:ext cx="4083068" cy="307777"/>
          </a:xfrm>
          <a:prstGeom prst="rect">
            <a:avLst/>
          </a:prstGeom>
        </p:spPr>
        <p:txBody>
          <a:bodyPr wrap="square">
            <a:spAutoFit/>
          </a:bodyPr>
          <a:lstStyle/>
          <a:p>
            <a:r>
              <a:rPr lang="en-US" sz="1400" dirty="0" smtClean="0">
                <a:solidFill>
                  <a:srgbClr val="000000"/>
                </a:solidFill>
                <a:latin typeface="Arial" pitchFamily="34" charset="0"/>
                <a:cs typeface="Arial" pitchFamily="34" charset="0"/>
              </a:rPr>
              <a:t> du temps </a:t>
            </a:r>
            <a:r>
              <a:rPr lang="en-US" sz="1400" dirty="0" err="1" smtClean="0">
                <a:solidFill>
                  <a:srgbClr val="000000"/>
                </a:solidFill>
                <a:latin typeface="Arial" pitchFamily="34" charset="0"/>
                <a:cs typeface="Arial" pitchFamily="34" charset="0"/>
              </a:rPr>
              <a:t>libre</a:t>
            </a:r>
            <a:r>
              <a:rPr lang="en-US" sz="1400" dirty="0" smtClean="0">
                <a:solidFill>
                  <a:srgbClr val="000000"/>
                </a:solidFill>
                <a:latin typeface="Arial" pitchFamily="34" charset="0"/>
                <a:cs typeface="Arial" pitchFamily="34" charset="0"/>
              </a:rPr>
              <a:t>;</a:t>
            </a:r>
            <a:endParaRPr lang="ru-RU" sz="1400" dirty="0">
              <a:solidFill>
                <a:srgbClr val="000000"/>
              </a:solidFill>
              <a:latin typeface="Arial" pitchFamily="34" charset="0"/>
              <a:cs typeface="Arial" pitchFamily="34" charset="0"/>
            </a:endParaRPr>
          </a:p>
        </p:txBody>
      </p:sp>
      <p:sp>
        <p:nvSpPr>
          <p:cNvPr id="29" name="Oval 11"/>
          <p:cNvSpPr/>
          <p:nvPr/>
        </p:nvSpPr>
        <p:spPr>
          <a:xfrm>
            <a:off x="485125" y="688387"/>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30" name="Oval 11"/>
          <p:cNvSpPr/>
          <p:nvPr/>
        </p:nvSpPr>
        <p:spPr>
          <a:xfrm>
            <a:off x="485125" y="1291290"/>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2</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31" name="Oval 11"/>
          <p:cNvSpPr/>
          <p:nvPr/>
        </p:nvSpPr>
        <p:spPr>
          <a:xfrm>
            <a:off x="485125" y="1894193"/>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3</a:t>
            </a:r>
          </a:p>
        </p:txBody>
      </p:sp>
      <p:sp>
        <p:nvSpPr>
          <p:cNvPr id="9" name="Прямоугольник 8"/>
          <p:cNvSpPr/>
          <p:nvPr/>
        </p:nvSpPr>
        <p:spPr>
          <a:xfrm>
            <a:off x="1161789" y="0"/>
            <a:ext cx="3861076" cy="584775"/>
          </a:xfrm>
          <a:prstGeom prst="rect">
            <a:avLst/>
          </a:prstGeom>
        </p:spPr>
        <p:txBody>
          <a:bodyPr wrap="square">
            <a:spAutoFit/>
          </a:bodyPr>
          <a:lstStyle/>
          <a:p>
            <a:pPr algn="ctr">
              <a:buNone/>
            </a:pPr>
            <a:r>
              <a:rPr lang="en-US" sz="3200" b="1" dirty="0" err="1" smtClean="0"/>
              <a:t>Repérage</a:t>
            </a:r>
            <a:endParaRPr lang="en-US" sz="3200" b="1" dirty="0" smtClean="0"/>
          </a:p>
        </p:txBody>
      </p:sp>
      <p:sp>
        <p:nvSpPr>
          <p:cNvPr id="10" name="Прямоугольник 9"/>
          <p:cNvSpPr/>
          <p:nvPr/>
        </p:nvSpPr>
        <p:spPr>
          <a:xfrm>
            <a:off x="916077" y="639378"/>
            <a:ext cx="2879725" cy="523220"/>
          </a:xfrm>
          <a:prstGeom prst="rect">
            <a:avLst/>
          </a:prstGeom>
        </p:spPr>
        <p:txBody>
          <a:bodyPr>
            <a:spAutoFit/>
          </a:bodyPr>
          <a:lstStyle/>
          <a:p>
            <a:r>
              <a:rPr lang="fr-FR" sz="1400" dirty="0" smtClean="0">
                <a:solidFill>
                  <a:srgbClr val="000000"/>
                </a:solidFill>
                <a:latin typeface="Arial" pitchFamily="34" charset="0"/>
                <a:cs typeface="Arial" pitchFamily="34" charset="0"/>
              </a:rPr>
              <a:t>le goût de l'exotisme, de la découverte d'autres cultures;</a:t>
            </a:r>
            <a:endParaRPr lang="ru-RU" sz="1400" dirty="0">
              <a:solidFill>
                <a:srgbClr val="000000"/>
              </a:solidFill>
              <a:latin typeface="Arial" pitchFamily="34" charset="0"/>
              <a:cs typeface="Arial" pitchFamily="34" charset="0"/>
            </a:endParaRPr>
          </a:p>
        </p:txBody>
      </p:sp>
      <p:sp>
        <p:nvSpPr>
          <p:cNvPr id="11" name="Прямоугольник 10"/>
          <p:cNvSpPr/>
          <p:nvPr/>
        </p:nvSpPr>
        <p:spPr>
          <a:xfrm>
            <a:off x="910328" y="1237987"/>
            <a:ext cx="2879725" cy="523220"/>
          </a:xfrm>
          <a:prstGeom prst="rect">
            <a:avLst/>
          </a:prstGeom>
        </p:spPr>
        <p:txBody>
          <a:bodyPr>
            <a:spAutoFit/>
          </a:bodyPr>
          <a:lstStyle/>
          <a:p>
            <a:r>
              <a:rPr lang="fr-FR" sz="1400" dirty="0" smtClean="0">
                <a:solidFill>
                  <a:srgbClr val="000000"/>
                </a:solidFill>
                <a:latin typeface="Arial" pitchFamily="34" charset="0"/>
                <a:cs typeface="Arial" pitchFamily="34" charset="0"/>
              </a:rPr>
              <a:t>de </a:t>
            </a:r>
            <a:r>
              <a:rPr lang="fr-FR" sz="1400" dirty="0" smtClean="0">
                <a:solidFill>
                  <a:srgbClr val="000000"/>
                </a:solidFill>
                <a:latin typeface="Arial" pitchFamily="34" charset="0"/>
                <a:cs typeface="Arial" pitchFamily="34" charset="0"/>
              </a:rPr>
              <a:t>l'argent disponible pour des activités non-essentielles;</a:t>
            </a:r>
            <a:endParaRPr lang="ru-RU" sz="1400" dirty="0">
              <a:solidFill>
                <a:srgbClr val="000000"/>
              </a:solidFill>
              <a:latin typeface="Arial" pitchFamily="34" charset="0"/>
              <a:cs typeface="Arial" pitchFamily="34" charset="0"/>
            </a:endParaRPr>
          </a:p>
        </p:txBody>
      </p:sp>
      <p:sp>
        <p:nvSpPr>
          <p:cNvPr id="12" name="Oval 11"/>
          <p:cNvSpPr/>
          <p:nvPr/>
        </p:nvSpPr>
        <p:spPr>
          <a:xfrm>
            <a:off x="485126" y="2497096"/>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4</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13" name="Прямоугольник 12"/>
          <p:cNvSpPr/>
          <p:nvPr/>
        </p:nvSpPr>
        <p:spPr>
          <a:xfrm>
            <a:off x="922414" y="2448087"/>
            <a:ext cx="4083068" cy="523220"/>
          </a:xfrm>
          <a:prstGeom prst="rect">
            <a:avLst/>
          </a:prstGeom>
        </p:spPr>
        <p:txBody>
          <a:bodyPr wrap="square">
            <a:spAutoFit/>
          </a:bodyPr>
          <a:lstStyle/>
          <a:p>
            <a:r>
              <a:rPr lang="fr-FR" sz="1400" dirty="0" smtClean="0">
                <a:solidFill>
                  <a:srgbClr val="000000"/>
                </a:solidFill>
              </a:rPr>
              <a:t>des </a:t>
            </a:r>
            <a:r>
              <a:rPr lang="fr-FR" sz="1400" dirty="0" smtClean="0">
                <a:solidFill>
                  <a:srgbClr val="000000"/>
                </a:solidFill>
              </a:rPr>
              <a:t>infrastructures et moyens de communication sécurisants et facilitant le voyage et le séjour</a:t>
            </a:r>
            <a:r>
              <a:rPr lang="fr-FR" sz="1400" dirty="0" smtClean="0">
                <a:solidFill>
                  <a:srgbClr val="000000"/>
                </a:solidFill>
              </a:rPr>
              <a:t>.</a:t>
            </a:r>
            <a:endParaRPr lang="ru-RU" sz="1400" dirty="0">
              <a:solidFill>
                <a:srgbClr val="000000"/>
              </a:solidFill>
              <a:latin typeface="Arial" pitchFamily="34" charset="0"/>
              <a:cs typeface="Arial" pitchFamily="34" charset="0"/>
            </a:endParaRPr>
          </a:p>
        </p:txBody>
      </p:sp>
      <p:pic>
        <p:nvPicPr>
          <p:cNvPr id="14" name="Picture 9"/>
          <p:cNvPicPr>
            <a:picLocks noChangeAspect="1" noChangeArrowheads="1"/>
          </p:cNvPicPr>
          <p:nvPr/>
        </p:nvPicPr>
        <p:blipFill>
          <a:blip r:embed="rId2"/>
          <a:srcRect/>
          <a:stretch>
            <a:fillRect/>
          </a:stretch>
        </p:blipFill>
        <p:spPr bwMode="auto">
          <a:xfrm>
            <a:off x="4397673" y="584775"/>
            <a:ext cx="1250384" cy="952407"/>
          </a:xfrm>
          <a:prstGeom prst="rect">
            <a:avLst/>
          </a:prstGeom>
          <a:noFill/>
          <a:ln w="9525">
            <a:noFill/>
            <a:miter lim="800000"/>
            <a:headEnd/>
            <a:tailEnd/>
          </a:ln>
        </p:spPr>
      </p:pic>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900" fill="hold"/>
                                        <p:tgtEl>
                                          <p:spTgt spid="29"/>
                                        </p:tgtEl>
                                        <p:attrNameLst>
                                          <p:attrName>ppt_x</p:attrName>
                                        </p:attrNameLst>
                                      </p:cBhvr>
                                      <p:tavLst>
                                        <p:tav tm="0">
                                          <p:val>
                                            <p:strVal val="#ppt_x"/>
                                          </p:val>
                                        </p:tav>
                                        <p:tav tm="100000">
                                          <p:val>
                                            <p:strVal val="#ppt_x"/>
                                          </p:val>
                                        </p:tav>
                                      </p:tavLst>
                                    </p:anim>
                                    <p:anim calcmode="lin" valueType="num">
                                      <p:cBhvr additive="base">
                                        <p:cTn id="8" dur="9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900" fill="hold"/>
                                        <p:tgtEl>
                                          <p:spTgt spid="30"/>
                                        </p:tgtEl>
                                        <p:attrNameLst>
                                          <p:attrName>ppt_x</p:attrName>
                                        </p:attrNameLst>
                                      </p:cBhvr>
                                      <p:tavLst>
                                        <p:tav tm="0">
                                          <p:val>
                                            <p:strVal val="#ppt_x"/>
                                          </p:val>
                                        </p:tav>
                                        <p:tav tm="100000">
                                          <p:val>
                                            <p:strVal val="#ppt_x"/>
                                          </p:val>
                                        </p:tav>
                                      </p:tavLst>
                                    </p:anim>
                                    <p:anim calcmode="lin" valueType="num">
                                      <p:cBhvr additive="base">
                                        <p:cTn id="12" dur="9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900" fill="hold"/>
                                        <p:tgtEl>
                                          <p:spTgt spid="31"/>
                                        </p:tgtEl>
                                        <p:attrNameLst>
                                          <p:attrName>ppt_x</p:attrName>
                                        </p:attrNameLst>
                                      </p:cBhvr>
                                      <p:tavLst>
                                        <p:tav tm="0">
                                          <p:val>
                                            <p:strVal val="#ppt_x"/>
                                          </p:val>
                                        </p:tav>
                                        <p:tav tm="100000">
                                          <p:val>
                                            <p:strVal val="#ppt_x"/>
                                          </p:val>
                                        </p:tav>
                                      </p:tavLst>
                                    </p:anim>
                                    <p:anim calcmode="lin" valueType="num">
                                      <p:cBhvr additive="base">
                                        <p:cTn id="16" dur="9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ox(i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1"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ox(in)">
                                      <p:cBhvr>
                                        <p:cTn id="41" dur="500"/>
                                        <p:tgtEl>
                                          <p:spTgt spid="28"/>
                                        </p:tgtEl>
                                      </p:cBhvr>
                                    </p:animEffect>
                                  </p:childTnLst>
                                </p:cTn>
                              </p:par>
                              <p:par>
                                <p:cTn id="42" presetID="2" presetClass="entr" presetSubtype="1" fill="hold" grpId="0" nodeType="withEffect">
                                  <p:stCondLst>
                                    <p:cond delay="3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900" fill="hold"/>
                                        <p:tgtEl>
                                          <p:spTgt spid="12"/>
                                        </p:tgtEl>
                                        <p:attrNameLst>
                                          <p:attrName>ppt_x</p:attrName>
                                        </p:attrNameLst>
                                      </p:cBhvr>
                                      <p:tavLst>
                                        <p:tav tm="0">
                                          <p:val>
                                            <p:strVal val="#ppt_x"/>
                                          </p:val>
                                        </p:tav>
                                        <p:tav tm="100000">
                                          <p:val>
                                            <p:strVal val="#ppt_x"/>
                                          </p:val>
                                        </p:tav>
                                      </p:tavLst>
                                    </p:anim>
                                    <p:anim calcmode="lin" valueType="num">
                                      <p:cBhvr additive="base">
                                        <p:cTn id="45" dur="9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1"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29" grpId="1" animBg="1"/>
      <p:bldP spid="30" grpId="0" animBg="1"/>
      <p:bldP spid="30" grpId="1" animBg="1"/>
      <p:bldP spid="31" grpId="0" animBg="1"/>
      <p:bldP spid="31" grpId="1" animBg="1"/>
      <p:bldP spid="12" grpId="0" animBg="1"/>
      <p:bldP spid="12" grpId="1"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36519" y="548474"/>
            <a:ext cx="5286412" cy="707886"/>
          </a:xfrm>
          <a:prstGeom prst="rect">
            <a:avLst/>
          </a:prstGeom>
        </p:spPr>
        <p:txBody>
          <a:bodyPr wrap="square">
            <a:spAutoFit/>
          </a:bodyPr>
          <a:lstStyle/>
          <a:p>
            <a:pPr algn="ctr"/>
            <a:r>
              <a:rPr lang="fr-FR" sz="2000" b="1" dirty="0" smtClean="0">
                <a:solidFill>
                  <a:srgbClr val="000000"/>
                </a:solidFill>
              </a:rPr>
              <a:t>Il existe 5 différents types de tourisme</a:t>
            </a:r>
            <a:r>
              <a:rPr lang="fr-FR" sz="2000" b="1" dirty="0" smtClean="0"/>
              <a:t>:</a:t>
            </a:r>
            <a:r>
              <a:rPr lang="fr-FR" sz="2000" dirty="0" smtClean="0">
                <a:solidFill>
                  <a:srgbClr val="0070C0"/>
                </a:solidFill>
              </a:rPr>
              <a:t> </a:t>
            </a:r>
            <a:br>
              <a:rPr lang="fr-FR" sz="2000" dirty="0" smtClean="0">
                <a:solidFill>
                  <a:srgbClr val="0070C0"/>
                </a:solidFill>
              </a:rPr>
            </a:br>
            <a:endParaRPr lang="ru-RU" sz="2000" dirty="0">
              <a:solidFill>
                <a:srgbClr val="0070C0"/>
              </a:solidFill>
            </a:endParaRPr>
          </a:p>
        </p:txBody>
      </p:sp>
      <p:sp>
        <p:nvSpPr>
          <p:cNvPr id="9" name="Прямоугольник 8"/>
          <p:cNvSpPr/>
          <p:nvPr/>
        </p:nvSpPr>
        <p:spPr>
          <a:xfrm>
            <a:off x="307957" y="1658445"/>
            <a:ext cx="2168094" cy="369332"/>
          </a:xfrm>
          <a:prstGeom prst="rect">
            <a:avLst/>
          </a:prstGeom>
        </p:spPr>
        <p:txBody>
          <a:bodyPr wrap="none">
            <a:spAutoFit/>
          </a:bodyPr>
          <a:lstStyle/>
          <a:p>
            <a:r>
              <a:rPr lang="en-US" sz="1800" b="1" dirty="0" err="1" smtClean="0">
                <a:solidFill>
                  <a:srgbClr val="7030A0"/>
                </a:solidFill>
              </a:rPr>
              <a:t>Tourisme</a:t>
            </a:r>
            <a:r>
              <a:rPr lang="en-US" sz="1800" b="1" dirty="0" smtClean="0">
                <a:solidFill>
                  <a:srgbClr val="7030A0"/>
                </a:solidFill>
              </a:rPr>
              <a:t> </a:t>
            </a:r>
            <a:r>
              <a:rPr lang="en-US" sz="1800" b="1" dirty="0" err="1" smtClean="0">
                <a:solidFill>
                  <a:srgbClr val="7030A0"/>
                </a:solidFill>
              </a:rPr>
              <a:t>culturel</a:t>
            </a:r>
            <a:r>
              <a:rPr lang="en-US" sz="1800" b="1" dirty="0" smtClean="0">
                <a:solidFill>
                  <a:srgbClr val="7030A0"/>
                </a:solidFill>
              </a:rPr>
              <a:t> </a:t>
            </a:r>
            <a:endParaRPr lang="ru-RU" sz="1800" dirty="0">
              <a:solidFill>
                <a:srgbClr val="7030A0"/>
              </a:solidFill>
            </a:endParaRPr>
          </a:p>
        </p:txBody>
      </p:sp>
      <p:sp>
        <p:nvSpPr>
          <p:cNvPr id="10" name="Прямоугольник 9"/>
          <p:cNvSpPr/>
          <p:nvPr/>
        </p:nvSpPr>
        <p:spPr>
          <a:xfrm>
            <a:off x="1258300" y="1196780"/>
            <a:ext cx="2240485" cy="461665"/>
          </a:xfrm>
          <a:prstGeom prst="rect">
            <a:avLst/>
          </a:prstGeom>
        </p:spPr>
        <p:txBody>
          <a:bodyPr wrap="none">
            <a:spAutoFit/>
          </a:bodyPr>
          <a:lstStyle/>
          <a:p>
            <a:r>
              <a:rPr lang="en-US" sz="1600" b="1" dirty="0" err="1" smtClean="0">
                <a:solidFill>
                  <a:srgbClr val="000000"/>
                </a:solidFill>
              </a:rPr>
              <a:t>Tourisme</a:t>
            </a:r>
            <a:r>
              <a:rPr lang="en-US" sz="1600" b="1" dirty="0" smtClean="0">
                <a:solidFill>
                  <a:srgbClr val="000000"/>
                </a:solidFill>
              </a:rPr>
              <a:t> de </a:t>
            </a:r>
            <a:r>
              <a:rPr lang="en-US" sz="1600" b="1" dirty="0" err="1" smtClean="0">
                <a:solidFill>
                  <a:srgbClr val="000000"/>
                </a:solidFill>
              </a:rPr>
              <a:t>loisirs</a:t>
            </a:r>
            <a:r>
              <a:rPr lang="en-US" sz="2400" b="1" dirty="0" smtClean="0"/>
              <a:t>: </a:t>
            </a:r>
            <a:endParaRPr lang="ru-RU" sz="2000" dirty="0">
              <a:solidFill>
                <a:schemeClr val="bg1"/>
              </a:solidFill>
            </a:endParaRPr>
          </a:p>
        </p:txBody>
      </p:sp>
      <p:sp>
        <p:nvSpPr>
          <p:cNvPr id="11" name="Прямоугольник 10"/>
          <p:cNvSpPr/>
          <p:nvPr/>
        </p:nvSpPr>
        <p:spPr>
          <a:xfrm>
            <a:off x="3498785" y="1515569"/>
            <a:ext cx="2283510" cy="646331"/>
          </a:xfrm>
          <a:prstGeom prst="rect">
            <a:avLst/>
          </a:prstGeom>
        </p:spPr>
        <p:txBody>
          <a:bodyPr wrap="none">
            <a:spAutoFit/>
          </a:bodyPr>
          <a:lstStyle/>
          <a:p>
            <a:r>
              <a:rPr lang="en-US" sz="1800" b="1" dirty="0" err="1" smtClean="0">
                <a:solidFill>
                  <a:srgbClr val="FF0000"/>
                </a:solidFill>
              </a:rPr>
              <a:t>Tourisme</a:t>
            </a:r>
            <a:r>
              <a:rPr lang="en-US" sz="1800" b="1" dirty="0" smtClean="0">
                <a:solidFill>
                  <a:srgbClr val="FF0000"/>
                </a:solidFill>
              </a:rPr>
              <a:t> </a:t>
            </a:r>
            <a:r>
              <a:rPr lang="en-US" sz="1800" b="1" dirty="0" err="1" smtClean="0">
                <a:solidFill>
                  <a:srgbClr val="FF0000"/>
                </a:solidFill>
              </a:rPr>
              <a:t>animalier</a:t>
            </a:r>
            <a:endParaRPr lang="en-US" sz="1800" b="1" dirty="0" smtClean="0">
              <a:solidFill>
                <a:srgbClr val="FF0000"/>
              </a:solidFill>
            </a:endParaRPr>
          </a:p>
          <a:p>
            <a:r>
              <a:rPr lang="en-US" sz="1800" b="1" dirty="0" smtClean="0">
                <a:solidFill>
                  <a:srgbClr val="FF0000"/>
                </a:solidFill>
              </a:rPr>
              <a:t> et </a:t>
            </a:r>
            <a:r>
              <a:rPr lang="en-US" sz="1800" b="1" dirty="0" err="1" smtClean="0">
                <a:solidFill>
                  <a:srgbClr val="FF0000"/>
                </a:solidFill>
              </a:rPr>
              <a:t>naturel</a:t>
            </a:r>
            <a:endParaRPr lang="ru-RU" sz="1600" dirty="0">
              <a:solidFill>
                <a:srgbClr val="FF0000"/>
              </a:solidFill>
            </a:endParaRPr>
          </a:p>
        </p:txBody>
      </p:sp>
      <p:sp>
        <p:nvSpPr>
          <p:cNvPr id="12" name="Прямоугольник 11"/>
          <p:cNvSpPr/>
          <p:nvPr/>
        </p:nvSpPr>
        <p:spPr>
          <a:xfrm>
            <a:off x="236519" y="2372825"/>
            <a:ext cx="2239532" cy="369332"/>
          </a:xfrm>
          <a:prstGeom prst="rect">
            <a:avLst/>
          </a:prstGeom>
        </p:spPr>
        <p:txBody>
          <a:bodyPr wrap="square">
            <a:spAutoFit/>
          </a:bodyPr>
          <a:lstStyle/>
          <a:p>
            <a:r>
              <a:rPr lang="en-US" sz="1800" b="1" dirty="0" err="1" smtClean="0">
                <a:solidFill>
                  <a:schemeClr val="tx2"/>
                </a:solidFill>
              </a:rPr>
              <a:t>Tourisme</a:t>
            </a:r>
            <a:r>
              <a:rPr lang="en-US" sz="1800" b="1" dirty="0" smtClean="0">
                <a:solidFill>
                  <a:schemeClr val="tx2"/>
                </a:solidFill>
              </a:rPr>
              <a:t> </a:t>
            </a:r>
            <a:r>
              <a:rPr lang="en-US" sz="1800" b="1" dirty="0" err="1" smtClean="0">
                <a:solidFill>
                  <a:schemeClr val="tx2"/>
                </a:solidFill>
              </a:rPr>
              <a:t>sportif</a:t>
            </a:r>
            <a:r>
              <a:rPr lang="en-US" sz="1800" b="1" dirty="0" smtClean="0">
                <a:solidFill>
                  <a:schemeClr val="tx2"/>
                </a:solidFill>
              </a:rPr>
              <a:t> </a:t>
            </a:r>
            <a:endParaRPr lang="ru-RU" sz="1600" dirty="0">
              <a:solidFill>
                <a:schemeClr val="tx2"/>
              </a:solidFill>
            </a:endParaRPr>
          </a:p>
        </p:txBody>
      </p:sp>
      <p:sp>
        <p:nvSpPr>
          <p:cNvPr id="13" name="Прямоугольник 12"/>
          <p:cNvSpPr/>
          <p:nvPr/>
        </p:nvSpPr>
        <p:spPr>
          <a:xfrm>
            <a:off x="2736849" y="2372825"/>
            <a:ext cx="3800298" cy="369332"/>
          </a:xfrm>
          <a:prstGeom prst="rect">
            <a:avLst/>
          </a:prstGeom>
        </p:spPr>
        <p:txBody>
          <a:bodyPr wrap="square">
            <a:spAutoFit/>
          </a:bodyPr>
          <a:lstStyle/>
          <a:p>
            <a:r>
              <a:rPr lang="en-US" sz="1800" b="1" dirty="0" err="1" smtClean="0">
                <a:solidFill>
                  <a:srgbClr val="FFC000"/>
                </a:solidFill>
              </a:rPr>
              <a:t>Tourisme</a:t>
            </a:r>
            <a:r>
              <a:rPr lang="en-US" sz="1800" b="1" dirty="0" smtClean="0">
                <a:solidFill>
                  <a:srgbClr val="FFC000"/>
                </a:solidFill>
              </a:rPr>
              <a:t> </a:t>
            </a:r>
            <a:r>
              <a:rPr lang="en-US" sz="1800" b="1" dirty="0" err="1" smtClean="0">
                <a:solidFill>
                  <a:srgbClr val="FFC000"/>
                </a:solidFill>
              </a:rPr>
              <a:t>gastronomique</a:t>
            </a:r>
            <a:endParaRPr lang="ru-RU" sz="1600" dirty="0">
              <a:solidFill>
                <a:srgbClr val="FFC000"/>
              </a:solidFill>
            </a:endParaRP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Bottom)">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275093" cy="609398"/>
          </a:xfrm>
        </p:spPr>
        <p:txBody>
          <a:bodyPr/>
          <a:lstStyle/>
          <a:p>
            <a:pPr marL="0" indent="0" algn="ctr">
              <a:buNone/>
            </a:pPr>
            <a:r>
              <a:rPr lang="fr-FR" sz="1800" b="1" dirty="0" smtClean="0">
                <a:solidFill>
                  <a:srgbClr val="000000"/>
                </a:solidFill>
              </a:rPr>
              <a:t>Tourisme de loisirs: </a:t>
            </a:r>
          </a:p>
          <a:p>
            <a:pPr algn="ctr">
              <a:buNone/>
            </a:pPr>
            <a:r>
              <a:rPr lang="fr-FR" sz="1800" b="1" dirty="0" smtClean="0">
                <a:solidFill>
                  <a:srgbClr val="000000"/>
                </a:solidFill>
              </a:rPr>
              <a:t>est pour des personnes de tous âges.</a:t>
            </a:r>
            <a:endParaRPr lang="ru-RU" sz="1800" dirty="0">
              <a:solidFill>
                <a:srgbClr val="000000"/>
              </a:solidFill>
            </a:endParaRPr>
          </a:p>
        </p:txBody>
      </p:sp>
      <p:pic>
        <p:nvPicPr>
          <p:cNvPr id="8194" name="Picture 2"/>
          <p:cNvPicPr>
            <a:picLocks noChangeAspect="1" noChangeArrowheads="1"/>
          </p:cNvPicPr>
          <p:nvPr/>
        </p:nvPicPr>
        <p:blipFill>
          <a:blip r:embed="rId2"/>
          <a:srcRect/>
          <a:stretch>
            <a:fillRect/>
          </a:stretch>
        </p:blipFill>
        <p:spPr bwMode="auto">
          <a:xfrm>
            <a:off x="1898650" y="1548606"/>
            <a:ext cx="1962150" cy="1547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275093" cy="609398"/>
          </a:xfrm>
        </p:spPr>
        <p:txBody>
          <a:bodyPr/>
          <a:lstStyle/>
          <a:p>
            <a:pPr marL="0" indent="0" algn="ctr">
              <a:buNone/>
            </a:pPr>
            <a:r>
              <a:rPr lang="fr-FR" sz="1800" b="1" dirty="0" smtClean="0">
                <a:solidFill>
                  <a:srgbClr val="000000"/>
                </a:solidFill>
              </a:rPr>
              <a:t>Tourisme culturel: </a:t>
            </a:r>
          </a:p>
          <a:p>
            <a:pPr algn="ctr">
              <a:buNone/>
            </a:pPr>
            <a:r>
              <a:rPr lang="fr-FR" sz="1800" b="1" dirty="0" smtClean="0">
                <a:solidFill>
                  <a:srgbClr val="000000"/>
                </a:solidFill>
              </a:rPr>
              <a:t>ce sont les visites de musées, de sites ....</a:t>
            </a:r>
            <a:endParaRPr lang="ru-RU" sz="1800" dirty="0">
              <a:solidFill>
                <a:srgbClr val="000000"/>
              </a:solidFill>
            </a:endParaRPr>
          </a:p>
        </p:txBody>
      </p:sp>
      <p:pic>
        <p:nvPicPr>
          <p:cNvPr id="12290" name="Picture 2"/>
          <p:cNvPicPr>
            <a:picLocks noChangeAspect="1" noChangeArrowheads="1"/>
          </p:cNvPicPr>
          <p:nvPr/>
        </p:nvPicPr>
        <p:blipFill>
          <a:blip r:embed="rId2"/>
          <a:srcRect/>
          <a:stretch>
            <a:fillRect/>
          </a:stretch>
        </p:blipFill>
        <p:spPr bwMode="auto">
          <a:xfrm flipV="1">
            <a:off x="1593841" y="1329102"/>
            <a:ext cx="2571768" cy="1719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346531" cy="609398"/>
          </a:xfrm>
        </p:spPr>
        <p:txBody>
          <a:bodyPr/>
          <a:lstStyle/>
          <a:p>
            <a:pPr marL="0" indent="0" algn="ctr">
              <a:buNone/>
            </a:pPr>
            <a:r>
              <a:rPr lang="fr-FR" sz="1800" b="1" dirty="0" smtClean="0">
                <a:solidFill>
                  <a:srgbClr val="000000"/>
                </a:solidFill>
              </a:rPr>
              <a:t>Tourisme animalier et naturel: </a:t>
            </a:r>
            <a:endParaRPr lang="fr-FR" sz="1800" b="1" dirty="0" smtClean="0">
              <a:solidFill>
                <a:srgbClr val="000000"/>
              </a:solidFill>
            </a:endParaRPr>
          </a:p>
          <a:p>
            <a:pPr marL="0" indent="0" algn="ctr">
              <a:buNone/>
            </a:pPr>
            <a:r>
              <a:rPr lang="fr-FR" sz="1800" b="1" dirty="0" smtClean="0">
                <a:solidFill>
                  <a:srgbClr val="000000"/>
                </a:solidFill>
              </a:rPr>
              <a:t>ce </a:t>
            </a:r>
            <a:r>
              <a:rPr lang="fr-FR" sz="1800" b="1" dirty="0" smtClean="0">
                <a:solidFill>
                  <a:srgbClr val="000000"/>
                </a:solidFill>
              </a:rPr>
              <a:t>sont les visites, des zoos, parcs, jardins .... </a:t>
            </a:r>
            <a:endParaRPr lang="ru-RU" sz="1800" dirty="0">
              <a:solidFill>
                <a:srgbClr val="000000"/>
              </a:solidFill>
            </a:endParaRPr>
          </a:p>
        </p:txBody>
      </p:sp>
      <p:pic>
        <p:nvPicPr>
          <p:cNvPr id="1026" name="Picture 2"/>
          <p:cNvPicPr>
            <a:picLocks noChangeAspect="1" noChangeArrowheads="1"/>
          </p:cNvPicPr>
          <p:nvPr/>
        </p:nvPicPr>
        <p:blipFill>
          <a:blip r:embed="rId2"/>
          <a:srcRect/>
          <a:stretch>
            <a:fillRect/>
          </a:stretch>
        </p:blipFill>
        <p:spPr bwMode="auto">
          <a:xfrm>
            <a:off x="1308089" y="1477168"/>
            <a:ext cx="2714644"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203656" cy="609398"/>
          </a:xfrm>
        </p:spPr>
        <p:txBody>
          <a:bodyPr/>
          <a:lstStyle/>
          <a:p>
            <a:pPr marL="0" indent="0" algn="ctr">
              <a:buNone/>
            </a:pPr>
            <a:r>
              <a:rPr lang="fr-FR" sz="1800" b="1" dirty="0" smtClean="0">
                <a:solidFill>
                  <a:srgbClr val="000000"/>
                </a:solidFill>
              </a:rPr>
              <a:t>Tourisme sportif: </a:t>
            </a:r>
            <a:endParaRPr lang="fr-FR" sz="1800" b="1" dirty="0" smtClean="0">
              <a:solidFill>
                <a:srgbClr val="000000"/>
              </a:solidFill>
            </a:endParaRPr>
          </a:p>
          <a:p>
            <a:pPr algn="ctr"/>
            <a:r>
              <a:rPr lang="fr-FR" sz="1800" b="1" dirty="0" smtClean="0">
                <a:solidFill>
                  <a:srgbClr val="000000"/>
                </a:solidFill>
              </a:rPr>
              <a:t>ce </a:t>
            </a:r>
            <a:r>
              <a:rPr lang="fr-FR" sz="1800" b="1" dirty="0" smtClean="0">
                <a:solidFill>
                  <a:srgbClr val="000000"/>
                </a:solidFill>
              </a:rPr>
              <a:t>sont des lieux où on peut faire deu sport.</a:t>
            </a:r>
            <a:endParaRPr lang="ru-RU" sz="1800" dirty="0">
              <a:solidFill>
                <a:srgbClr val="000000"/>
              </a:solidFill>
            </a:endParaRPr>
          </a:p>
        </p:txBody>
      </p:sp>
      <p:pic>
        <p:nvPicPr>
          <p:cNvPr id="9218" name="Picture 2"/>
          <p:cNvPicPr>
            <a:picLocks noChangeAspect="1" noChangeArrowheads="1"/>
          </p:cNvPicPr>
          <p:nvPr/>
        </p:nvPicPr>
        <p:blipFill>
          <a:blip r:embed="rId2"/>
          <a:srcRect/>
          <a:stretch>
            <a:fillRect/>
          </a:stretch>
        </p:blipFill>
        <p:spPr bwMode="auto">
          <a:xfrm>
            <a:off x="1593840" y="1343098"/>
            <a:ext cx="2000265" cy="16342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275093" cy="886397"/>
          </a:xfrm>
        </p:spPr>
        <p:txBody>
          <a:bodyPr/>
          <a:lstStyle/>
          <a:p>
            <a:pPr marL="0" indent="0" algn="ctr">
              <a:buNone/>
            </a:pPr>
            <a:r>
              <a:rPr lang="fr-FR" sz="1800" b="1" dirty="0" smtClean="0">
                <a:solidFill>
                  <a:srgbClr val="000000"/>
                </a:solidFill>
              </a:rPr>
              <a:t>Tourisme gastronomique: </a:t>
            </a:r>
            <a:endParaRPr lang="fr-FR" sz="1800" b="1" dirty="0" smtClean="0">
              <a:solidFill>
                <a:srgbClr val="000000"/>
              </a:solidFill>
            </a:endParaRPr>
          </a:p>
          <a:p>
            <a:pPr marL="0" indent="0" algn="ctr">
              <a:buNone/>
            </a:pPr>
            <a:r>
              <a:rPr lang="fr-FR" sz="1800" b="1" dirty="0" smtClean="0">
                <a:solidFill>
                  <a:srgbClr val="000000"/>
                </a:solidFill>
              </a:rPr>
              <a:t>c'est </a:t>
            </a:r>
            <a:r>
              <a:rPr lang="fr-FR" sz="1800" b="1" dirty="0" smtClean="0">
                <a:solidFill>
                  <a:srgbClr val="000000"/>
                </a:solidFill>
              </a:rPr>
              <a:t>la découverte des repas traditionnels régionaux.</a:t>
            </a:r>
            <a:endParaRPr lang="ru-RU" sz="1800" dirty="0">
              <a:solidFill>
                <a:srgbClr val="000000"/>
              </a:solidFill>
            </a:endParaRPr>
          </a:p>
        </p:txBody>
      </p:sp>
      <p:pic>
        <p:nvPicPr>
          <p:cNvPr id="10242" name="Picture 2"/>
          <p:cNvPicPr>
            <a:picLocks noChangeAspect="1" noChangeArrowheads="1"/>
          </p:cNvPicPr>
          <p:nvPr/>
        </p:nvPicPr>
        <p:blipFill>
          <a:blip r:embed="rId2"/>
          <a:srcRect/>
          <a:stretch>
            <a:fillRect/>
          </a:stretch>
        </p:blipFill>
        <p:spPr bwMode="auto">
          <a:xfrm>
            <a:off x="1765300" y="1334663"/>
            <a:ext cx="2043119" cy="1763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7876"/>
            <a:ext cx="5759450" cy="410652"/>
          </a:xfrm>
        </p:spPr>
        <p:txBody>
          <a:bodyPr>
            <a:noAutofit/>
          </a:bodyPr>
          <a:lstStyle/>
          <a:p>
            <a:r>
              <a:rPr lang="fr-FR" sz="1500" dirty="0" smtClean="0"/>
              <a:t>Lequel de ces types de tourisme vous choisissez?</a:t>
            </a:r>
            <a:br>
              <a:rPr lang="fr-FR" sz="1500" dirty="0" smtClean="0"/>
            </a:br>
            <a:r>
              <a:rPr lang="en-US" sz="1500" dirty="0" err="1" smtClean="0"/>
              <a:t>Pourquoi</a:t>
            </a:r>
            <a:r>
              <a:rPr lang="en-US" sz="1500" dirty="0" smtClean="0"/>
              <a:t>?</a:t>
            </a:r>
            <a:endParaRPr lang="ru-RU" sz="1500" dirty="0"/>
          </a:p>
        </p:txBody>
      </p:sp>
      <p:sp>
        <p:nvSpPr>
          <p:cNvPr id="3" name="Содержимое 2"/>
          <p:cNvSpPr>
            <a:spLocks noGrp="1"/>
          </p:cNvSpPr>
          <p:nvPr>
            <p:ph sz="half" idx="2"/>
          </p:nvPr>
        </p:nvSpPr>
        <p:spPr>
          <a:xfrm>
            <a:off x="213659" y="658013"/>
            <a:ext cx="5357850" cy="2240613"/>
          </a:xfrm>
        </p:spPr>
        <p:txBody>
          <a:bodyPr/>
          <a:lstStyle/>
          <a:p>
            <a:pPr marL="0" indent="358775" algn="just">
              <a:buNone/>
            </a:pPr>
            <a:r>
              <a:rPr lang="fr-FR" sz="1300" dirty="0" smtClean="0">
                <a:solidFill>
                  <a:srgbClr val="000000"/>
                </a:solidFill>
              </a:rPr>
              <a:t>Le tourisme de loisirs est un des types de tourisme le plus pratiqué par les métropolitains partant en vacances en France. Ce sont des personnes aimant aller dans des parcs d'attractions, des stations balnéaires, des stations thermales, des hôtels clubs ou encore des lieux de divertissements. C'est un milieu en pleine expansion où les clients ne recherchent que du bien être et du bonheur.</a:t>
            </a:r>
          </a:p>
          <a:p>
            <a:pPr marL="0" indent="358775" algn="just">
              <a:buNone/>
            </a:pPr>
            <a:r>
              <a:rPr lang="fr-FR" sz="1300" dirty="0" smtClean="0">
                <a:solidFill>
                  <a:srgbClr val="000000"/>
                </a:solidFill>
              </a:rPr>
              <a:t>Actuellement, de plus en plus d'actif ont pour seul moment de détente, leurs périodes de vacances qu'ils fixent, en général, sur une période d'une semaine minimum. Ainsi, ils souhaitent qu'une seule chose pendant leurs vacances: se reposer. Or, le repos, c'est prendre soin de soi et faire ce qui nous plaît. C'est ce que propose le tourisme de loisirs</a:t>
            </a:r>
            <a:r>
              <a:rPr lang="fr-FR" sz="1300" dirty="0" smtClean="0">
                <a:solidFill>
                  <a:srgbClr val="000000"/>
                </a:solidFill>
              </a:rPr>
              <a:t>.</a:t>
            </a:r>
            <a:endParaRPr lang="ru-RU" sz="1300"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142877" y="449363"/>
            <a:ext cx="5522930" cy="1815882"/>
          </a:xfrm>
          <a:prstGeom prst="rect">
            <a:avLst/>
          </a:prstGeom>
        </p:spPr>
        <p:txBody>
          <a:bodyPr wrap="square">
            <a:spAutoFit/>
          </a:bodyPr>
          <a:lstStyle/>
          <a:p>
            <a:pPr algn="ctr"/>
            <a:endParaRPr lang="fr-FR" sz="2800" b="1" dirty="0" smtClean="0">
              <a:solidFill>
                <a:schemeClr val="tx2"/>
              </a:solidFill>
            </a:endParaRPr>
          </a:p>
          <a:p>
            <a:pPr algn="ctr"/>
            <a:r>
              <a:rPr lang="fr-FR" sz="2800" b="1" dirty="0" smtClean="0">
                <a:solidFill>
                  <a:schemeClr val="tx2"/>
                </a:solidFill>
              </a:rPr>
              <a:t>Regardez le reportage et discutez </a:t>
            </a:r>
            <a:r>
              <a:rPr lang="fr-FR" sz="2800" dirty="0" smtClean="0">
                <a:solidFill>
                  <a:schemeClr val="tx2"/>
                </a:solidFill>
              </a:rPr>
              <a:t/>
            </a:r>
            <a:br>
              <a:rPr lang="fr-FR" sz="2800" dirty="0" smtClean="0">
                <a:solidFill>
                  <a:schemeClr val="tx2"/>
                </a:solidFill>
              </a:rPr>
            </a:br>
            <a:endParaRPr lang="ru-RU" sz="2800" dirty="0">
              <a:solidFill>
                <a:schemeClr val="tx2"/>
              </a:solidFill>
            </a:endParaRPr>
          </a:p>
        </p:txBody>
      </p:sp>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1177028" y="919778"/>
            <a:ext cx="4361143" cy="400110"/>
          </a:xfrm>
          <a:prstGeom prst="rect">
            <a:avLst/>
          </a:prstGeom>
        </p:spPr>
        <p:txBody>
          <a:bodyPr wrap="square">
            <a:spAutoFit/>
          </a:bodyPr>
          <a:lstStyle/>
          <a:p>
            <a:r>
              <a:rPr lang="fr-FR" sz="2000" b="1" dirty="0" smtClean="0">
                <a:solidFill>
                  <a:schemeClr val="tx2"/>
                </a:solidFill>
              </a:rPr>
              <a:t>Tourisime en </a:t>
            </a:r>
            <a:r>
              <a:rPr lang="fr-FR" sz="2000" b="1" dirty="0" smtClean="0">
                <a:solidFill>
                  <a:schemeClr val="tx2"/>
                </a:solidFill>
              </a:rPr>
              <a:t>France</a:t>
            </a:r>
            <a:endParaRPr lang="ru-RU" sz="2000" dirty="0">
              <a:solidFill>
                <a:schemeClr val="tx2"/>
              </a:solidFill>
            </a:endParaRPr>
          </a:p>
        </p:txBody>
      </p:sp>
      <p:sp>
        <p:nvSpPr>
          <p:cNvPr id="27" name="Прямоугольник 26"/>
          <p:cNvSpPr/>
          <p:nvPr/>
        </p:nvSpPr>
        <p:spPr>
          <a:xfrm>
            <a:off x="1177028" y="1588271"/>
            <a:ext cx="4083068" cy="400110"/>
          </a:xfrm>
          <a:prstGeom prst="rect">
            <a:avLst/>
          </a:prstGeom>
        </p:spPr>
        <p:txBody>
          <a:bodyPr wrap="square">
            <a:spAutoFit/>
          </a:bodyPr>
          <a:lstStyle/>
          <a:p>
            <a:r>
              <a:rPr lang="fr-FR" sz="2000" b="1" dirty="0" smtClean="0">
                <a:solidFill>
                  <a:schemeClr val="tx2"/>
                </a:solidFill>
              </a:rPr>
              <a:t>Enrichir </a:t>
            </a:r>
            <a:r>
              <a:rPr lang="fr-FR" sz="2000" b="1" dirty="0" smtClean="0">
                <a:solidFill>
                  <a:schemeClr val="tx2"/>
                </a:solidFill>
              </a:rPr>
              <a:t>le vocabulaire</a:t>
            </a:r>
            <a:endParaRPr lang="ru-RU" sz="2000" dirty="0">
              <a:solidFill>
                <a:schemeClr val="tx2"/>
              </a:solidFill>
            </a:endParaRPr>
          </a:p>
        </p:txBody>
      </p:sp>
      <p:sp>
        <p:nvSpPr>
          <p:cNvPr id="28" name="Прямоугольник 27"/>
          <p:cNvSpPr/>
          <p:nvPr/>
        </p:nvSpPr>
        <p:spPr>
          <a:xfrm>
            <a:off x="1171285" y="2288079"/>
            <a:ext cx="4083068" cy="400110"/>
          </a:xfrm>
          <a:prstGeom prst="rect">
            <a:avLst/>
          </a:prstGeom>
        </p:spPr>
        <p:txBody>
          <a:bodyPr wrap="square">
            <a:spAutoFit/>
          </a:bodyPr>
          <a:lstStyle/>
          <a:p>
            <a:r>
              <a:rPr lang="fr-FR" sz="2000" b="1" dirty="0" smtClean="0">
                <a:solidFill>
                  <a:schemeClr val="tx2"/>
                </a:solidFill>
              </a:rPr>
              <a:t>Expression </a:t>
            </a:r>
            <a:r>
              <a:rPr lang="fr-FR" sz="2000" b="1" dirty="0" smtClean="0">
                <a:solidFill>
                  <a:schemeClr val="tx2"/>
                </a:solidFill>
              </a:rPr>
              <a:t>écrite</a:t>
            </a:r>
            <a:endParaRPr lang="ru-RU" sz="2000" dirty="0">
              <a:solidFill>
                <a:schemeClr val="tx2"/>
              </a:solidFill>
            </a:endParaRPr>
          </a:p>
        </p:txBody>
      </p:sp>
      <p:sp>
        <p:nvSpPr>
          <p:cNvPr id="29" name="Oval 11"/>
          <p:cNvSpPr/>
          <p:nvPr/>
        </p:nvSpPr>
        <p:spPr>
          <a:xfrm>
            <a:off x="738297" y="909089"/>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30" name="Oval 11"/>
          <p:cNvSpPr/>
          <p:nvPr/>
        </p:nvSpPr>
        <p:spPr>
          <a:xfrm>
            <a:off x="740010" y="1586038"/>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2</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31" name="Oval 11"/>
          <p:cNvSpPr/>
          <p:nvPr/>
        </p:nvSpPr>
        <p:spPr>
          <a:xfrm>
            <a:off x="736585" y="2262986"/>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3</a:t>
            </a:r>
          </a:p>
        </p:txBody>
      </p:sp>
      <p:sp>
        <p:nvSpPr>
          <p:cNvPr id="32" name="object 2"/>
          <p:cNvSpPr txBox="1">
            <a:spLocks/>
          </p:cNvSpPr>
          <p:nvPr/>
        </p:nvSpPr>
        <p:spPr>
          <a:xfrm>
            <a:off x="575469" y="92715"/>
            <a:ext cx="4661710" cy="385979"/>
          </a:xfrm>
          <a:prstGeom prst="rect">
            <a:avLst/>
          </a:prstGeom>
        </p:spPr>
        <p:txBody>
          <a:bodyPr vert="horz" wrap="square" lIns="0" tIns="16486" rIns="0" bIns="0" rtlCol="0" anchor="ctr">
            <a:spAutoFit/>
          </a:body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tx1"/>
                </a:solidFill>
                <a:effectLst/>
                <a:uLnTx/>
                <a:uFillTx/>
                <a:latin typeface="Arial" pitchFamily="34" charset="0"/>
                <a:ea typeface="+mj-ea"/>
                <a:cs typeface="Arial" pitchFamily="34" charset="0"/>
              </a:rPr>
              <a:t>leçon</a:t>
            </a:r>
            <a:endParaRPr kumimoji="0" lang="en-US" sz="2400" b="1" i="0" u="none" strike="noStrike" kern="800" cap="none" spc="-25" normalizeH="0" baseline="0" noProof="0" dirty="0">
              <a:ln>
                <a:noFill/>
              </a:ln>
              <a:solidFill>
                <a:srgbClr val="FEFEFE"/>
              </a:solidFill>
              <a:effectLst/>
              <a:uLnTx/>
              <a:uFillTx/>
              <a:latin typeface="Arial"/>
              <a:ea typeface="+mj-ea"/>
              <a:cs typeface="Arial"/>
            </a:endParaRPr>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900" fill="hold"/>
                                        <p:tgtEl>
                                          <p:spTgt spid="29"/>
                                        </p:tgtEl>
                                        <p:attrNameLst>
                                          <p:attrName>ppt_x</p:attrName>
                                        </p:attrNameLst>
                                      </p:cBhvr>
                                      <p:tavLst>
                                        <p:tav tm="0">
                                          <p:val>
                                            <p:strVal val="#ppt_x"/>
                                          </p:val>
                                        </p:tav>
                                        <p:tav tm="100000">
                                          <p:val>
                                            <p:strVal val="#ppt_x"/>
                                          </p:val>
                                        </p:tav>
                                      </p:tavLst>
                                    </p:anim>
                                    <p:anim calcmode="lin" valueType="num">
                                      <p:cBhvr additive="base">
                                        <p:cTn id="8" dur="9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900" fill="hold"/>
                                        <p:tgtEl>
                                          <p:spTgt spid="30"/>
                                        </p:tgtEl>
                                        <p:attrNameLst>
                                          <p:attrName>ppt_x</p:attrName>
                                        </p:attrNameLst>
                                      </p:cBhvr>
                                      <p:tavLst>
                                        <p:tav tm="0">
                                          <p:val>
                                            <p:strVal val="#ppt_x"/>
                                          </p:val>
                                        </p:tav>
                                        <p:tav tm="100000">
                                          <p:val>
                                            <p:strVal val="#ppt_x"/>
                                          </p:val>
                                        </p:tav>
                                      </p:tavLst>
                                    </p:anim>
                                    <p:anim calcmode="lin" valueType="num">
                                      <p:cBhvr additive="base">
                                        <p:cTn id="12" dur="9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900" fill="hold"/>
                                        <p:tgtEl>
                                          <p:spTgt spid="31"/>
                                        </p:tgtEl>
                                        <p:attrNameLst>
                                          <p:attrName>ppt_x</p:attrName>
                                        </p:attrNameLst>
                                      </p:cBhvr>
                                      <p:tavLst>
                                        <p:tav tm="0">
                                          <p:val>
                                            <p:strVal val="#ppt_x"/>
                                          </p:val>
                                        </p:tav>
                                        <p:tav tm="100000">
                                          <p:val>
                                            <p:strVal val="#ppt_x"/>
                                          </p:val>
                                        </p:tav>
                                      </p:tavLst>
                                    </p:anim>
                                    <p:anim calcmode="lin" valueType="num">
                                      <p:cBhvr additive="base">
                                        <p:cTn id="16" dur="9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1"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dissolv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in)">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animBg="1"/>
      <p:bldP spid="29" grpId="1" animBg="1"/>
      <p:bldP spid="30" grpId="0" animBg="1"/>
      <p:bldP spid="30" grpId="1" animBg="1"/>
      <p:bldP spid="31" grpId="0" animBg="1"/>
      <p:bldP spid="3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Заголовок 30"/>
          <p:cNvSpPr>
            <a:spLocks noGrp="1"/>
          </p:cNvSpPr>
          <p:nvPr>
            <p:ph type="title"/>
          </p:nvPr>
        </p:nvSpPr>
        <p:spPr>
          <a:xfrm>
            <a:off x="236519" y="132269"/>
            <a:ext cx="5376723" cy="386260"/>
          </a:xfrm>
        </p:spPr>
        <p:txBody>
          <a:bodyPr>
            <a:normAutofit fontScale="90000"/>
          </a:bodyPr>
          <a:lstStyle/>
          <a:p>
            <a:r>
              <a:rPr lang="fr-FR" dirty="0" smtClean="0"/>
              <a:t>Activités  pour le travail indépendant</a:t>
            </a:r>
            <a:endParaRPr lang="ru-RU" dirty="0"/>
          </a:p>
        </p:txBody>
      </p:sp>
      <p:sp>
        <p:nvSpPr>
          <p:cNvPr id="4" name="Прямоугольник 3"/>
          <p:cNvSpPr/>
          <p:nvPr/>
        </p:nvSpPr>
        <p:spPr>
          <a:xfrm>
            <a:off x="379395" y="691350"/>
            <a:ext cx="5072098" cy="1477328"/>
          </a:xfrm>
          <a:prstGeom prst="rect">
            <a:avLst/>
          </a:prstGeom>
        </p:spPr>
        <p:txBody>
          <a:bodyPr wrap="square">
            <a:spAutoFit/>
          </a:bodyPr>
          <a:lstStyle/>
          <a:p>
            <a:pPr algn="ctr"/>
            <a:r>
              <a:rPr lang="fr-FR" sz="1800" b="1" dirty="0" smtClean="0">
                <a:solidFill>
                  <a:srgbClr val="000000"/>
                </a:solidFill>
                <a:latin typeface="Arial" pitchFamily="34" charset="0"/>
                <a:cs typeface="Arial" pitchFamily="34" charset="0"/>
              </a:rPr>
              <a:t>Le tourisme de loisirs vous plaît? </a:t>
            </a:r>
          </a:p>
          <a:p>
            <a:pPr algn="ctr"/>
            <a:r>
              <a:rPr lang="fr-FR" sz="1800" b="1" dirty="0" smtClean="0">
                <a:solidFill>
                  <a:srgbClr val="000000"/>
                </a:solidFill>
                <a:latin typeface="Arial" pitchFamily="34" charset="0"/>
                <a:cs typeface="Arial" pitchFamily="34" charset="0"/>
              </a:rPr>
              <a:t>Voudrez-vous le faire cette année?</a:t>
            </a:r>
          </a:p>
          <a:p>
            <a:pPr algn="ctr"/>
            <a:r>
              <a:rPr lang="fr-FR" sz="1800" b="1" dirty="0" smtClean="0">
                <a:solidFill>
                  <a:srgbClr val="000000"/>
                </a:solidFill>
                <a:latin typeface="Arial" pitchFamily="34" charset="0"/>
                <a:cs typeface="Arial" pitchFamily="34" charset="0"/>
              </a:rPr>
              <a:t> Où? Avec qui? </a:t>
            </a:r>
          </a:p>
          <a:p>
            <a:pPr algn="ctr"/>
            <a:r>
              <a:rPr lang="fr-FR" sz="1800" b="1" dirty="0" smtClean="0">
                <a:solidFill>
                  <a:srgbClr val="000000"/>
                </a:solidFill>
                <a:latin typeface="Arial" pitchFamily="34" charset="0"/>
                <a:cs typeface="Arial" pitchFamily="34" charset="0"/>
              </a:rPr>
              <a:t>Parmis les documents ci-dessous trouvez celui qui correspond au tourisme de loisirs.</a:t>
            </a:r>
            <a:endParaRPr lang="ru-RU" sz="1800" dirty="0">
              <a:solidFill>
                <a:srgbClr val="000000"/>
              </a:solidFill>
              <a:latin typeface="Arial" pitchFamily="34" charset="0"/>
              <a:cs typeface="Arial" pitchFamily="34" charset="0"/>
            </a:endParaRPr>
          </a:p>
        </p:txBody>
      </p:sp>
      <p:pic>
        <p:nvPicPr>
          <p:cNvPr id="5" name="Picture 9"/>
          <p:cNvPicPr>
            <a:picLocks noChangeAspect="1" noChangeArrowheads="1"/>
          </p:cNvPicPr>
          <p:nvPr/>
        </p:nvPicPr>
        <p:blipFill>
          <a:blip r:embed="rId2"/>
          <a:srcRect/>
          <a:stretch>
            <a:fillRect/>
          </a:stretch>
        </p:blipFill>
        <p:spPr bwMode="auto">
          <a:xfrm>
            <a:off x="4561600" y="2302024"/>
            <a:ext cx="1088965" cy="821637"/>
          </a:xfrm>
          <a:prstGeom prst="rect">
            <a:avLst/>
          </a:prstGeom>
          <a:noFill/>
          <a:ln w="9525">
            <a:noFill/>
            <a:miter lim="800000"/>
            <a:headEnd/>
            <a:tailEnd/>
          </a:ln>
        </p:spPr>
      </p:pic>
    </p:spTree>
    <p:extLst>
      <p:ext uri="{BB962C8B-B14F-4D97-AF65-F5344CB8AC3E}">
        <p14:creationId xmlns:p14="http://schemas.microsoft.com/office/powerpoint/2010/main" val="2495434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Jeune agriculteur ouzbek</a:t>
            </a:r>
            <a:endParaRPr lang="ru-RU" dirty="0"/>
          </a:p>
        </p:txBody>
      </p:sp>
      <p:sp>
        <p:nvSpPr>
          <p:cNvPr id="3" name="Содержимое 2"/>
          <p:cNvSpPr>
            <a:spLocks noGrp="1"/>
          </p:cNvSpPr>
          <p:nvPr>
            <p:ph sz="half" idx="2"/>
          </p:nvPr>
        </p:nvSpPr>
        <p:spPr>
          <a:xfrm>
            <a:off x="247837" y="719705"/>
            <a:ext cx="3060516" cy="2019014"/>
          </a:xfrm>
        </p:spPr>
        <p:txBody>
          <a:bodyPr/>
          <a:lstStyle/>
          <a:p>
            <a:pPr marL="0" indent="266700">
              <a:buNone/>
            </a:pPr>
            <a:r>
              <a:rPr lang="fr-FR" sz="1600" dirty="0" smtClean="0">
                <a:solidFill>
                  <a:srgbClr val="000000"/>
                </a:solidFill>
              </a:rPr>
              <a:t>Cette année nous partons en Champagne. C'est la région où Ton fabrique le champagne et où il y a beaucoup de vignobles. </a:t>
            </a:r>
            <a:endParaRPr lang="fr-FR" sz="1600" dirty="0" smtClean="0">
              <a:solidFill>
                <a:srgbClr val="000000"/>
              </a:solidFill>
            </a:endParaRPr>
          </a:p>
          <a:p>
            <a:pPr marL="0" indent="266700">
              <a:buNone/>
            </a:pPr>
            <a:r>
              <a:rPr lang="fr-FR" sz="1600" dirty="0" smtClean="0">
                <a:solidFill>
                  <a:srgbClr val="000000"/>
                </a:solidFill>
              </a:rPr>
              <a:t>Moi</a:t>
            </a:r>
            <a:r>
              <a:rPr lang="fr-FR" sz="1600" dirty="0" smtClean="0">
                <a:solidFill>
                  <a:srgbClr val="000000"/>
                </a:solidFill>
              </a:rPr>
              <a:t>, j'habite dans la vallée de Ferghana, j'étudie l'agriculture. Je veux voir comment les Français cultivent la vigne là bas....</a:t>
            </a:r>
            <a:endParaRPr lang="ru-RU" sz="1600" dirty="0">
              <a:solidFill>
                <a:srgbClr val="000000"/>
              </a:solidFill>
            </a:endParaRPr>
          </a:p>
        </p:txBody>
      </p:sp>
      <p:pic>
        <p:nvPicPr>
          <p:cNvPr id="1026" name="Picture 2"/>
          <p:cNvPicPr>
            <a:picLocks noChangeAspect="1" noChangeArrowheads="1"/>
          </p:cNvPicPr>
          <p:nvPr/>
        </p:nvPicPr>
        <p:blipFill>
          <a:blip r:embed="rId2"/>
          <a:srcRect/>
          <a:stretch>
            <a:fillRect/>
          </a:stretch>
        </p:blipFill>
        <p:spPr bwMode="auto">
          <a:xfrm>
            <a:off x="3522667" y="765646"/>
            <a:ext cx="2084077" cy="1862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Sarvar</a:t>
            </a:r>
            <a:r>
              <a:rPr lang="en-US" dirty="0" smtClean="0"/>
              <a:t>, 18 </a:t>
            </a:r>
            <a:r>
              <a:rPr lang="en-US" dirty="0" err="1" smtClean="0"/>
              <a:t>ans</a:t>
            </a:r>
            <a:endParaRPr lang="ru-RU" dirty="0"/>
          </a:p>
        </p:txBody>
      </p:sp>
      <p:sp>
        <p:nvSpPr>
          <p:cNvPr id="3" name="Содержимое 2"/>
          <p:cNvSpPr>
            <a:spLocks noGrp="1"/>
          </p:cNvSpPr>
          <p:nvPr>
            <p:ph sz="half" idx="2"/>
          </p:nvPr>
        </p:nvSpPr>
        <p:spPr>
          <a:xfrm>
            <a:off x="247838" y="719705"/>
            <a:ext cx="3489144" cy="1766637"/>
          </a:xfrm>
        </p:spPr>
        <p:txBody>
          <a:bodyPr/>
          <a:lstStyle/>
          <a:p>
            <a:pPr marL="0" indent="358775">
              <a:buNone/>
            </a:pPr>
            <a:r>
              <a:rPr lang="fr-FR" sz="1400" dirty="0" smtClean="0">
                <a:solidFill>
                  <a:srgbClr val="000000"/>
                </a:solidFill>
              </a:rPr>
              <a:t>Pour </a:t>
            </a:r>
            <a:r>
              <a:rPr lang="fr-FR" sz="1400" dirty="0" smtClean="0">
                <a:solidFill>
                  <a:srgbClr val="000000"/>
                </a:solidFill>
              </a:rPr>
              <a:t>moi qui habite Ouzbékistan, le beau voyage à faire en France, c'est le voyage à Nice. </a:t>
            </a:r>
            <a:endParaRPr lang="fr-FR" sz="1400" dirty="0" smtClean="0">
              <a:solidFill>
                <a:srgbClr val="000000"/>
              </a:solidFill>
            </a:endParaRPr>
          </a:p>
          <a:p>
            <a:pPr marL="0" indent="358775">
              <a:buNone/>
            </a:pPr>
            <a:r>
              <a:rPr lang="fr-FR" sz="1400" dirty="0" smtClean="0">
                <a:solidFill>
                  <a:srgbClr val="000000"/>
                </a:solidFill>
              </a:rPr>
              <a:t>D'abord</a:t>
            </a:r>
            <a:r>
              <a:rPr lang="fr-FR" sz="1400" dirty="0" smtClean="0">
                <a:solidFill>
                  <a:srgbClr val="000000"/>
                </a:solidFill>
              </a:rPr>
              <a:t>, j'adore la mer et les palmiers, dans mon pays, il n'y a pas de mer! Hélas! Et ensuite, on est sûr d'avoir du soleil et du ciel bleu. Et puis c'est tellement sympa la côte d'Azur....</a:t>
            </a:r>
            <a:endParaRPr lang="ru-RU" sz="1400" dirty="0">
              <a:solidFill>
                <a:srgbClr val="000000"/>
              </a:solidFill>
            </a:endParaRPr>
          </a:p>
        </p:txBody>
      </p:sp>
      <p:pic>
        <p:nvPicPr>
          <p:cNvPr id="2050" name="Picture 2"/>
          <p:cNvPicPr>
            <a:picLocks noChangeAspect="1" noChangeArrowheads="1"/>
          </p:cNvPicPr>
          <p:nvPr/>
        </p:nvPicPr>
        <p:blipFill>
          <a:blip r:embed="rId2"/>
          <a:srcRect/>
          <a:stretch>
            <a:fillRect/>
          </a:stretch>
        </p:blipFill>
        <p:spPr bwMode="auto">
          <a:xfrm>
            <a:off x="3854139" y="666365"/>
            <a:ext cx="1714499" cy="18101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Les </a:t>
            </a:r>
            <a:r>
              <a:rPr lang="en-US" dirty="0" err="1" smtClean="0"/>
              <a:t>retraités</a:t>
            </a:r>
            <a:r>
              <a:rPr lang="en-US" dirty="0" smtClean="0"/>
              <a:t> </a:t>
            </a:r>
            <a:r>
              <a:rPr lang="en-US" dirty="0" err="1" smtClean="0"/>
              <a:t>russes</a:t>
            </a:r>
            <a:endParaRPr lang="ru-RU" dirty="0"/>
          </a:p>
        </p:txBody>
      </p:sp>
      <p:sp>
        <p:nvSpPr>
          <p:cNvPr id="3" name="Содержимое 2"/>
          <p:cNvSpPr>
            <a:spLocks noGrp="1"/>
          </p:cNvSpPr>
          <p:nvPr>
            <p:ph sz="half" idx="2"/>
          </p:nvPr>
        </p:nvSpPr>
        <p:spPr>
          <a:xfrm>
            <a:off x="247837" y="719705"/>
            <a:ext cx="2846202" cy="1551194"/>
          </a:xfrm>
        </p:spPr>
        <p:txBody>
          <a:bodyPr/>
          <a:lstStyle/>
          <a:p>
            <a:r>
              <a:rPr lang="fr-FR" sz="1400" dirty="0" smtClean="0">
                <a:solidFill>
                  <a:srgbClr val="000000"/>
                </a:solidFill>
              </a:rPr>
              <a:t>-Ah! Nous, cette année, nous avons choisi la France parmi plusieurs pays européens. </a:t>
            </a:r>
            <a:endParaRPr lang="fr-FR" sz="1400" dirty="0" smtClean="0">
              <a:solidFill>
                <a:srgbClr val="000000"/>
              </a:solidFill>
            </a:endParaRPr>
          </a:p>
          <a:p>
            <a:r>
              <a:rPr lang="fr-FR" sz="1400" dirty="0" smtClean="0">
                <a:solidFill>
                  <a:srgbClr val="000000"/>
                </a:solidFill>
              </a:rPr>
              <a:t>Nous </a:t>
            </a:r>
            <a:r>
              <a:rPr lang="fr-FR" sz="1400" dirty="0" smtClean="0">
                <a:solidFill>
                  <a:srgbClr val="000000"/>
                </a:solidFill>
              </a:rPr>
              <a:t>ne la connaissons pas. C'est peut-être la formule la plus chère, mais découvrir ce pays et ses merveilles, c'est.....</a:t>
            </a:r>
            <a:endParaRPr lang="ru-RU" sz="1400" dirty="0">
              <a:solidFill>
                <a:srgbClr val="000000"/>
              </a:solidFill>
            </a:endParaRPr>
          </a:p>
        </p:txBody>
      </p:sp>
      <p:pic>
        <p:nvPicPr>
          <p:cNvPr id="3074" name="Picture 2"/>
          <p:cNvPicPr>
            <a:picLocks noChangeAspect="1" noChangeArrowheads="1"/>
          </p:cNvPicPr>
          <p:nvPr/>
        </p:nvPicPr>
        <p:blipFill>
          <a:blip r:embed="rId2"/>
          <a:srcRect/>
          <a:stretch>
            <a:fillRect/>
          </a:stretch>
        </p:blipFill>
        <p:spPr bwMode="auto">
          <a:xfrm>
            <a:off x="3251582" y="719706"/>
            <a:ext cx="2265616" cy="1813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Sokhiba</a:t>
            </a:r>
            <a:r>
              <a:rPr lang="en-US" dirty="0" smtClean="0"/>
              <a:t>, 20 </a:t>
            </a:r>
            <a:r>
              <a:rPr lang="en-US" dirty="0" err="1" smtClean="0"/>
              <a:t>ans</a:t>
            </a:r>
            <a:r>
              <a:rPr lang="en-US" dirty="0" smtClean="0"/>
              <a:t>, </a:t>
            </a:r>
            <a:r>
              <a:rPr lang="en-US" dirty="0" err="1" smtClean="0"/>
              <a:t>étudiante</a:t>
            </a:r>
            <a:endParaRPr lang="ru-RU" dirty="0"/>
          </a:p>
        </p:txBody>
      </p:sp>
      <p:sp>
        <p:nvSpPr>
          <p:cNvPr id="3" name="Содержимое 2"/>
          <p:cNvSpPr>
            <a:spLocks noGrp="1"/>
          </p:cNvSpPr>
          <p:nvPr>
            <p:ph sz="half" idx="2"/>
          </p:nvPr>
        </p:nvSpPr>
        <p:spPr>
          <a:xfrm>
            <a:off x="247837" y="719705"/>
            <a:ext cx="3846333" cy="2022157"/>
          </a:xfrm>
        </p:spPr>
        <p:txBody>
          <a:bodyPr/>
          <a:lstStyle/>
          <a:p>
            <a:r>
              <a:rPr lang="fr-FR" sz="1400" dirty="0" smtClean="0">
                <a:solidFill>
                  <a:srgbClr val="000000"/>
                </a:solidFill>
              </a:rPr>
              <a:t>D'habitude, je passe mes vacances dans ma campagne andijanaise mais cette année, j'ai décidé de partir avec mes amis de la fac, à la découverte de la France: Aix, Montpellier, Grenoble,...</a:t>
            </a:r>
          </a:p>
          <a:p>
            <a:r>
              <a:rPr lang="fr-FR" sz="1400" dirty="0" smtClean="0">
                <a:solidFill>
                  <a:srgbClr val="000000"/>
                </a:solidFill>
              </a:rPr>
              <a:t>Les plus vieilles universités françaises dans les plus beaux endroits de FrancelVous connaissez les universités françaises?...</a:t>
            </a:r>
            <a:endParaRPr lang="fr-FR" sz="1400" b="1" dirty="0" smtClean="0">
              <a:solidFill>
                <a:srgbClr val="000000"/>
              </a:solidFill>
            </a:endParaRPr>
          </a:p>
          <a:p>
            <a:endParaRPr lang="ru-RU" sz="1400" dirty="0">
              <a:solidFill>
                <a:srgbClr val="000000"/>
              </a:solidFill>
            </a:endParaRPr>
          </a:p>
        </p:txBody>
      </p:sp>
      <p:pic>
        <p:nvPicPr>
          <p:cNvPr id="4098" name="Picture 2"/>
          <p:cNvPicPr>
            <a:picLocks noChangeAspect="1" noChangeArrowheads="1"/>
          </p:cNvPicPr>
          <p:nvPr/>
        </p:nvPicPr>
        <p:blipFill>
          <a:blip r:embed="rId2"/>
          <a:srcRect/>
          <a:stretch>
            <a:fillRect/>
          </a:stretch>
        </p:blipFill>
        <p:spPr bwMode="auto">
          <a:xfrm>
            <a:off x="4165609" y="719705"/>
            <a:ext cx="1462823" cy="15484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Un couple </a:t>
            </a:r>
            <a:r>
              <a:rPr lang="en-US" dirty="0" err="1" smtClean="0"/>
              <a:t>parisien</a:t>
            </a:r>
            <a:endParaRPr lang="ru-RU" dirty="0"/>
          </a:p>
        </p:txBody>
      </p:sp>
      <p:sp>
        <p:nvSpPr>
          <p:cNvPr id="3" name="Содержимое 2"/>
          <p:cNvSpPr>
            <a:spLocks noGrp="1"/>
          </p:cNvSpPr>
          <p:nvPr>
            <p:ph sz="half" idx="2"/>
          </p:nvPr>
        </p:nvSpPr>
        <p:spPr>
          <a:xfrm>
            <a:off x="247837" y="719704"/>
            <a:ext cx="3274830" cy="1772793"/>
          </a:xfrm>
        </p:spPr>
        <p:txBody>
          <a:bodyPr/>
          <a:lstStyle/>
          <a:p>
            <a:r>
              <a:rPr lang="fr-FR" sz="1600" dirty="0" smtClean="0">
                <a:solidFill>
                  <a:srgbClr val="000000"/>
                </a:solidFill>
              </a:rPr>
              <a:t>Ma femme et moi, parisiens, nous recherchons les endroits les moins fréquentés. </a:t>
            </a:r>
            <a:endParaRPr lang="fr-FR" sz="1600" dirty="0" smtClean="0">
              <a:solidFill>
                <a:srgbClr val="000000"/>
              </a:solidFill>
            </a:endParaRPr>
          </a:p>
          <a:p>
            <a:r>
              <a:rPr lang="fr-FR" sz="1600" dirty="0" smtClean="0">
                <a:solidFill>
                  <a:srgbClr val="000000"/>
                </a:solidFill>
              </a:rPr>
              <a:t>Nous </a:t>
            </a:r>
            <a:r>
              <a:rPr lang="fr-FR" sz="1600" dirty="0" smtClean="0">
                <a:solidFill>
                  <a:srgbClr val="000000"/>
                </a:solidFill>
              </a:rPr>
              <a:t>voulons du calme et de l'air pur, c'est pourquoi nous choisissons les Pyrénées. Nous pouvons y faire des randonnées....</a:t>
            </a:r>
            <a:endParaRPr lang="ru-RU" sz="1600" dirty="0">
              <a:solidFill>
                <a:srgbClr val="000000"/>
              </a:solidFill>
            </a:endParaRPr>
          </a:p>
        </p:txBody>
      </p:sp>
      <p:pic>
        <p:nvPicPr>
          <p:cNvPr id="5122" name="Picture 2"/>
          <p:cNvPicPr>
            <a:picLocks noGrp="1" noChangeAspect="1" noChangeArrowheads="1"/>
          </p:cNvPicPr>
          <p:nvPr>
            <p:ph sz="half" idx="3"/>
          </p:nvPr>
        </p:nvPicPr>
        <p:blipFill>
          <a:blip r:embed="rId2"/>
          <a:srcRect/>
          <a:stretch>
            <a:fillRect/>
          </a:stretch>
        </p:blipFill>
        <p:spPr bwMode="auto">
          <a:xfrm>
            <a:off x="3736981" y="744538"/>
            <a:ext cx="1857389" cy="20899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Un </a:t>
            </a:r>
            <a:r>
              <a:rPr lang="en-US" dirty="0" err="1" smtClean="0"/>
              <a:t>jeune</a:t>
            </a:r>
            <a:r>
              <a:rPr lang="en-US" dirty="0" smtClean="0"/>
              <a:t> </a:t>
            </a:r>
            <a:r>
              <a:rPr lang="en-US" dirty="0" err="1" smtClean="0"/>
              <a:t>américain</a:t>
            </a:r>
            <a:endParaRPr lang="ru-RU" dirty="0"/>
          </a:p>
        </p:txBody>
      </p:sp>
      <p:sp>
        <p:nvSpPr>
          <p:cNvPr id="3" name="Содержимое 2"/>
          <p:cNvSpPr>
            <a:spLocks noGrp="1"/>
          </p:cNvSpPr>
          <p:nvPr>
            <p:ph sz="half" idx="2"/>
          </p:nvPr>
        </p:nvSpPr>
        <p:spPr>
          <a:xfrm>
            <a:off x="247838" y="719705"/>
            <a:ext cx="3131954" cy="1766637"/>
          </a:xfrm>
        </p:spPr>
        <p:txBody>
          <a:bodyPr/>
          <a:lstStyle/>
          <a:p>
            <a:r>
              <a:rPr lang="fr-FR" sz="1400" dirty="0" smtClean="0">
                <a:solidFill>
                  <a:srgbClr val="000000"/>
                </a:solidFill>
              </a:rPr>
              <a:t>Moi, je préfère abandonner les bruits, la pollution des grandes villes pour aller voir les paysages de la campagne française. </a:t>
            </a:r>
            <a:endParaRPr lang="fr-FR" sz="1400" dirty="0" smtClean="0">
              <a:solidFill>
                <a:srgbClr val="000000"/>
              </a:solidFill>
            </a:endParaRPr>
          </a:p>
          <a:p>
            <a:r>
              <a:rPr lang="fr-FR" sz="1400" dirty="0" smtClean="0">
                <a:solidFill>
                  <a:srgbClr val="000000"/>
                </a:solidFill>
              </a:rPr>
              <a:t>Les </a:t>
            </a:r>
            <a:r>
              <a:rPr lang="fr-FR" sz="1400" dirty="0" smtClean="0">
                <a:solidFill>
                  <a:srgbClr val="000000"/>
                </a:solidFill>
              </a:rPr>
              <a:t>gratte-ciels de New-York, je les vois toute l'année! C'est pourquoi, je n'y resterai pas! Et vous, que préférezvous?... .</a:t>
            </a:r>
            <a:endParaRPr lang="ru-RU" sz="1400" dirty="0">
              <a:solidFill>
                <a:srgbClr val="000000"/>
              </a:solidFill>
            </a:endParaRPr>
          </a:p>
        </p:txBody>
      </p:sp>
      <p:pic>
        <p:nvPicPr>
          <p:cNvPr id="6146" name="Picture 2"/>
          <p:cNvPicPr>
            <a:picLocks noGrp="1" noChangeAspect="1" noChangeArrowheads="1"/>
          </p:cNvPicPr>
          <p:nvPr>
            <p:ph sz="half" idx="3"/>
          </p:nvPr>
        </p:nvPicPr>
        <p:blipFill>
          <a:blip r:embed="rId2"/>
          <a:srcRect/>
          <a:stretch>
            <a:fillRect/>
          </a:stretch>
        </p:blipFill>
        <p:spPr bwMode="auto">
          <a:xfrm>
            <a:off x="3736982" y="744538"/>
            <a:ext cx="1857388" cy="18116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2"/>
          </p:nvPr>
        </p:nvSpPr>
        <p:spPr>
          <a:xfrm>
            <a:off x="247837" y="719705"/>
            <a:ext cx="5417969" cy="646331"/>
          </a:xfrm>
        </p:spPr>
        <p:txBody>
          <a:bodyPr/>
          <a:lstStyle/>
          <a:p>
            <a:pPr marL="107950" indent="250825">
              <a:buNone/>
            </a:pPr>
            <a:r>
              <a:rPr lang="fr-FR" sz="1400" b="1" dirty="0" smtClean="0">
                <a:solidFill>
                  <a:srgbClr val="000000"/>
                </a:solidFill>
              </a:rPr>
              <a:t>Lisez les transcriptions de ce que disent les personnages </a:t>
            </a:r>
            <a:r>
              <a:rPr lang="fr-FR" sz="1400" b="1" dirty="0" smtClean="0">
                <a:solidFill>
                  <a:srgbClr val="000000"/>
                </a:solidFill>
              </a:rPr>
              <a:t>de 1 </a:t>
            </a:r>
            <a:r>
              <a:rPr lang="fr-FR" sz="1400" b="1" dirty="0" smtClean="0">
                <a:solidFill>
                  <a:srgbClr val="000000"/>
                </a:solidFill>
              </a:rPr>
              <a:t>à 6 et cherchez de quoi parlent-ils en associant leurs paroles aux illustrations ci-jointes.</a:t>
            </a:r>
            <a:endParaRPr lang="ru-RU" sz="1400" dirty="0">
              <a:solidFill>
                <a:srgbClr val="000000"/>
              </a:solidFill>
            </a:endParaRPr>
          </a:p>
        </p:txBody>
      </p:sp>
      <p:sp>
        <p:nvSpPr>
          <p:cNvPr id="5" name="Прямоугольник 4"/>
          <p:cNvSpPr/>
          <p:nvPr/>
        </p:nvSpPr>
        <p:spPr>
          <a:xfrm>
            <a:off x="247837" y="1405730"/>
            <a:ext cx="5275094" cy="738664"/>
          </a:xfrm>
          <a:prstGeom prst="rect">
            <a:avLst/>
          </a:prstGeom>
        </p:spPr>
        <p:txBody>
          <a:bodyPr wrap="square">
            <a:spAutoFit/>
          </a:bodyPr>
          <a:lstStyle/>
          <a:p>
            <a:pPr indent="266700"/>
            <a:r>
              <a:rPr lang="fr-FR" sz="1400" b="1" dirty="0" smtClean="0">
                <a:solidFill>
                  <a:srgbClr val="000000"/>
                </a:solidFill>
              </a:rPr>
              <a:t>Combien de touristes sont français, combien de touristes sont étrangers dans cette table ronde? De quelle nationalité sont-ils?</a:t>
            </a:r>
            <a:endParaRPr lang="ru-RU" sz="1400" b="1" dirty="0">
              <a:solidFill>
                <a:srgbClr val="000000"/>
              </a:solidFill>
            </a:endParaRPr>
          </a:p>
        </p:txBody>
      </p:sp>
      <p:pic>
        <p:nvPicPr>
          <p:cNvPr id="7170" name="Picture 2"/>
          <p:cNvPicPr>
            <a:picLocks noChangeAspect="1" noChangeArrowheads="1"/>
          </p:cNvPicPr>
          <p:nvPr/>
        </p:nvPicPr>
        <p:blipFill>
          <a:blip r:embed="rId2"/>
          <a:srcRect/>
          <a:stretch>
            <a:fillRect/>
          </a:stretch>
        </p:blipFill>
        <p:spPr bwMode="auto">
          <a:xfrm>
            <a:off x="4624685" y="2048672"/>
            <a:ext cx="1007608" cy="1071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151157</TotalTime>
  <Words>763</Words>
  <Application>Microsoft Office PowerPoint</Application>
  <PresentationFormat>Произвольный</PresentationFormat>
  <Paragraphs>74</Paragraphs>
  <Slides>20</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20</vt:i4>
      </vt:variant>
    </vt:vector>
  </HeadingPairs>
  <TitlesOfParts>
    <vt:vector size="3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Презентация PowerPoint</vt:lpstr>
      <vt:lpstr>Презентация PowerPoint</vt:lpstr>
      <vt:lpstr>Jeune agriculteur ouzbek</vt:lpstr>
      <vt:lpstr>Sarvar, 18 ans</vt:lpstr>
      <vt:lpstr>Les retraités russes</vt:lpstr>
      <vt:lpstr>Sokhiba, 20 ans, étudiante</vt:lpstr>
      <vt:lpstr>Un couple parisien</vt:lpstr>
      <vt:lpstr>Un jeune américain</vt:lpstr>
      <vt:lpstr>Презентация PowerPoint</vt:lpstr>
      <vt:lpstr>Les différents types de tourisme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Lequel de ces types de tourisme vous choisissez? Pourquoi?</vt:lpstr>
      <vt:lpstr>Презентация PowerPoint</vt:lpstr>
      <vt:lpstr>Activités  pour le travail indépendant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Azizbek</cp:lastModifiedBy>
  <cp:revision>1463</cp:revision>
  <dcterms:created xsi:type="dcterms:W3CDTF">2014-10-08T23:03:32Z</dcterms:created>
  <dcterms:modified xsi:type="dcterms:W3CDTF">2020-11-23T04:53:25Z</dcterms:modified>
</cp:coreProperties>
</file>