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404" r:id="rId13"/>
    <p:sldId id="1406" r:id="rId14"/>
    <p:sldId id="1405" r:id="rId15"/>
    <p:sldId id="1413" r:id="rId16"/>
    <p:sldId id="1414" r:id="rId17"/>
    <p:sldId id="1407" r:id="rId18"/>
    <p:sldId id="1408" r:id="rId19"/>
    <p:sldId id="1409" r:id="rId20"/>
    <p:sldId id="1410" r:id="rId21"/>
    <p:sldId id="1411" r:id="rId22"/>
    <p:sldId id="1419" r:id="rId23"/>
    <p:sldId id="1415" r:id="rId24"/>
    <p:sldId id="1416" r:id="rId25"/>
    <p:sldId id="1417" r:id="rId26"/>
    <p:sldId id="1412" r:id="rId27"/>
    <p:sldId id="1418" r:id="rId28"/>
    <p:sldId id="1363" r:id="rId29"/>
    <p:sldId id="1420" r:id="rId30"/>
    <p:sldId id="1403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04"/>
            <p14:sldId id="1406"/>
            <p14:sldId id="1405"/>
            <p14:sldId id="1413"/>
            <p14:sldId id="1414"/>
            <p14:sldId id="1407"/>
            <p14:sldId id="1408"/>
            <p14:sldId id="1409"/>
            <p14:sldId id="1410"/>
            <p14:sldId id="1411"/>
            <p14:sldId id="1419"/>
            <p14:sldId id="1415"/>
            <p14:sldId id="1416"/>
            <p14:sldId id="1417"/>
            <p14:sldId id="1412"/>
            <p14:sldId id="1418"/>
            <p14:sldId id="1363"/>
            <p14:sldId id="1420"/>
            <p14:sldId id="140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50" d="100"/>
          <a:sy n="150" d="100"/>
        </p:scale>
        <p:origin x="-378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370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4386" y="-23030"/>
            <a:ext cx="5773836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5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1439565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marR="0" lvl="0" indent="0" algn="l" defTabSz="575936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5" b="1" i="0" u="none" strike="noStrike" kern="800" cap="none" spc="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Français</a:t>
            </a:r>
            <a:endParaRPr kumimoji="0" lang="en-US" sz="3395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91493" y="1275695"/>
            <a:ext cx="4824536" cy="115285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en-US" sz="32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32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en-US" sz="32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L’alimentation</a:t>
            </a:r>
          </a:p>
        </p:txBody>
      </p:sp>
      <p:sp>
        <p:nvSpPr>
          <p:cNvPr id="27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70451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96151" y="541152"/>
            <a:ext cx="6029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298" spc="-5" dirty="0" smtClean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en-US" sz="1298" spc="-5" dirty="0" err="1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sz="1298" dirty="0">
              <a:latin typeface="Arial"/>
              <a:cs typeface="Arial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287437" y="2124101"/>
            <a:ext cx="343791" cy="784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L'alimentation</a:t>
            </a:r>
            <a:endParaRPr lang="ru-R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5081" y="619912"/>
            <a:ext cx="33575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104" y="762788"/>
            <a:ext cx="20041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L'alimentation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520" y="619912"/>
            <a:ext cx="34356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2126" y="762788"/>
            <a:ext cx="192610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752"/>
            <a:ext cx="5665807" cy="518529"/>
          </a:xfrm>
        </p:spPr>
        <p:txBody>
          <a:bodyPr>
            <a:noAutofit/>
          </a:bodyPr>
          <a:lstStyle/>
          <a:p>
            <a:r>
              <a:rPr lang="fr-FR" sz="2400" dirty="0" smtClean="0"/>
              <a:t>Les matières grasses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518529"/>
            <a:ext cx="5417969" cy="307777"/>
          </a:xfrm>
        </p:spPr>
        <p:txBody>
          <a:bodyPr/>
          <a:lstStyle/>
          <a:p>
            <a:pPr algn="ctr"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(le beurre, l'huile, la margarine...)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2" y="826306"/>
            <a:ext cx="552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sont des produits énergétiques utiles au bon fonctionnement du corps.</a:t>
            </a:r>
          </a:p>
          <a:p>
            <a:pPr indent="266700"/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Ils contiennent des vitamines A, D, E et K et sont nécessaires à l'entretien et au renouvellement de nos cellules.</a:t>
            </a:r>
          </a:p>
          <a:p>
            <a:pPr indent="266700"/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faut en consommer mais en petite quantité.</a:t>
            </a:r>
            <a:endParaRPr lang="fr-FR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9651" y="619912"/>
            <a:ext cx="2357454" cy="240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77171" y="619912"/>
            <a:ext cx="2233454" cy="240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562979"/>
            <a:ext cx="5203655" cy="2492990"/>
          </a:xfrm>
        </p:spPr>
        <p:txBody>
          <a:bodyPr/>
          <a:lstStyle/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Voici un quizz à faire pour vous ou pour un proche. Cela permettra de savoir où vous en êtes avec la nourriture: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«Je ne mange plus» 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Au début; Vous avez décidé de faire un régime en supprimant certains aliments de votre alimentation? Vous avez mal dans votre peau.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518529"/>
            <a:ext cx="5346531" cy="2601713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					Et </a:t>
            </a:r>
            <a:r>
              <a:rPr lang="en-US" sz="1600" b="1" dirty="0" err="1" smtClean="0">
                <a:solidFill>
                  <a:srgbClr val="000000"/>
                </a:solidFill>
              </a:rPr>
              <a:t>ensuite</a:t>
            </a:r>
            <a:r>
              <a:rPr lang="en-US" sz="1600" b="1" dirty="0" smtClean="0">
                <a:solidFill>
                  <a:srgbClr val="000000"/>
                </a:solidFill>
              </a:rPr>
              <a:t>....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 Vous n'arrivez plus à arrêter de perdre du poids  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 Votre régime devient de plus en plus strict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 Vos sensations de faim disparaissent 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 Peut être vous vous privez tellement que vous avez envie de craquer...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Peut être tu es fatigué(e), tu ne penses qu'à ça...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Peut être quand vous craquez, vous mangez beaucoup  Vous faites du sport de façon excessive ou compulsive </a:t>
            </a:r>
            <a:endParaRPr lang="fr-FR" sz="16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   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899964"/>
            <a:ext cx="5275093" cy="787908"/>
          </a:xfrm>
        </p:spPr>
        <p:txBody>
          <a:bodyPr/>
          <a:lstStyle/>
          <a:p>
            <a:pPr algn="ctr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Est-ce que les gens disent les choses suivantes.... «Oh, vous avez beaucoup maigri, non»?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 «Vous êtes un gros régime»?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</a:rPr>
              <a:t>Conclusion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440200" cy="2283702"/>
          </a:xfrm>
        </p:spPr>
        <p:txBody>
          <a:bodyPr/>
          <a:lstStyle/>
          <a:p>
            <a:pPr marL="0" indent="266700"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    Si vous répondez beaucoup «oui» à ces affirmations, votre comportement alimentaire montre que votre relation à la nourriture est difficile et commence à vous mettre en </a:t>
            </a:r>
            <a:r>
              <a:rPr lang="fr-FR" sz="1400" b="1" dirty="0" smtClean="0">
                <a:solidFill>
                  <a:srgbClr val="000000"/>
                </a:solidFill>
              </a:rPr>
              <a:t>danger.</a:t>
            </a:r>
          </a:p>
          <a:p>
            <a:pPr marL="0" indent="266700"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La </a:t>
            </a:r>
            <a:r>
              <a:rPr lang="fr-FR" sz="1400" b="1" dirty="0" smtClean="0">
                <a:solidFill>
                  <a:srgbClr val="000000"/>
                </a:solidFill>
              </a:rPr>
              <a:t>restriction alimentaire peut déclencher parfois une maladie que l'on nomme l'anorexie. </a:t>
            </a:r>
            <a:endParaRPr lang="fr-FR" sz="1400" b="1" dirty="0" smtClean="0">
              <a:solidFill>
                <a:srgbClr val="000000"/>
              </a:solidFill>
            </a:endParaRPr>
          </a:p>
          <a:p>
            <a:pPr marL="0" indent="266700"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L'anorexie </a:t>
            </a:r>
            <a:r>
              <a:rPr lang="fr-FR" sz="1400" b="1" dirty="0" smtClean="0">
                <a:solidFill>
                  <a:srgbClr val="000000"/>
                </a:solidFill>
              </a:rPr>
              <a:t>est une force destructrice qui pousse des personnes à cesser de s'alimenter. </a:t>
            </a:r>
            <a:endParaRPr lang="fr-FR" sz="1400" b="1" dirty="0" smtClean="0">
              <a:solidFill>
                <a:srgbClr val="000000"/>
              </a:solidFill>
            </a:endParaRPr>
          </a:p>
          <a:p>
            <a:pPr marL="0" indent="266700"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Pour </a:t>
            </a:r>
            <a:r>
              <a:rPr lang="fr-FR" sz="1400" b="1" dirty="0" smtClean="0">
                <a:solidFill>
                  <a:srgbClr val="000000"/>
                </a:solidFill>
              </a:rPr>
              <a:t>intensifier la perte de poids, certains souffrant d'anorexie vont faire de l'effort physique de manière intense voire même prendre des traitements pharmacologiques</a:t>
            </a:r>
            <a:r>
              <a:rPr lang="fr-FR" sz="1400" b="1" dirty="0" smtClean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3219"/>
            <a:ext cx="4895533" cy="386260"/>
          </a:xfrm>
        </p:spPr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</a:rPr>
              <a:t>Conclusion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6572" y="827956"/>
            <a:ext cx="5346531" cy="1335750"/>
          </a:xfrm>
        </p:spPr>
        <p:txBody>
          <a:bodyPr/>
          <a:lstStyle/>
          <a:p>
            <a:pPr marL="0" indent="266700"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La </a:t>
            </a:r>
            <a:r>
              <a:rPr lang="fr-FR" sz="1400" b="1" dirty="0" smtClean="0">
                <a:solidFill>
                  <a:srgbClr val="000000"/>
                </a:solidFill>
              </a:rPr>
              <a:t>personne qui souffre d'anorexie va trouver dans ce comportement du réconfort à sa détresse. Mais rapidement, il va retrouver cette détresse à cause de la dépendance à l'état </a:t>
            </a:r>
            <a:r>
              <a:rPr lang="fr-FR" sz="1400" b="1" dirty="0" smtClean="0">
                <a:solidFill>
                  <a:srgbClr val="000000"/>
                </a:solidFill>
              </a:rPr>
              <a:t>d'anorexie: </a:t>
            </a:r>
            <a:r>
              <a:rPr lang="fr-FR" sz="1400" b="1" dirty="0" smtClean="0">
                <a:solidFill>
                  <a:srgbClr val="000000"/>
                </a:solidFill>
              </a:rPr>
              <a:t>le vide, le manque, le contrôle.</a:t>
            </a:r>
          </a:p>
          <a:p>
            <a:pPr marL="0" indent="266700"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La </a:t>
            </a:r>
            <a:r>
              <a:rPr lang="fr-FR" sz="1400" b="1" dirty="0" smtClean="0">
                <a:solidFill>
                  <a:srgbClr val="000000"/>
                </a:solidFill>
              </a:rPr>
              <a:t>personne perd toute confiance en elle et l'alimentation va devenir une obsession.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3643" y="0"/>
            <a:ext cx="5626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Activité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644" y="69135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smtClean="0">
                <a:solidFill>
                  <a:schemeClr val="bg2"/>
                </a:solidFill>
              </a:rPr>
              <a:t>1. Il garantit un rôle protecteur  sur le plan cardiovasculaire.                </a:t>
            </a:r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3973" y="893522"/>
            <a:ext cx="840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u="sng" dirty="0" smtClean="0">
                <a:solidFill>
                  <a:schemeClr val="bg1"/>
                </a:solidFill>
              </a:rPr>
              <a:t>L’ail</a:t>
            </a:r>
            <a:endParaRPr lang="ru-RU" sz="1800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427" y="1262854"/>
            <a:ext cx="542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>
                <a:solidFill>
                  <a:schemeClr val="bg2"/>
                </a:solidFill>
              </a:rPr>
              <a:t>2.Riche en minéraux et oligo-éléments, la betterave contient de nombreuses vitamine B et C.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6604" y="1495804"/>
            <a:ext cx="1427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 smtClean="0">
                <a:solidFill>
                  <a:schemeClr val="bg1"/>
                </a:solidFill>
              </a:rPr>
              <a:t>La bettrave</a:t>
            </a:r>
            <a:endParaRPr lang="ru-RU" sz="1600" u="sng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081" y="1834358"/>
            <a:ext cx="54292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i="1" dirty="0" smtClean="0">
                <a:solidFill>
                  <a:schemeClr val="tx2"/>
                </a:solidFill>
              </a:rPr>
              <a:t>3.Elle garantit un bon transit intestinal. Très peu énérgétiques, elle apporte une large gamme de vitamines.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6604" y="2080579"/>
            <a:ext cx="1249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u="sng" dirty="0" smtClean="0">
                <a:solidFill>
                  <a:schemeClr val="bg1"/>
                </a:solidFill>
              </a:rPr>
              <a:t>La carotte</a:t>
            </a:r>
            <a:endParaRPr lang="ru-RU" sz="1600" u="sng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081" y="2351187"/>
            <a:ext cx="5285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>
                <a:solidFill>
                  <a:schemeClr val="tx2"/>
                </a:solidFill>
              </a:rPr>
              <a:t>4.Il compense les méfaits de la pollution et accélère l’élimination des toxines à l’origine du vieillissement.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4111" y="2812852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u="sng" dirty="0" smtClean="0">
                <a:solidFill>
                  <a:schemeClr val="bg1"/>
                </a:solidFill>
              </a:rPr>
              <a:t>Le chou.</a:t>
            </a:r>
            <a:endParaRPr lang="ru-RU" sz="1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439863" y="912158"/>
            <a:ext cx="4083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</a:rPr>
              <a:t/>
            </a:r>
            <a:br>
              <a:rPr lang="fr-FR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68161" y="1598584"/>
            <a:ext cx="4083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matières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grasses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70336" y="2288079"/>
            <a:ext cx="4368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Expression écrite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9" name="Oval 11"/>
          <p:cNvSpPr/>
          <p:nvPr/>
        </p:nvSpPr>
        <p:spPr>
          <a:xfrm>
            <a:off x="738297" y="909089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30" name="Oval 11"/>
          <p:cNvSpPr/>
          <p:nvPr/>
        </p:nvSpPr>
        <p:spPr>
          <a:xfrm>
            <a:off x="740010" y="158603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Oval 11"/>
          <p:cNvSpPr/>
          <p:nvPr/>
        </p:nvSpPr>
        <p:spPr>
          <a:xfrm>
            <a:off x="736585" y="226298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32" name="object 2"/>
          <p:cNvSpPr txBox="1">
            <a:spLocks/>
          </p:cNvSpPr>
          <p:nvPr/>
        </p:nvSpPr>
        <p:spPr>
          <a:xfrm>
            <a:off x="575469" y="79380"/>
            <a:ext cx="466171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8161" y="933511"/>
            <a:ext cx="3049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groupes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d'aliments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Travaillez vous-même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2"/>
            <a:ext cx="5346531" cy="1871282"/>
          </a:xfrm>
        </p:spPr>
        <p:txBody>
          <a:bodyPr/>
          <a:lstStyle/>
          <a:p>
            <a:pPr marL="0" indent="266700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Activité 6. </a:t>
            </a:r>
            <a:endParaRPr lang="fr-FR" sz="1600" b="1" dirty="0" smtClean="0">
              <a:solidFill>
                <a:srgbClr val="000000"/>
              </a:solidFill>
            </a:endParaRPr>
          </a:p>
          <a:p>
            <a:pPr marL="0" indent="266700"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Les </a:t>
            </a:r>
            <a:r>
              <a:rPr lang="fr-FR" sz="1600" dirty="0" smtClean="0">
                <a:solidFill>
                  <a:srgbClr val="000000"/>
                </a:solidFill>
              </a:rPr>
              <a:t>produits sucrés (bonbons, miel, pâtisseries, sodas...) Ce groupe est constitué de tous les aliments riches en glucides.</a:t>
            </a:r>
          </a:p>
          <a:p>
            <a:pPr marL="0" indent="266700"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Vous </a:t>
            </a:r>
            <a:r>
              <a:rPr lang="fr-FR" sz="1600" dirty="0" smtClean="0">
                <a:solidFill>
                  <a:srgbClr val="000000"/>
                </a:solidFill>
              </a:rPr>
              <a:t>pouvez en manger pour le plaisir ... mais en petite quantité !</a:t>
            </a:r>
          </a:p>
          <a:p>
            <a:pPr marL="0" indent="266700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Et </a:t>
            </a:r>
            <a:r>
              <a:rPr lang="fr-FR" sz="1600" b="1" dirty="0" smtClean="0">
                <a:solidFill>
                  <a:srgbClr val="000000"/>
                </a:solidFill>
              </a:rPr>
              <a:t>vous, vous en mangez dans quelle quantité</a:t>
            </a:r>
            <a:r>
              <a:rPr lang="fr-FR" sz="1600" b="1" dirty="0" smtClean="0">
                <a:solidFill>
                  <a:srgbClr val="000000"/>
                </a:solidFill>
              </a:rPr>
              <a:t>?</a:t>
            </a:r>
            <a:endParaRPr lang="fr-FR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L'alimentation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080" y="525874"/>
            <a:ext cx="552295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60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L'alimentation est la première préoccupation de l'homme d'un point de vue biologique. En effet, il est vital pour l'être humain de se nourrir. L'alimentation a aussi un aspect culturel, c'est-à-dire qu'elle n'est pas la même selon les pays du monde.</a:t>
            </a:r>
          </a:p>
          <a:p>
            <a:pPr indent="266700"/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répartit généralement les aliments en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 groupes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mais il ne faut pas les consommer en proportions égales, mais respecter ce qu'on appelle la pyramide alimentaire.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L'alimentation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5429" y="583847"/>
            <a:ext cx="5378940" cy="2548390"/>
          </a:xfrm>
        </p:spPr>
        <p:txBody>
          <a:bodyPr/>
          <a:lstStyle/>
          <a:p>
            <a:pPr marL="0" indent="17780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1. Le pain, les céréales et les légumes secs </a:t>
            </a:r>
          </a:p>
          <a:p>
            <a:pPr marL="0" indent="17780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2. Les fruits et les légumes </a:t>
            </a:r>
          </a:p>
          <a:p>
            <a:pPr marL="0" indent="17780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3. Les produits laitiers</a:t>
            </a:r>
          </a:p>
          <a:p>
            <a:pPr marL="446088" indent="-268288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4</a:t>
            </a:r>
            <a:r>
              <a:rPr lang="fr-FR" sz="1800" b="1" dirty="0" smtClean="0">
                <a:solidFill>
                  <a:srgbClr val="000000"/>
                </a:solidFill>
              </a:rPr>
              <a:t>. La viande, le poisson et les œufs ou les légumes secs et le soja </a:t>
            </a:r>
          </a:p>
          <a:p>
            <a:pPr marL="0" indent="17780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5. Les matières grasses </a:t>
            </a:r>
          </a:p>
          <a:p>
            <a:pPr marL="0" indent="17780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6. Les produits sucrés</a:t>
            </a:r>
          </a:p>
          <a:p>
            <a:pPr marL="0" indent="17780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7</a:t>
            </a:r>
            <a:r>
              <a:rPr lang="fr-FR" sz="1800" b="1" dirty="0" smtClean="0">
                <a:solidFill>
                  <a:srgbClr val="000000"/>
                </a:solidFill>
              </a:rPr>
              <a:t>. Les boissons</a:t>
            </a:r>
            <a:endParaRPr lang="ru-RU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L'alimentation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94039" y="745220"/>
            <a:ext cx="2233454" cy="230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3709" y="730222"/>
            <a:ext cx="2372408" cy="231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519" y="548474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Citez le légumes: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6034" y="1427612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carotte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6915" y="1564137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Pomme de terre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713" y="2372825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aubergine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519" y="1227557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C000"/>
                </a:solidFill>
              </a:rPr>
              <a:t>épinard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957" y="1794969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citrouille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2217" y="2041677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tomate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8911" y="2372825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poivron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1204" y="1856524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chou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1204" y="1227557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concombre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67220" y="2041677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C000"/>
                </a:solidFill>
              </a:rPr>
              <a:t>radis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0294" y="2572880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navet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7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519" y="548474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Citez le fruits: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43" y="1196779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pomme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521" y="1364082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raisin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713" y="2372825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C00000"/>
                </a:solidFill>
              </a:rPr>
              <a:t>cerise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0294" y="2372825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C000"/>
                </a:solidFill>
              </a:rPr>
              <a:t>citron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957" y="1794969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coing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2217" y="2041677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fraise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8911" y="2372825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orange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1204" y="1856524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pêche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8863" y="2065049"/>
            <a:ext cx="1069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abricot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5148" y="2634435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prune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8911" y="130252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mûre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46034" y="1427612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poire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6720" y="2634435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banane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7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Activités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3421" y="518529"/>
            <a:ext cx="5472608" cy="2231380"/>
          </a:xfrm>
        </p:spPr>
        <p:txBody>
          <a:bodyPr/>
          <a:lstStyle/>
          <a:p>
            <a:pPr marL="107950" indent="1587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Dites à quoi servent les produits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suivants: 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pain, les céréales et les légumes secs</a:t>
            </a:r>
          </a:p>
          <a:p>
            <a:pPr marL="107950" indent="158750" algn="just">
              <a:spcBef>
                <a:spcPts val="0"/>
              </a:spcBef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Le pain, les pâtes, le riz, les pommes de terre, les légumes secs et les céréales sont riches en vitamines B et en glucides (sucres lents) qui donnent de l'énergie à ton corps. 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107950" indent="158750" algn="just">
              <a:spcBef>
                <a:spcPts val="0"/>
              </a:spcBef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On </a:t>
            </a:r>
            <a:r>
              <a:rPr lang="fr-FR" sz="2000" dirty="0" smtClean="0">
                <a:solidFill>
                  <a:srgbClr val="000000"/>
                </a:solidFill>
              </a:rPr>
              <a:t>les appelle généralement les féculents.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132269"/>
            <a:ext cx="5665806" cy="3862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Mangez-vous les fruits et les légumes?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3645" y="691350"/>
            <a:ext cx="1928824" cy="1354217"/>
          </a:xfrm>
        </p:spPr>
        <p:txBody>
          <a:bodyPr/>
          <a:lstStyle/>
          <a:p>
            <a:pPr marL="0" indent="0" algn="ctr">
              <a:buNone/>
            </a:pPr>
            <a:r>
              <a:rPr lang="fr-FR" sz="2200" b="1" dirty="0" smtClean="0">
                <a:solidFill>
                  <a:srgbClr val="000000"/>
                </a:solidFill>
              </a:rPr>
              <a:t>Quel est leur rôle pour l'organisme de l'homme</a:t>
            </a:r>
            <a:r>
              <a:rPr lang="fr-FR" sz="2000" b="1" dirty="0" smtClean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22469" y="691350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151267</TotalTime>
  <Words>683</Words>
  <Application>Microsoft Office PowerPoint</Application>
  <PresentationFormat>Произвольный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L'alimentation</vt:lpstr>
      <vt:lpstr>L'alimentation</vt:lpstr>
      <vt:lpstr>L'alimentation</vt:lpstr>
      <vt:lpstr>Презентация PowerPoint</vt:lpstr>
      <vt:lpstr>Презентация PowerPoint</vt:lpstr>
      <vt:lpstr>Activités</vt:lpstr>
      <vt:lpstr>Mangez-vous les fruits et les légumes?</vt:lpstr>
      <vt:lpstr>L'alimentation</vt:lpstr>
      <vt:lpstr>L'alimentation</vt:lpstr>
      <vt:lpstr>Les matières grasses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  <vt:lpstr>Conclusion</vt:lpstr>
      <vt:lpstr>Презентация PowerPoint</vt:lpstr>
      <vt:lpstr>Travaillez vous-même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1480</cp:revision>
  <dcterms:created xsi:type="dcterms:W3CDTF">2014-10-08T23:03:32Z</dcterms:created>
  <dcterms:modified xsi:type="dcterms:W3CDTF">2020-11-23T05:07:44Z</dcterms:modified>
</cp:coreProperties>
</file>