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28"/>
  </p:notesMasterIdLst>
  <p:sldIdLst>
    <p:sldId id="1356" r:id="rId11"/>
    <p:sldId id="1402" r:id="rId12"/>
    <p:sldId id="1366" r:id="rId13"/>
    <p:sldId id="262" r:id="rId14"/>
    <p:sldId id="1357" r:id="rId15"/>
    <p:sldId id="1363" r:id="rId16"/>
    <p:sldId id="1360" r:id="rId17"/>
    <p:sldId id="1364" r:id="rId18"/>
    <p:sldId id="1370" r:id="rId19"/>
    <p:sldId id="1372" r:id="rId20"/>
    <p:sldId id="1373" r:id="rId21"/>
    <p:sldId id="1374" r:id="rId22"/>
    <p:sldId id="1375" r:id="rId23"/>
    <p:sldId id="1376" r:id="rId24"/>
    <p:sldId id="1378" r:id="rId25"/>
    <p:sldId id="1380" r:id="rId26"/>
    <p:sldId id="1403" r:id="rId27"/>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366"/>
            <p14:sldId id="262"/>
            <p14:sldId id="1357"/>
            <p14:sldId id="1363"/>
            <p14:sldId id="1360"/>
            <p14:sldId id="1364"/>
            <p14:sldId id="1370"/>
            <p14:sldId id="1372"/>
            <p14:sldId id="1373"/>
            <p14:sldId id="1374"/>
            <p14:sldId id="1375"/>
            <p14:sldId id="1376"/>
            <p14:sldId id="1378"/>
            <p14:sldId id="1380"/>
            <p14:sldId id="1403"/>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p:scale>
          <a:sx n="100" d="100"/>
          <a:sy n="100" d="100"/>
        </p:scale>
        <p:origin x="-1284" y="-600"/>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11/11/2020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11/11/2020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11.11.2020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hyperlink" Target="https://www.linkedin.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hyperlink" Target="https://twitter.com/" TargetMode="Externa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facebook.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theme" Target="../theme/theme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hyperlink" Target="https://twitter.com/" TargetMode="Externa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hyperlink" Target="https://www.linkedin.com/" TargetMode="Externa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7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 id="2147484370" r:id="rId6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7.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gif"/><Relationship Id="rId1" Type="http://schemas.openxmlformats.org/officeDocument/2006/relationships/slideLayout" Target="../slideLayouts/slideLayout67.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7.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67.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Заголовок 18"/>
          <p:cNvSpPr>
            <a:spLocks noGrp="1"/>
          </p:cNvSpPr>
          <p:nvPr>
            <p:ph type="title"/>
          </p:nvPr>
        </p:nvSpPr>
        <p:spPr/>
        <p:txBody>
          <a:bodyPr/>
          <a:lstStyle/>
          <a:p>
            <a:endParaRPr lang="ru-RU"/>
          </a:p>
        </p:txBody>
      </p:sp>
      <p:sp>
        <p:nvSpPr>
          <p:cNvPr id="24" name="object 2">
            <a:extLst>
              <a:ext uri="{FF2B5EF4-FFF2-40B4-BE49-F238E27FC236}">
                <a16:creationId xmlns:a16="http://schemas.microsoft.com/office/drawing/2014/main" xmlns="" id="{EE80F0AA-4DF1-4DBF-9AA2-5439157D8912}"/>
              </a:ext>
            </a:extLst>
          </p:cNvPr>
          <p:cNvSpPr/>
          <p:nvPr/>
        </p:nvSpPr>
        <p:spPr>
          <a:xfrm>
            <a:off x="-14386" y="-23030"/>
            <a:ext cx="5773836"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25" name="object 3">
            <a:extLst>
              <a:ext uri="{FF2B5EF4-FFF2-40B4-BE49-F238E27FC236}">
                <a16:creationId xmlns:a16="http://schemas.microsoft.com/office/drawing/2014/main" xmlns="" id="{648E54F6-8C15-4BB3-94E3-7B81F0C680D4}"/>
              </a:ext>
            </a:extLst>
          </p:cNvPr>
          <p:cNvSpPr txBox="1">
            <a:spLocks/>
          </p:cNvSpPr>
          <p:nvPr/>
        </p:nvSpPr>
        <p:spPr>
          <a:xfrm>
            <a:off x="1439565" y="219796"/>
            <a:ext cx="2386632" cy="537176"/>
          </a:xfrm>
          <a:prstGeom prst="rect">
            <a:avLst/>
          </a:prstGeom>
        </p:spPr>
        <p:txBody>
          <a:bodyPr vert="horz" wrap="square" lIns="0" tIns="14583" rIns="0" bIns="0" rtlCol="0" anchor="ctr">
            <a:spAutoFit/>
          </a:bodyPr>
          <a:lstStyle/>
          <a:p>
            <a:pPr marL="12681" marR="0" lvl="0" indent="0" algn="l" defTabSz="575936" rtl="0" eaLnBrk="1" fontAlgn="auto" latinLnBrk="0" hangingPunct="1">
              <a:lnSpc>
                <a:spcPct val="100000"/>
              </a:lnSpc>
              <a:spcBef>
                <a:spcPts val="114"/>
              </a:spcBef>
              <a:spcAft>
                <a:spcPts val="0"/>
              </a:spcAft>
              <a:buClrTx/>
              <a:buSzTx/>
              <a:buFontTx/>
              <a:buNone/>
              <a:tabLst/>
              <a:defRPr/>
            </a:pPr>
            <a:r>
              <a:rPr kumimoji="0" lang="en-US" sz="3395" b="1" i="0" u="none" strike="noStrike" kern="800" cap="none" spc="5" normalizeH="0" baseline="0" noProof="0" dirty="0" err="1" smtClean="0">
                <a:ln>
                  <a:noFill/>
                </a:ln>
                <a:solidFill>
                  <a:schemeClr val="bg1"/>
                </a:solidFill>
                <a:effectLst/>
                <a:uLnTx/>
                <a:uFillTx/>
                <a:latin typeface="Arial" pitchFamily="34" charset="0"/>
                <a:ea typeface="+mj-ea"/>
                <a:cs typeface="Arial" pitchFamily="34" charset="0"/>
              </a:rPr>
              <a:t>Français</a:t>
            </a:r>
            <a:endParaRPr kumimoji="0" lang="en-US" sz="3395" b="1" i="0" u="none" strike="noStrike" kern="800" cap="none" spc="-25"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6" name="object 4">
            <a:extLst>
              <a:ext uri="{FF2B5EF4-FFF2-40B4-BE49-F238E27FC236}">
                <a16:creationId xmlns:a16="http://schemas.microsoft.com/office/drawing/2014/main" xmlns="" id="{96789AA7-9596-4F83-89FD-AEC28EE179F1}"/>
              </a:ext>
            </a:extLst>
          </p:cNvPr>
          <p:cNvSpPr txBox="1"/>
          <p:nvPr/>
        </p:nvSpPr>
        <p:spPr>
          <a:xfrm>
            <a:off x="791493" y="1275695"/>
            <a:ext cx="4824536" cy="1029748"/>
          </a:xfrm>
          <a:prstGeom prst="rect">
            <a:avLst/>
          </a:prstGeom>
        </p:spPr>
        <p:txBody>
          <a:bodyPr vert="horz" wrap="square" lIns="0" tIns="13949" rIns="0" bIns="0" rtlCol="0">
            <a:spAutoFit/>
          </a:bodyPr>
          <a:lstStyle/>
          <a:p>
            <a:pPr>
              <a:spcAft>
                <a:spcPts val="1200"/>
              </a:spcAft>
            </a:pPr>
            <a:r>
              <a:rPr lang="en-US" sz="2800" spc="5" dirty="0" err="1" smtClean="0">
                <a:solidFill>
                  <a:srgbClr val="002060"/>
                </a:solidFill>
                <a:latin typeface="Arial" pitchFamily="34" charset="0"/>
                <a:cs typeface="Arial" pitchFamily="34" charset="0"/>
              </a:rPr>
              <a:t>Thème</a:t>
            </a:r>
            <a:r>
              <a:rPr lang="en-US" sz="2800" spc="5" dirty="0" smtClean="0">
                <a:solidFill>
                  <a:srgbClr val="002060"/>
                </a:solidFill>
                <a:latin typeface="Arial" pitchFamily="34" charset="0"/>
                <a:cs typeface="Arial" pitchFamily="34" charset="0"/>
              </a:rPr>
              <a:t> de la </a:t>
            </a:r>
            <a:r>
              <a:rPr lang="en-US" sz="2800" spc="5" dirty="0" err="1" smtClean="0">
                <a:solidFill>
                  <a:srgbClr val="002060"/>
                </a:solidFill>
                <a:latin typeface="Arial" pitchFamily="34" charset="0"/>
                <a:cs typeface="Arial" pitchFamily="34" charset="0"/>
              </a:rPr>
              <a:t>leçon</a:t>
            </a:r>
            <a:r>
              <a:rPr lang="en-US" sz="2800" spc="5" dirty="0" smtClean="0">
                <a:solidFill>
                  <a:srgbClr val="002060"/>
                </a:solidFill>
                <a:latin typeface="Arial" pitchFamily="34" charset="0"/>
                <a:cs typeface="Arial" pitchFamily="34" charset="0"/>
              </a:rPr>
              <a:t>:</a:t>
            </a:r>
          </a:p>
          <a:p>
            <a:r>
              <a:rPr lang="fr-FR" sz="2800" b="1" dirty="0" smtClean="0">
                <a:solidFill>
                  <a:srgbClr val="002060"/>
                </a:solidFill>
                <a:latin typeface="Arial" pitchFamily="34" charset="0"/>
                <a:cs typeface="Arial" pitchFamily="34" charset="0"/>
              </a:rPr>
              <a:t>Etre à l’aise dans son corps</a:t>
            </a:r>
          </a:p>
        </p:txBody>
      </p:sp>
      <p:sp>
        <p:nvSpPr>
          <p:cNvPr id="27" name="object 9">
            <a:extLst>
              <a:ext uri="{FF2B5EF4-FFF2-40B4-BE49-F238E27FC236}">
                <a16:creationId xmlns:a16="http://schemas.microsoft.com/office/drawing/2014/main" xmlns=""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8" name="object 10">
            <a:extLst>
              <a:ext uri="{FF2B5EF4-FFF2-40B4-BE49-F238E27FC236}">
                <a16:creationId xmlns:a16="http://schemas.microsoft.com/office/drawing/2014/main" xmlns=""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9" name="object 12">
            <a:extLst>
              <a:ext uri="{FF2B5EF4-FFF2-40B4-BE49-F238E27FC236}">
                <a16:creationId xmlns:a16="http://schemas.microsoft.com/office/drawing/2014/main" xmlns="" id="{CAFE6579-511C-4CCB-9A5C-300ACC2F553A}"/>
              </a:ext>
            </a:extLst>
          </p:cNvPr>
          <p:cNvSpPr txBox="1"/>
          <p:nvPr/>
        </p:nvSpPr>
        <p:spPr>
          <a:xfrm>
            <a:off x="4770451" y="248656"/>
            <a:ext cx="434944" cy="361807"/>
          </a:xfrm>
          <a:prstGeom prst="rect">
            <a:avLst/>
          </a:prstGeom>
        </p:spPr>
        <p:txBody>
          <a:bodyPr vert="horz" wrap="square" lIns="0" tIns="15852" rIns="0" bIns="0" rtlCol="0">
            <a:spAutoFit/>
          </a:bodyPr>
          <a:lstStyle/>
          <a:p>
            <a:pPr algn="ctr">
              <a:spcBef>
                <a:spcPts val="125"/>
              </a:spcBef>
            </a:pPr>
            <a:r>
              <a:rPr lang="en-US" sz="2247" b="1" spc="10" dirty="0" smtClean="0">
                <a:solidFill>
                  <a:srgbClr val="FEFEFE"/>
                </a:solidFill>
                <a:latin typeface="Arial"/>
                <a:cs typeface="Arial"/>
              </a:rPr>
              <a:t>11</a:t>
            </a:r>
            <a:endParaRPr sz="2247" dirty="0">
              <a:latin typeface="Arial"/>
              <a:cs typeface="Arial"/>
            </a:endParaRPr>
          </a:p>
        </p:txBody>
      </p:sp>
      <p:sp>
        <p:nvSpPr>
          <p:cNvPr id="30" name="object 13">
            <a:extLst>
              <a:ext uri="{FF2B5EF4-FFF2-40B4-BE49-F238E27FC236}">
                <a16:creationId xmlns:a16="http://schemas.microsoft.com/office/drawing/2014/main" xmlns="" id="{065B57C3-CBC0-467B-8CE6-9C853CD5BC49}"/>
              </a:ext>
            </a:extLst>
          </p:cNvPr>
          <p:cNvSpPr txBox="1"/>
          <p:nvPr/>
        </p:nvSpPr>
        <p:spPr>
          <a:xfrm>
            <a:off x="4696151" y="541152"/>
            <a:ext cx="602999" cy="211899"/>
          </a:xfrm>
          <a:prstGeom prst="rect">
            <a:avLst/>
          </a:prstGeom>
        </p:spPr>
        <p:txBody>
          <a:bodyPr vert="horz" wrap="square" lIns="0" tIns="12047" rIns="0" bIns="0" rtlCol="0">
            <a:spAutoFit/>
          </a:bodyPr>
          <a:lstStyle/>
          <a:p>
            <a:pPr>
              <a:spcBef>
                <a:spcPts val="95"/>
              </a:spcBef>
            </a:pPr>
            <a:r>
              <a:rPr lang="en-US" sz="1298" spc="-5" dirty="0" smtClean="0">
                <a:solidFill>
                  <a:srgbClr val="FEFEFE"/>
                </a:solidFill>
                <a:latin typeface="Arial"/>
                <a:cs typeface="Arial"/>
              </a:rPr>
              <a:t>  </a:t>
            </a:r>
            <a:r>
              <a:rPr lang="en-US" sz="1298" spc="-5" dirty="0" err="1" smtClean="0">
                <a:solidFill>
                  <a:srgbClr val="FEFEFE"/>
                </a:solidFill>
                <a:latin typeface="Arial"/>
                <a:cs typeface="Arial"/>
              </a:rPr>
              <a:t>classe</a:t>
            </a:r>
            <a:endParaRPr sz="1298" dirty="0">
              <a:latin typeface="Arial"/>
              <a:cs typeface="Arial"/>
            </a:endParaRPr>
          </a:p>
        </p:txBody>
      </p:sp>
      <p:pic>
        <p:nvPicPr>
          <p:cNvPr id="31" name="Picture 2"/>
          <p:cNvPicPr>
            <a:picLocks noChangeAspect="1" noChangeArrowheads="1"/>
          </p:cNvPicPr>
          <p:nvPr/>
        </p:nvPicPr>
        <p:blipFill>
          <a:blip r:embed="rId2"/>
          <a:srcRect/>
          <a:stretch>
            <a:fillRect/>
          </a:stretch>
        </p:blipFill>
        <p:spPr bwMode="auto">
          <a:xfrm>
            <a:off x="-49233" y="-23030"/>
            <a:ext cx="1075027" cy="1075027"/>
          </a:xfrm>
          <a:prstGeom prst="ellipse">
            <a:avLst/>
          </a:prstGeom>
          <a:ln>
            <a:noFill/>
          </a:ln>
          <a:effectLst>
            <a:softEdge rad="112500"/>
          </a:effectLst>
        </p:spPr>
      </p:pic>
      <p:sp>
        <p:nvSpPr>
          <p:cNvPr id="11" name="object 6"/>
          <p:cNvSpPr/>
          <p:nvPr/>
        </p:nvSpPr>
        <p:spPr>
          <a:xfrm>
            <a:off x="287437"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12" name="object 7"/>
          <p:cNvSpPr/>
          <p:nvPr/>
        </p:nvSpPr>
        <p:spPr>
          <a:xfrm>
            <a:off x="287437" y="2124101"/>
            <a:ext cx="343791" cy="7843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42864" y="610403"/>
            <a:ext cx="4665674" cy="2292935"/>
          </a:xfrm>
          <a:prstGeom prst="rect">
            <a:avLst/>
          </a:prstGeom>
        </p:spPr>
        <p:txBody>
          <a:bodyPr wrap="square">
            <a:spAutoFit/>
          </a:bodyPr>
          <a:lstStyle/>
          <a:p>
            <a:pPr indent="266700" algn="just"/>
            <a:r>
              <a:rPr lang="fr-FR" sz="1300" dirty="0" smtClean="0">
                <a:solidFill>
                  <a:schemeClr val="tx2"/>
                </a:solidFill>
              </a:rPr>
              <a:t>Karim Benzema, né le 19 décembre 1987 à Lyon de parents d’origine algérienne. Karim Benzema s’initie au football dans un club de Bron, le SC Bron Terraillon. À neuf ans, lors d’un match entre son équipe et les poussins de l’Olympique lyonnais, Karim marque deux buts. </a:t>
            </a:r>
            <a:endParaRPr lang="fr-FR" sz="1300" dirty="0" smtClean="0">
              <a:solidFill>
                <a:schemeClr val="tx2"/>
              </a:solidFill>
            </a:endParaRPr>
          </a:p>
          <a:p>
            <a:pPr indent="266700" algn="just"/>
            <a:r>
              <a:rPr lang="fr-FR" sz="1300" dirty="0" smtClean="0">
                <a:solidFill>
                  <a:schemeClr val="tx2"/>
                </a:solidFill>
              </a:rPr>
              <a:t>L’OL </a:t>
            </a:r>
            <a:r>
              <a:rPr lang="fr-FR" sz="1300" dirty="0" smtClean="0">
                <a:solidFill>
                  <a:schemeClr val="tx2"/>
                </a:solidFill>
              </a:rPr>
              <a:t>lui accorde une licence et il commence sa formation dans les équipes de jeunes. Benzema, qui prend pour modèle le buteur brésilien Ronaldo, révèle son potentiel en marquant 38 buts pour l’équipe des moins de 16 ans de l’OL. </a:t>
            </a:r>
            <a:endParaRPr lang="fr-FR" sz="1300" dirty="0" smtClean="0">
              <a:solidFill>
                <a:schemeClr val="tx2"/>
              </a:solidFill>
            </a:endParaRPr>
          </a:p>
          <a:p>
            <a:pPr indent="266700" algn="just"/>
            <a:r>
              <a:rPr lang="fr-FR" sz="1300" dirty="0" smtClean="0">
                <a:solidFill>
                  <a:schemeClr val="tx2"/>
                </a:solidFill>
              </a:rPr>
              <a:t>Il </a:t>
            </a:r>
            <a:r>
              <a:rPr lang="fr-FR" sz="1300" dirty="0" smtClean="0">
                <a:solidFill>
                  <a:schemeClr val="tx2"/>
                </a:solidFill>
              </a:rPr>
              <a:t>est un footballeur international français évoluant au poste d’avant-centre au Real Madrid. </a:t>
            </a:r>
            <a:endParaRPr lang="ru-RU" sz="1300" dirty="0">
              <a:solidFill>
                <a:schemeClr val="tx2"/>
              </a:solidFill>
            </a:endParaRPr>
          </a:p>
        </p:txBody>
      </p:sp>
      <p:sp>
        <p:nvSpPr>
          <p:cNvPr id="16" name="Прямоугольник 15"/>
          <p:cNvSpPr/>
          <p:nvPr/>
        </p:nvSpPr>
        <p:spPr>
          <a:xfrm>
            <a:off x="1879593" y="76983"/>
            <a:ext cx="2108269" cy="400110"/>
          </a:xfrm>
          <a:prstGeom prst="rect">
            <a:avLst/>
          </a:prstGeom>
        </p:spPr>
        <p:txBody>
          <a:bodyPr wrap="none">
            <a:spAutoFit/>
          </a:bodyPr>
          <a:lstStyle/>
          <a:p>
            <a:pPr algn="just"/>
            <a:r>
              <a:rPr lang="fr-FR" sz="2000" b="1" dirty="0" smtClean="0"/>
              <a:t>Karim Benzema</a:t>
            </a:r>
          </a:p>
        </p:txBody>
      </p:sp>
      <p:pic>
        <p:nvPicPr>
          <p:cNvPr id="17" name="Picture 1"/>
          <p:cNvPicPr>
            <a:picLocks noChangeAspect="1" noChangeArrowheads="1"/>
          </p:cNvPicPr>
          <p:nvPr/>
        </p:nvPicPr>
        <p:blipFill>
          <a:blip r:embed="rId2"/>
          <a:srcRect/>
          <a:stretch>
            <a:fillRect/>
          </a:stretch>
        </p:blipFill>
        <p:spPr bwMode="auto">
          <a:xfrm>
            <a:off x="4665675" y="777877"/>
            <a:ext cx="1022337" cy="1770861"/>
          </a:xfrm>
          <a:prstGeom prst="rect">
            <a:avLst/>
          </a:prstGeom>
          <a:ln>
            <a:noFill/>
          </a:ln>
          <a:effectLst>
            <a:softEdge rad="112500"/>
          </a:effectLst>
        </p:spPr>
      </p:pic>
    </p:spTree>
    <p:extLst>
      <p:ext uri="{BB962C8B-B14F-4D97-AF65-F5344CB8AC3E}">
        <p14:creationId xmlns:p14="http://schemas.microsoft.com/office/powerpoint/2010/main" val="599325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6519" y="567110"/>
            <a:ext cx="5143535" cy="2308324"/>
          </a:xfrm>
          <a:prstGeom prst="rect">
            <a:avLst/>
          </a:prstGeom>
          <a:noFill/>
        </p:spPr>
        <p:txBody>
          <a:bodyPr wrap="square" rtlCol="0">
            <a:spAutoFit/>
          </a:bodyPr>
          <a:lstStyle/>
          <a:p>
            <a:r>
              <a:rPr lang="en-US" sz="1600" b="1" dirty="0" err="1" smtClean="0">
                <a:solidFill>
                  <a:schemeClr val="tx2"/>
                </a:solidFill>
              </a:rPr>
              <a:t>Quand</a:t>
            </a:r>
            <a:r>
              <a:rPr lang="en-US" sz="1600" b="1" dirty="0" smtClean="0">
                <a:solidFill>
                  <a:schemeClr val="tx2"/>
                </a:solidFill>
              </a:rPr>
              <a:t> </a:t>
            </a:r>
            <a:r>
              <a:rPr lang="en-US" sz="1600" b="1" dirty="0" err="1" smtClean="0">
                <a:solidFill>
                  <a:schemeClr val="tx2"/>
                </a:solidFill>
              </a:rPr>
              <a:t>est</a:t>
            </a:r>
            <a:r>
              <a:rPr lang="en-US" sz="1600" b="1" dirty="0" smtClean="0">
                <a:solidFill>
                  <a:schemeClr val="tx2"/>
                </a:solidFill>
              </a:rPr>
              <a:t> </a:t>
            </a:r>
            <a:r>
              <a:rPr lang="en-US" sz="1600" b="1" dirty="0" err="1" smtClean="0">
                <a:solidFill>
                  <a:schemeClr val="tx2"/>
                </a:solidFill>
              </a:rPr>
              <a:t>né</a:t>
            </a:r>
            <a:r>
              <a:rPr lang="en-US" sz="1600" b="1" dirty="0" smtClean="0">
                <a:solidFill>
                  <a:schemeClr val="tx2"/>
                </a:solidFill>
              </a:rPr>
              <a:t> </a:t>
            </a:r>
            <a:r>
              <a:rPr lang="en-US" sz="1600" b="1" dirty="0" err="1" smtClean="0">
                <a:solidFill>
                  <a:schemeClr val="tx2"/>
                </a:solidFill>
              </a:rPr>
              <a:t>Karim</a:t>
            </a:r>
            <a:r>
              <a:rPr lang="en-US" sz="1600" b="1" dirty="0" smtClean="0">
                <a:solidFill>
                  <a:schemeClr val="tx2"/>
                </a:solidFill>
              </a:rPr>
              <a:t> </a:t>
            </a:r>
            <a:r>
              <a:rPr lang="en-US" sz="1600" b="1" dirty="0" err="1" smtClean="0">
                <a:solidFill>
                  <a:schemeClr val="tx2"/>
                </a:solidFill>
              </a:rPr>
              <a:t>Benzima</a:t>
            </a:r>
            <a:r>
              <a:rPr lang="en-US" sz="1600" b="1" dirty="0" smtClean="0">
                <a:solidFill>
                  <a:schemeClr val="tx2"/>
                </a:solidFill>
              </a:rPr>
              <a:t>?</a:t>
            </a:r>
          </a:p>
          <a:p>
            <a:endParaRPr lang="en-US" sz="1600" b="1" dirty="0" smtClean="0">
              <a:solidFill>
                <a:schemeClr val="tx2"/>
              </a:solidFill>
            </a:endParaRPr>
          </a:p>
          <a:p>
            <a:r>
              <a:rPr lang="en-US" sz="1600" b="1" dirty="0" err="1" smtClean="0">
                <a:solidFill>
                  <a:schemeClr val="tx2"/>
                </a:solidFill>
              </a:rPr>
              <a:t>Dans</a:t>
            </a:r>
            <a:r>
              <a:rPr lang="en-US" sz="1600" b="1" dirty="0" smtClean="0">
                <a:solidFill>
                  <a:schemeClr val="tx2"/>
                </a:solidFill>
              </a:rPr>
              <a:t> </a:t>
            </a:r>
            <a:r>
              <a:rPr lang="en-US" sz="1600" b="1" dirty="0" err="1" smtClean="0">
                <a:solidFill>
                  <a:schemeClr val="tx2"/>
                </a:solidFill>
              </a:rPr>
              <a:t>quelle</a:t>
            </a:r>
            <a:r>
              <a:rPr lang="en-US" sz="1600" b="1" dirty="0" smtClean="0">
                <a:solidFill>
                  <a:schemeClr val="tx2"/>
                </a:solidFill>
              </a:rPr>
              <a:t> </a:t>
            </a:r>
            <a:r>
              <a:rPr lang="fr-FR" sz="1600" b="1" dirty="0" smtClean="0">
                <a:solidFill>
                  <a:schemeClr val="tx2"/>
                </a:solidFill>
              </a:rPr>
              <a:t>équipe il a commencé à jouer le football?</a:t>
            </a:r>
          </a:p>
          <a:p>
            <a:endParaRPr lang="fr-FR" sz="1600" b="1" dirty="0" smtClean="0">
              <a:solidFill>
                <a:schemeClr val="tx2"/>
              </a:solidFill>
            </a:endParaRPr>
          </a:p>
          <a:p>
            <a:r>
              <a:rPr lang="fr-FR" sz="1600" b="1" dirty="0" smtClean="0">
                <a:solidFill>
                  <a:schemeClr val="tx2"/>
                </a:solidFill>
              </a:rPr>
              <a:t>Combien de buts il a marqué jusqu’à 16 ans dans    l’ équipe de l’Olympique lyonnais?</a:t>
            </a:r>
          </a:p>
          <a:p>
            <a:endParaRPr lang="fr-FR" sz="1600" b="1" dirty="0" smtClean="0">
              <a:solidFill>
                <a:schemeClr val="tx2"/>
              </a:solidFill>
            </a:endParaRPr>
          </a:p>
          <a:p>
            <a:r>
              <a:rPr lang="fr-FR" sz="1600" b="1" dirty="0" smtClean="0">
                <a:solidFill>
                  <a:schemeClr val="tx2"/>
                </a:solidFill>
              </a:rPr>
              <a:t>Dans quelle équipe  il joue à présent</a:t>
            </a:r>
            <a:r>
              <a:rPr lang="fr-FR" sz="1600" b="1" dirty="0" smtClean="0">
                <a:solidFill>
                  <a:schemeClr val="tx2"/>
                </a:solidFill>
              </a:rPr>
              <a:t>?</a:t>
            </a:r>
            <a:endParaRPr lang="ru-RU" sz="1600" b="1" dirty="0">
              <a:solidFill>
                <a:schemeClr val="tx2"/>
              </a:solidFill>
            </a:endParaRPr>
          </a:p>
        </p:txBody>
      </p:sp>
      <p:sp>
        <p:nvSpPr>
          <p:cNvPr id="6" name="Прямоугольник 5"/>
          <p:cNvSpPr/>
          <p:nvPr/>
        </p:nvSpPr>
        <p:spPr>
          <a:xfrm>
            <a:off x="2046003" y="834226"/>
            <a:ext cx="2416046" cy="369332"/>
          </a:xfrm>
          <a:prstGeom prst="rect">
            <a:avLst/>
          </a:prstGeom>
        </p:spPr>
        <p:txBody>
          <a:bodyPr wrap="none">
            <a:spAutoFit/>
          </a:bodyPr>
          <a:lstStyle/>
          <a:p>
            <a:r>
              <a:rPr lang="fr-FR" sz="1800" dirty="0" smtClean="0">
                <a:solidFill>
                  <a:srgbClr val="FF0000"/>
                </a:solidFill>
              </a:rPr>
              <a:t>le 19 décembre 1987 </a:t>
            </a:r>
            <a:endParaRPr lang="ru-RU" sz="1600" dirty="0">
              <a:solidFill>
                <a:srgbClr val="FF0000"/>
              </a:solidFill>
            </a:endParaRPr>
          </a:p>
        </p:txBody>
      </p:sp>
      <p:sp>
        <p:nvSpPr>
          <p:cNvPr id="7" name="Прямоугольник 6"/>
          <p:cNvSpPr/>
          <p:nvPr/>
        </p:nvSpPr>
        <p:spPr>
          <a:xfrm>
            <a:off x="2093907" y="1393588"/>
            <a:ext cx="2296526" cy="369332"/>
          </a:xfrm>
          <a:prstGeom prst="rect">
            <a:avLst/>
          </a:prstGeom>
        </p:spPr>
        <p:txBody>
          <a:bodyPr wrap="none">
            <a:spAutoFit/>
          </a:bodyPr>
          <a:lstStyle/>
          <a:p>
            <a:r>
              <a:rPr lang="fr-FR" sz="1800" dirty="0" smtClean="0">
                <a:solidFill>
                  <a:srgbClr val="FF0000"/>
                </a:solidFill>
              </a:rPr>
              <a:t>le SC Bron Terraillon</a:t>
            </a:r>
            <a:endParaRPr lang="ru-RU" sz="1600" dirty="0">
              <a:solidFill>
                <a:srgbClr val="FF0000"/>
              </a:solidFill>
            </a:endParaRPr>
          </a:p>
        </p:txBody>
      </p:sp>
      <p:sp>
        <p:nvSpPr>
          <p:cNvPr id="8" name="Прямоугольник 7"/>
          <p:cNvSpPr/>
          <p:nvPr/>
        </p:nvSpPr>
        <p:spPr>
          <a:xfrm>
            <a:off x="2246307" y="2250844"/>
            <a:ext cx="941283" cy="369332"/>
          </a:xfrm>
          <a:prstGeom prst="rect">
            <a:avLst/>
          </a:prstGeom>
        </p:spPr>
        <p:txBody>
          <a:bodyPr wrap="none">
            <a:spAutoFit/>
          </a:bodyPr>
          <a:lstStyle/>
          <a:p>
            <a:r>
              <a:rPr lang="fr-FR" sz="1800" dirty="0" smtClean="0">
                <a:solidFill>
                  <a:srgbClr val="FF0000"/>
                </a:solidFill>
              </a:rPr>
              <a:t>38 buts</a:t>
            </a:r>
            <a:endParaRPr lang="ru-RU" sz="1600" dirty="0">
              <a:solidFill>
                <a:srgbClr val="FF0000"/>
              </a:solidFill>
            </a:endParaRPr>
          </a:p>
        </p:txBody>
      </p:sp>
      <p:sp>
        <p:nvSpPr>
          <p:cNvPr id="9" name="Прямоугольник 8"/>
          <p:cNvSpPr/>
          <p:nvPr/>
        </p:nvSpPr>
        <p:spPr>
          <a:xfrm>
            <a:off x="2509946" y="2750910"/>
            <a:ext cx="1428596" cy="369332"/>
          </a:xfrm>
          <a:prstGeom prst="rect">
            <a:avLst/>
          </a:prstGeom>
        </p:spPr>
        <p:txBody>
          <a:bodyPr wrap="none">
            <a:spAutoFit/>
          </a:bodyPr>
          <a:lstStyle/>
          <a:p>
            <a:r>
              <a:rPr lang="fr-FR" sz="1800" dirty="0" smtClean="0">
                <a:solidFill>
                  <a:srgbClr val="FF0000"/>
                </a:solidFill>
              </a:rPr>
              <a:t>Real Madrid</a:t>
            </a:r>
            <a:endParaRPr lang="ru-RU" sz="1600" dirty="0">
              <a:solidFill>
                <a:srgbClr val="FF0000"/>
              </a:solidFill>
            </a:endParaRPr>
          </a:p>
        </p:txBody>
      </p:sp>
      <p:sp>
        <p:nvSpPr>
          <p:cNvPr id="10" name="Прямоугольник 9"/>
          <p:cNvSpPr/>
          <p:nvPr/>
        </p:nvSpPr>
        <p:spPr>
          <a:xfrm>
            <a:off x="989029" y="119846"/>
            <a:ext cx="4319588" cy="707886"/>
          </a:xfrm>
          <a:prstGeom prst="rect">
            <a:avLst/>
          </a:prstGeom>
        </p:spPr>
        <p:txBody>
          <a:bodyPr wrap="square">
            <a:spAutoFit/>
          </a:bodyPr>
          <a:lstStyle/>
          <a:p>
            <a:pPr algn="ctr"/>
            <a:r>
              <a:rPr lang="fr-FR" sz="2000" dirty="0" smtClean="0"/>
              <a:t>Répondez aux questions </a:t>
            </a:r>
            <a:br>
              <a:rPr lang="fr-FR" sz="2000" dirty="0" smtClean="0"/>
            </a:br>
            <a:endParaRPr lang="ru-RU" sz="2000" dirty="0"/>
          </a:p>
        </p:txBody>
      </p:sp>
    </p:spTree>
    <p:extLst>
      <p:ext uri="{BB962C8B-B14F-4D97-AF65-F5344CB8AC3E}">
        <p14:creationId xmlns:p14="http://schemas.microsoft.com/office/powerpoint/2010/main" val="199293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t="10116"/>
          <a:stretch>
            <a:fillRect/>
          </a:stretch>
        </p:blipFill>
        <p:spPr bwMode="auto">
          <a:xfrm>
            <a:off x="671911" y="619912"/>
            <a:ext cx="4136640" cy="2330411"/>
          </a:xfrm>
          <a:prstGeom prst="rect">
            <a:avLst/>
          </a:prstGeom>
          <a:noFill/>
          <a:ln w="9525">
            <a:noFill/>
            <a:miter lim="800000"/>
            <a:headEnd/>
            <a:tailEnd/>
          </a:ln>
          <a:effectLst/>
        </p:spPr>
      </p:pic>
      <p:sp>
        <p:nvSpPr>
          <p:cNvPr id="25" name="Прямоугольник 24"/>
          <p:cNvSpPr/>
          <p:nvPr/>
        </p:nvSpPr>
        <p:spPr>
          <a:xfrm>
            <a:off x="214314" y="-16894"/>
            <a:ext cx="5308617" cy="584775"/>
          </a:xfrm>
          <a:prstGeom prst="rect">
            <a:avLst/>
          </a:prstGeom>
        </p:spPr>
        <p:txBody>
          <a:bodyPr wrap="square">
            <a:spAutoFit/>
          </a:bodyPr>
          <a:lstStyle/>
          <a:p>
            <a:pPr algn="ctr"/>
            <a:r>
              <a:rPr lang="fr-FR" sz="1600" dirty="0" smtClean="0"/>
              <a:t>Observez ces photos. Quelles maladies soignent ces médecins?</a:t>
            </a:r>
            <a:endParaRPr lang="ru-RU" sz="1600" dirty="0"/>
          </a:p>
        </p:txBody>
      </p:sp>
    </p:spTree>
    <p:extLst>
      <p:ext uri="{BB962C8B-B14F-4D97-AF65-F5344CB8AC3E}">
        <p14:creationId xmlns:p14="http://schemas.microsoft.com/office/powerpoint/2010/main" val="703666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s://www.anglaisfacile.com/cgi2/myexam/images/11943.gif"/>
          <p:cNvPicPr>
            <a:picLocks noChangeAspect="1" noChangeArrowheads="1" noCrop="1"/>
          </p:cNvPicPr>
          <p:nvPr/>
        </p:nvPicPr>
        <p:blipFill>
          <a:blip r:embed="rId2"/>
          <a:srcRect/>
          <a:stretch>
            <a:fillRect/>
          </a:stretch>
        </p:blipFill>
        <p:spPr bwMode="auto">
          <a:xfrm>
            <a:off x="165081" y="548474"/>
            <a:ext cx="847744" cy="1412907"/>
          </a:xfrm>
          <a:prstGeom prst="rect">
            <a:avLst/>
          </a:prstGeom>
          <a:noFill/>
        </p:spPr>
      </p:pic>
      <p:sp>
        <p:nvSpPr>
          <p:cNvPr id="35" name="Прямоугольник 34"/>
          <p:cNvSpPr/>
          <p:nvPr/>
        </p:nvSpPr>
        <p:spPr>
          <a:xfrm>
            <a:off x="1022337" y="691350"/>
            <a:ext cx="1976823" cy="400110"/>
          </a:xfrm>
          <a:prstGeom prst="rect">
            <a:avLst/>
          </a:prstGeom>
        </p:spPr>
        <p:txBody>
          <a:bodyPr wrap="none">
            <a:spAutoFit/>
          </a:bodyPr>
          <a:lstStyle/>
          <a:p>
            <a:r>
              <a:rPr lang="fr-FR" sz="2000" b="1" dirty="0" smtClean="0">
                <a:solidFill>
                  <a:schemeClr val="bg2"/>
                </a:solidFill>
              </a:rPr>
              <a:t>Une  infirmière</a:t>
            </a:r>
          </a:p>
        </p:txBody>
      </p:sp>
      <p:pic>
        <p:nvPicPr>
          <p:cNvPr id="31749" name="Picture 5"/>
          <p:cNvPicPr>
            <a:picLocks noChangeAspect="1" noChangeArrowheads="1"/>
          </p:cNvPicPr>
          <p:nvPr/>
        </p:nvPicPr>
        <p:blipFill>
          <a:blip r:embed="rId3"/>
          <a:srcRect/>
          <a:stretch>
            <a:fillRect/>
          </a:stretch>
        </p:blipFill>
        <p:spPr bwMode="auto">
          <a:xfrm>
            <a:off x="3665543" y="1620044"/>
            <a:ext cx="1457231" cy="1246984"/>
          </a:xfrm>
          <a:prstGeom prst="rect">
            <a:avLst/>
          </a:prstGeom>
          <a:noFill/>
          <a:ln w="9525">
            <a:noFill/>
            <a:miter lim="800000"/>
            <a:headEnd/>
            <a:tailEnd/>
          </a:ln>
          <a:effectLst/>
        </p:spPr>
      </p:pic>
      <p:sp>
        <p:nvSpPr>
          <p:cNvPr id="38" name="Прямоугольник 37"/>
          <p:cNvSpPr/>
          <p:nvPr/>
        </p:nvSpPr>
        <p:spPr>
          <a:xfrm>
            <a:off x="3470766" y="1191416"/>
            <a:ext cx="2052165" cy="400110"/>
          </a:xfrm>
          <a:prstGeom prst="rect">
            <a:avLst/>
          </a:prstGeom>
        </p:spPr>
        <p:txBody>
          <a:bodyPr wrap="none">
            <a:spAutoFit/>
          </a:bodyPr>
          <a:lstStyle/>
          <a:p>
            <a:r>
              <a:rPr lang="fr-FR" sz="2000" b="1" dirty="0" smtClean="0">
                <a:solidFill>
                  <a:schemeClr val="bg2"/>
                </a:solidFill>
              </a:rPr>
              <a:t>Un cardiologue</a:t>
            </a:r>
            <a:endParaRPr lang="ru-RU" sz="2000" b="1" dirty="0">
              <a:solidFill>
                <a:schemeClr val="bg2"/>
              </a:solidFill>
            </a:endParaRPr>
          </a:p>
        </p:txBody>
      </p:sp>
      <p:pic>
        <p:nvPicPr>
          <p:cNvPr id="31750" name="Picture 6"/>
          <p:cNvPicPr>
            <a:picLocks noChangeAspect="1" noChangeArrowheads="1"/>
          </p:cNvPicPr>
          <p:nvPr/>
        </p:nvPicPr>
        <p:blipFill>
          <a:blip r:embed="rId4"/>
          <a:srcRect b="11556"/>
          <a:stretch>
            <a:fillRect/>
          </a:stretch>
        </p:blipFill>
        <p:spPr bwMode="auto">
          <a:xfrm>
            <a:off x="1062358" y="1334292"/>
            <a:ext cx="1641140" cy="1385840"/>
          </a:xfrm>
          <a:prstGeom prst="rect">
            <a:avLst/>
          </a:prstGeom>
          <a:noFill/>
          <a:ln w="9525">
            <a:noFill/>
            <a:miter lim="800000"/>
            <a:headEnd/>
            <a:tailEnd/>
          </a:ln>
          <a:effectLst/>
        </p:spPr>
      </p:pic>
      <p:sp>
        <p:nvSpPr>
          <p:cNvPr id="40" name="Прямоугольник 39"/>
          <p:cNvSpPr/>
          <p:nvPr/>
        </p:nvSpPr>
        <p:spPr>
          <a:xfrm>
            <a:off x="808023" y="2720132"/>
            <a:ext cx="2577950" cy="400110"/>
          </a:xfrm>
          <a:prstGeom prst="rect">
            <a:avLst/>
          </a:prstGeom>
        </p:spPr>
        <p:txBody>
          <a:bodyPr wrap="none">
            <a:spAutoFit/>
          </a:bodyPr>
          <a:lstStyle/>
          <a:p>
            <a:r>
              <a:rPr lang="fr-FR" sz="2000" b="1" dirty="0" smtClean="0">
                <a:solidFill>
                  <a:schemeClr val="bg2"/>
                </a:solidFill>
              </a:rPr>
              <a:t>Un ophtalmologiste</a:t>
            </a:r>
            <a:endParaRPr lang="ru-RU" sz="2000" b="1" dirty="0">
              <a:solidFill>
                <a:schemeClr val="bg2"/>
              </a:solidFill>
            </a:endParaRPr>
          </a:p>
        </p:txBody>
      </p:sp>
    </p:spTree>
    <p:extLst>
      <p:ext uri="{BB962C8B-B14F-4D97-AF65-F5344CB8AC3E}">
        <p14:creationId xmlns:p14="http://schemas.microsoft.com/office/powerpoint/2010/main" val="625613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p:cNvPicPr>
            <a:picLocks noChangeAspect="1" noChangeArrowheads="1"/>
          </p:cNvPicPr>
          <p:nvPr/>
        </p:nvPicPr>
        <p:blipFill>
          <a:blip r:embed="rId2"/>
          <a:srcRect b="22647"/>
          <a:stretch>
            <a:fillRect/>
          </a:stretch>
        </p:blipFill>
        <p:spPr bwMode="auto">
          <a:xfrm>
            <a:off x="307957" y="834226"/>
            <a:ext cx="1357322" cy="1428760"/>
          </a:xfrm>
          <a:prstGeom prst="rect">
            <a:avLst/>
          </a:prstGeom>
          <a:noFill/>
          <a:ln w="9525">
            <a:noFill/>
            <a:miter lim="800000"/>
            <a:headEnd/>
            <a:tailEnd/>
          </a:ln>
          <a:effectLst/>
        </p:spPr>
      </p:pic>
      <p:sp>
        <p:nvSpPr>
          <p:cNvPr id="33" name="Прямоугольник 32"/>
          <p:cNvSpPr/>
          <p:nvPr/>
        </p:nvSpPr>
        <p:spPr>
          <a:xfrm>
            <a:off x="165081" y="2505818"/>
            <a:ext cx="1851789" cy="400110"/>
          </a:xfrm>
          <a:prstGeom prst="rect">
            <a:avLst/>
          </a:prstGeom>
        </p:spPr>
        <p:txBody>
          <a:bodyPr wrap="none">
            <a:spAutoFit/>
          </a:bodyPr>
          <a:lstStyle/>
          <a:p>
            <a:r>
              <a:rPr lang="fr-FR" sz="2000" b="1" dirty="0" smtClean="0">
                <a:solidFill>
                  <a:schemeClr val="bg2"/>
                </a:solidFill>
              </a:rPr>
              <a:t>Un chirurgien</a:t>
            </a:r>
            <a:endParaRPr lang="ru-RU" sz="2000" b="1" dirty="0">
              <a:solidFill>
                <a:schemeClr val="bg2"/>
              </a:solidFill>
            </a:endParaRPr>
          </a:p>
        </p:txBody>
      </p:sp>
      <p:pic>
        <p:nvPicPr>
          <p:cNvPr id="30722" name="Picture 2"/>
          <p:cNvPicPr>
            <a:picLocks noChangeAspect="1" noChangeArrowheads="1"/>
          </p:cNvPicPr>
          <p:nvPr/>
        </p:nvPicPr>
        <p:blipFill>
          <a:blip r:embed="rId3"/>
          <a:srcRect b="17858"/>
          <a:stretch>
            <a:fillRect/>
          </a:stretch>
        </p:blipFill>
        <p:spPr bwMode="auto">
          <a:xfrm>
            <a:off x="2022469" y="591394"/>
            <a:ext cx="1654265" cy="1314402"/>
          </a:xfrm>
          <a:prstGeom prst="rect">
            <a:avLst/>
          </a:prstGeom>
          <a:noFill/>
          <a:ln w="9525">
            <a:noFill/>
            <a:miter lim="800000"/>
            <a:headEnd/>
            <a:tailEnd/>
          </a:ln>
          <a:effectLst/>
        </p:spPr>
      </p:pic>
      <p:sp>
        <p:nvSpPr>
          <p:cNvPr id="35" name="Прямоугольник 34"/>
          <p:cNvSpPr/>
          <p:nvPr/>
        </p:nvSpPr>
        <p:spPr>
          <a:xfrm>
            <a:off x="1736717" y="1762920"/>
            <a:ext cx="2308645" cy="400110"/>
          </a:xfrm>
          <a:prstGeom prst="rect">
            <a:avLst/>
          </a:prstGeom>
        </p:spPr>
        <p:txBody>
          <a:bodyPr wrap="none">
            <a:spAutoFit/>
          </a:bodyPr>
          <a:lstStyle/>
          <a:p>
            <a:r>
              <a:rPr lang="fr-FR" sz="2000" b="1" dirty="0" smtClean="0">
                <a:solidFill>
                  <a:schemeClr val="bg2"/>
                </a:solidFill>
              </a:rPr>
              <a:t>Un dermotologue</a:t>
            </a:r>
            <a:endParaRPr lang="ru-RU" sz="2000" b="1" dirty="0">
              <a:solidFill>
                <a:schemeClr val="bg2"/>
              </a:solidFill>
            </a:endParaRPr>
          </a:p>
        </p:txBody>
      </p:sp>
      <p:pic>
        <p:nvPicPr>
          <p:cNvPr id="30723" name="Picture 3"/>
          <p:cNvPicPr>
            <a:picLocks noChangeAspect="1" noChangeArrowheads="1"/>
          </p:cNvPicPr>
          <p:nvPr/>
        </p:nvPicPr>
        <p:blipFill>
          <a:blip r:embed="rId4"/>
          <a:srcRect/>
          <a:stretch>
            <a:fillRect/>
          </a:stretch>
        </p:blipFill>
        <p:spPr bwMode="auto">
          <a:xfrm>
            <a:off x="3991826" y="862295"/>
            <a:ext cx="1459667" cy="1400691"/>
          </a:xfrm>
          <a:prstGeom prst="rect">
            <a:avLst/>
          </a:prstGeom>
          <a:noFill/>
          <a:ln w="9525">
            <a:noFill/>
            <a:miter lim="800000"/>
            <a:headEnd/>
            <a:tailEnd/>
          </a:ln>
          <a:effectLst/>
        </p:spPr>
      </p:pic>
      <p:sp>
        <p:nvSpPr>
          <p:cNvPr id="37" name="Прямоугольник 36"/>
          <p:cNvSpPr/>
          <p:nvPr/>
        </p:nvSpPr>
        <p:spPr>
          <a:xfrm>
            <a:off x="3942049" y="2220066"/>
            <a:ext cx="1580882" cy="400110"/>
          </a:xfrm>
          <a:prstGeom prst="rect">
            <a:avLst/>
          </a:prstGeom>
        </p:spPr>
        <p:txBody>
          <a:bodyPr wrap="none">
            <a:spAutoFit/>
          </a:bodyPr>
          <a:lstStyle/>
          <a:p>
            <a:r>
              <a:rPr lang="fr-FR" sz="2000" b="1" dirty="0" smtClean="0">
                <a:solidFill>
                  <a:schemeClr val="bg2"/>
                </a:solidFill>
              </a:rPr>
              <a:t>Un dentiste</a:t>
            </a:r>
            <a:endParaRPr lang="ru-RU" sz="2000" b="1" dirty="0">
              <a:solidFill>
                <a:schemeClr val="bg2"/>
              </a:solidFill>
            </a:endParaRPr>
          </a:p>
        </p:txBody>
      </p:sp>
    </p:spTree>
    <p:extLst>
      <p:ext uri="{BB962C8B-B14F-4D97-AF65-F5344CB8AC3E}">
        <p14:creationId xmlns:p14="http://schemas.microsoft.com/office/powerpoint/2010/main" val="28018920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2"/>
          <a:srcRect b="15986"/>
          <a:stretch>
            <a:fillRect/>
          </a:stretch>
        </p:blipFill>
        <p:spPr bwMode="auto">
          <a:xfrm>
            <a:off x="2236783" y="1477168"/>
            <a:ext cx="1376366" cy="1214446"/>
          </a:xfrm>
          <a:prstGeom prst="rect">
            <a:avLst/>
          </a:prstGeom>
          <a:noFill/>
          <a:ln w="9525">
            <a:noFill/>
            <a:miter lim="800000"/>
            <a:headEnd/>
            <a:tailEnd/>
          </a:ln>
          <a:effectLst/>
        </p:spPr>
      </p:pic>
      <p:sp>
        <p:nvSpPr>
          <p:cNvPr id="38" name="Прямоугольник 37"/>
          <p:cNvSpPr/>
          <p:nvPr/>
        </p:nvSpPr>
        <p:spPr>
          <a:xfrm>
            <a:off x="2028068" y="1005620"/>
            <a:ext cx="1516313" cy="400110"/>
          </a:xfrm>
          <a:prstGeom prst="rect">
            <a:avLst/>
          </a:prstGeom>
        </p:spPr>
        <p:txBody>
          <a:bodyPr wrap="none">
            <a:spAutoFit/>
          </a:bodyPr>
          <a:lstStyle/>
          <a:p>
            <a:r>
              <a:rPr lang="fr-FR" sz="2000" b="1" dirty="0" smtClean="0">
                <a:solidFill>
                  <a:schemeClr val="bg2"/>
                </a:solidFill>
              </a:rPr>
              <a:t>Un p</a:t>
            </a:r>
            <a:r>
              <a:rPr lang="fr-FR" sz="2000" b="1" dirty="0" smtClean="0">
                <a:solidFill>
                  <a:schemeClr val="bg2"/>
                </a:solidFill>
                <a:latin typeface="Calibri"/>
              </a:rPr>
              <a:t>édiatre</a:t>
            </a:r>
            <a:endParaRPr lang="ru-RU" sz="2000" b="1" dirty="0">
              <a:solidFill>
                <a:schemeClr val="bg2"/>
              </a:solidFill>
            </a:endParaRPr>
          </a:p>
        </p:txBody>
      </p:sp>
      <p:pic>
        <p:nvPicPr>
          <p:cNvPr id="29698" name="Picture 2"/>
          <p:cNvPicPr>
            <a:picLocks noChangeAspect="1" noChangeArrowheads="1"/>
          </p:cNvPicPr>
          <p:nvPr/>
        </p:nvPicPr>
        <p:blipFill>
          <a:blip r:embed="rId3"/>
          <a:srcRect b="11281"/>
          <a:stretch>
            <a:fillRect/>
          </a:stretch>
        </p:blipFill>
        <p:spPr bwMode="auto">
          <a:xfrm>
            <a:off x="219069" y="834226"/>
            <a:ext cx="1803400" cy="1571636"/>
          </a:xfrm>
          <a:prstGeom prst="rect">
            <a:avLst/>
          </a:prstGeom>
          <a:noFill/>
          <a:ln w="9525">
            <a:noFill/>
            <a:miter lim="800000"/>
            <a:headEnd/>
            <a:tailEnd/>
          </a:ln>
          <a:effectLst/>
        </p:spPr>
      </p:pic>
      <p:sp>
        <p:nvSpPr>
          <p:cNvPr id="40" name="Прямоугольник 39"/>
          <p:cNvSpPr/>
          <p:nvPr/>
        </p:nvSpPr>
        <p:spPr>
          <a:xfrm>
            <a:off x="148966" y="2434380"/>
            <a:ext cx="2037737" cy="400110"/>
          </a:xfrm>
          <a:prstGeom prst="rect">
            <a:avLst/>
          </a:prstGeom>
        </p:spPr>
        <p:txBody>
          <a:bodyPr wrap="none">
            <a:spAutoFit/>
          </a:bodyPr>
          <a:lstStyle/>
          <a:p>
            <a:r>
              <a:rPr lang="fr-FR" sz="2000" b="1" dirty="0" smtClean="0">
                <a:solidFill>
                  <a:schemeClr val="bg2"/>
                </a:solidFill>
              </a:rPr>
              <a:t>Un pharmacien</a:t>
            </a:r>
            <a:endParaRPr lang="ru-RU" sz="2000" b="1" dirty="0">
              <a:solidFill>
                <a:schemeClr val="bg2"/>
              </a:solidFill>
            </a:endParaRPr>
          </a:p>
        </p:txBody>
      </p:sp>
      <p:pic>
        <p:nvPicPr>
          <p:cNvPr id="29699" name="Picture 3"/>
          <p:cNvPicPr>
            <a:picLocks noChangeAspect="1" noChangeArrowheads="1"/>
          </p:cNvPicPr>
          <p:nvPr/>
        </p:nvPicPr>
        <p:blipFill>
          <a:blip r:embed="rId4"/>
          <a:srcRect b="15391"/>
          <a:stretch>
            <a:fillRect/>
          </a:stretch>
        </p:blipFill>
        <p:spPr bwMode="auto">
          <a:xfrm>
            <a:off x="3893539" y="834226"/>
            <a:ext cx="1557954" cy="1357322"/>
          </a:xfrm>
          <a:prstGeom prst="rect">
            <a:avLst/>
          </a:prstGeom>
          <a:noFill/>
          <a:ln w="9525">
            <a:noFill/>
            <a:miter lim="800000"/>
            <a:headEnd/>
            <a:tailEnd/>
          </a:ln>
          <a:effectLst/>
        </p:spPr>
      </p:pic>
      <p:sp>
        <p:nvSpPr>
          <p:cNvPr id="42" name="Прямоугольник 41"/>
          <p:cNvSpPr/>
          <p:nvPr/>
        </p:nvSpPr>
        <p:spPr>
          <a:xfrm>
            <a:off x="3770946" y="2262986"/>
            <a:ext cx="1880643" cy="400110"/>
          </a:xfrm>
          <a:prstGeom prst="rect">
            <a:avLst/>
          </a:prstGeom>
        </p:spPr>
        <p:txBody>
          <a:bodyPr wrap="none">
            <a:spAutoFit/>
          </a:bodyPr>
          <a:lstStyle/>
          <a:p>
            <a:r>
              <a:rPr lang="fr-FR" sz="2000" b="1" dirty="0" smtClean="0">
                <a:solidFill>
                  <a:schemeClr val="bg2"/>
                </a:solidFill>
              </a:rPr>
              <a:t>Un psychiatre</a:t>
            </a:r>
            <a:endParaRPr lang="ru-RU" sz="2000" b="1" dirty="0">
              <a:solidFill>
                <a:schemeClr val="bg2"/>
              </a:solidFill>
            </a:endParaRPr>
          </a:p>
        </p:txBody>
      </p:sp>
    </p:spTree>
    <p:extLst>
      <p:ext uri="{BB962C8B-B14F-4D97-AF65-F5344CB8AC3E}">
        <p14:creationId xmlns:p14="http://schemas.microsoft.com/office/powerpoint/2010/main" val="2687306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Прямоугольник 49"/>
          <p:cNvSpPr/>
          <p:nvPr/>
        </p:nvSpPr>
        <p:spPr>
          <a:xfrm>
            <a:off x="236519" y="477036"/>
            <a:ext cx="5380055" cy="2677656"/>
          </a:xfrm>
          <a:prstGeom prst="rect">
            <a:avLst/>
          </a:prstGeom>
        </p:spPr>
        <p:txBody>
          <a:bodyPr wrap="square">
            <a:spAutoFit/>
          </a:bodyPr>
          <a:lstStyle/>
          <a:p>
            <a:pPr algn="ctr"/>
            <a:r>
              <a:rPr lang="fr-FR" sz="2800" dirty="0" smtClean="0">
                <a:solidFill>
                  <a:schemeClr val="bg2"/>
                </a:solidFill>
              </a:rPr>
              <a:t>Situation. Vous avez des problèmes des yeux (des dents, de la gorge....)</a:t>
            </a:r>
            <a:br>
              <a:rPr lang="fr-FR" sz="2800" dirty="0" smtClean="0">
                <a:solidFill>
                  <a:schemeClr val="bg2"/>
                </a:solidFill>
              </a:rPr>
            </a:br>
            <a:r>
              <a:rPr lang="fr-FR" sz="2800" dirty="0" smtClean="0">
                <a:solidFill>
                  <a:schemeClr val="bg2"/>
                </a:solidFill>
              </a:rPr>
              <a:t>Quel médecin vous allez consulter? ( Ecrivez un dialogue entre vous et le médecin</a:t>
            </a:r>
            <a:r>
              <a:rPr lang="fr-FR" sz="2800" dirty="0" smtClean="0">
                <a:solidFill>
                  <a:schemeClr val="bg2"/>
                </a:solidFill>
              </a:rPr>
              <a:t>)</a:t>
            </a:r>
            <a:endParaRPr lang="ru-RU" sz="2800" dirty="0">
              <a:solidFill>
                <a:schemeClr val="bg2"/>
              </a:solidFill>
            </a:endParaRPr>
          </a:p>
        </p:txBody>
      </p:sp>
      <p:sp>
        <p:nvSpPr>
          <p:cNvPr id="52" name="Заголовок 30"/>
          <p:cNvSpPr>
            <a:spLocks noGrp="1"/>
          </p:cNvSpPr>
          <p:nvPr>
            <p:ph type="title"/>
          </p:nvPr>
        </p:nvSpPr>
        <p:spPr>
          <a:xfrm>
            <a:off x="236519" y="113219"/>
            <a:ext cx="5376723" cy="386260"/>
          </a:xfrm>
        </p:spPr>
        <p:txBody>
          <a:bodyPr>
            <a:normAutofit fontScale="90000"/>
          </a:bodyPr>
          <a:lstStyle/>
          <a:p>
            <a:r>
              <a:rPr lang="fr-FR" dirty="0" smtClean="0"/>
              <a:t>Activités  pour le travail indépendant</a:t>
            </a:r>
            <a:endParaRPr lang="ru-RU" dirty="0"/>
          </a:p>
        </p:txBody>
      </p:sp>
    </p:spTree>
    <p:extLst>
      <p:ext uri="{BB962C8B-B14F-4D97-AF65-F5344CB8AC3E}">
        <p14:creationId xmlns:p14="http://schemas.microsoft.com/office/powerpoint/2010/main" val="24954341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 xmlns:a16="http://schemas.microsoft.com/office/drawing/2014/main"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Прямоугольник 25"/>
          <p:cNvSpPr/>
          <p:nvPr/>
        </p:nvSpPr>
        <p:spPr>
          <a:xfrm>
            <a:off x="1439863" y="912158"/>
            <a:ext cx="4083068" cy="707886"/>
          </a:xfrm>
          <a:prstGeom prst="rect">
            <a:avLst/>
          </a:prstGeom>
        </p:spPr>
        <p:txBody>
          <a:bodyPr wrap="square">
            <a:spAutoFit/>
          </a:bodyPr>
          <a:lstStyle/>
          <a:p>
            <a:r>
              <a:rPr lang="fr-FR" sz="2000" b="1" dirty="0" smtClean="0">
                <a:solidFill>
                  <a:schemeClr val="tx2"/>
                </a:solidFill>
              </a:rPr>
              <a:t>Être à l’aise dans son corps</a:t>
            </a:r>
            <a:r>
              <a:rPr lang="fr-FR" sz="2000" dirty="0" smtClean="0">
                <a:solidFill>
                  <a:schemeClr val="tx2"/>
                </a:solidFill>
              </a:rPr>
              <a:t> </a:t>
            </a:r>
            <a:br>
              <a:rPr lang="fr-FR" sz="2000" dirty="0" smtClean="0">
                <a:solidFill>
                  <a:schemeClr val="tx2"/>
                </a:solidFill>
              </a:rPr>
            </a:br>
            <a:endParaRPr lang="ru-RU" sz="2000" dirty="0">
              <a:solidFill>
                <a:schemeClr val="tx2"/>
              </a:solidFill>
            </a:endParaRPr>
          </a:p>
        </p:txBody>
      </p:sp>
      <p:sp>
        <p:nvSpPr>
          <p:cNvPr id="27" name="Прямоугольник 26"/>
          <p:cNvSpPr/>
          <p:nvPr/>
        </p:nvSpPr>
        <p:spPr>
          <a:xfrm>
            <a:off x="1450965" y="1555100"/>
            <a:ext cx="4083068" cy="400110"/>
          </a:xfrm>
          <a:prstGeom prst="rect">
            <a:avLst/>
          </a:prstGeom>
        </p:spPr>
        <p:txBody>
          <a:bodyPr wrap="square">
            <a:spAutoFit/>
          </a:bodyPr>
          <a:lstStyle/>
          <a:p>
            <a:r>
              <a:rPr lang="fr-FR" sz="2000" b="1" dirty="0" smtClean="0">
                <a:solidFill>
                  <a:schemeClr val="tx2"/>
                </a:solidFill>
              </a:rPr>
              <a:t>Enrichir  sa culture </a:t>
            </a:r>
            <a:r>
              <a:rPr lang="fr-FR" sz="2000" b="1" dirty="0" smtClean="0">
                <a:solidFill>
                  <a:schemeClr val="tx2"/>
                </a:solidFill>
              </a:rPr>
              <a:t>générale</a:t>
            </a:r>
            <a:endParaRPr lang="ru-RU" sz="2000" dirty="0">
              <a:solidFill>
                <a:schemeClr val="tx2"/>
              </a:solidFill>
            </a:endParaRPr>
          </a:p>
        </p:txBody>
      </p:sp>
      <p:sp>
        <p:nvSpPr>
          <p:cNvPr id="28" name="Прямоугольник 27"/>
          <p:cNvSpPr/>
          <p:nvPr/>
        </p:nvSpPr>
        <p:spPr>
          <a:xfrm>
            <a:off x="1450965" y="2262986"/>
            <a:ext cx="4368820" cy="400110"/>
          </a:xfrm>
          <a:prstGeom prst="rect">
            <a:avLst/>
          </a:prstGeom>
        </p:spPr>
        <p:txBody>
          <a:bodyPr wrap="square">
            <a:spAutoFit/>
          </a:bodyPr>
          <a:lstStyle/>
          <a:p>
            <a:r>
              <a:rPr lang="fr-FR" sz="2000" b="1" dirty="0" smtClean="0">
                <a:solidFill>
                  <a:schemeClr val="tx2"/>
                </a:solidFill>
              </a:rPr>
              <a:t>Expression </a:t>
            </a:r>
            <a:r>
              <a:rPr lang="fr-FR" sz="2000" b="1" dirty="0" smtClean="0">
                <a:solidFill>
                  <a:schemeClr val="tx2"/>
                </a:solidFill>
              </a:rPr>
              <a:t>écrite</a:t>
            </a:r>
            <a:endParaRPr lang="ru-RU" sz="2000" dirty="0">
              <a:solidFill>
                <a:schemeClr val="tx2"/>
              </a:solidFill>
            </a:endParaRPr>
          </a:p>
        </p:txBody>
      </p:sp>
      <p:sp>
        <p:nvSpPr>
          <p:cNvPr id="29" name="Oval 11"/>
          <p:cNvSpPr/>
          <p:nvPr/>
        </p:nvSpPr>
        <p:spPr>
          <a:xfrm>
            <a:off x="740010" y="909089"/>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30" name="Oval 11"/>
          <p:cNvSpPr/>
          <p:nvPr/>
        </p:nvSpPr>
        <p:spPr>
          <a:xfrm>
            <a:off x="740010" y="1548606"/>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2</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31" name="Oval 11"/>
          <p:cNvSpPr/>
          <p:nvPr/>
        </p:nvSpPr>
        <p:spPr>
          <a:xfrm>
            <a:off x="736585" y="2262986"/>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3</a:t>
            </a:r>
          </a:p>
        </p:txBody>
      </p:sp>
      <p:sp>
        <p:nvSpPr>
          <p:cNvPr id="32" name="object 2"/>
          <p:cNvSpPr txBox="1">
            <a:spLocks/>
          </p:cNvSpPr>
          <p:nvPr/>
        </p:nvSpPr>
        <p:spPr>
          <a:xfrm>
            <a:off x="575469" y="79380"/>
            <a:ext cx="4661710" cy="385979"/>
          </a:xfrm>
          <a:prstGeom prst="rect">
            <a:avLst/>
          </a:prstGeom>
        </p:spPr>
        <p:txBody>
          <a:bodyPr vert="horz" wrap="square" lIns="0" tIns="16486" rIns="0" bIns="0" rtlCol="0" anchor="ctr">
            <a:spAutoFit/>
          </a:body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tx1"/>
                </a:solidFill>
                <a:effectLst/>
                <a:uLnTx/>
                <a:uFillTx/>
                <a:latin typeface="Arial" pitchFamily="34" charset="0"/>
                <a:ea typeface="+mj-ea"/>
                <a:cs typeface="Arial" pitchFamily="34" charset="0"/>
              </a:rPr>
              <a:t>leçon</a:t>
            </a:r>
            <a:endParaRPr kumimoji="0" lang="en-US" sz="2400" b="1" i="0" u="none" strike="noStrike" kern="800" cap="none" spc="-25" normalizeH="0" baseline="0" noProof="0" dirty="0">
              <a:ln>
                <a:noFill/>
              </a:ln>
              <a:solidFill>
                <a:srgbClr val="FEFEFE"/>
              </a:solidFill>
              <a:effectLst/>
              <a:uLnTx/>
              <a:uFillTx/>
              <a:latin typeface="Arial"/>
              <a:ea typeface="+mj-ea"/>
              <a:cs typeface="Arial"/>
            </a:endParaRPr>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900" fill="hold"/>
                                        <p:tgtEl>
                                          <p:spTgt spid="29"/>
                                        </p:tgtEl>
                                        <p:attrNameLst>
                                          <p:attrName>ppt_x</p:attrName>
                                        </p:attrNameLst>
                                      </p:cBhvr>
                                      <p:tavLst>
                                        <p:tav tm="0">
                                          <p:val>
                                            <p:strVal val="#ppt_x"/>
                                          </p:val>
                                        </p:tav>
                                        <p:tav tm="100000">
                                          <p:val>
                                            <p:strVal val="#ppt_x"/>
                                          </p:val>
                                        </p:tav>
                                      </p:tavLst>
                                    </p:anim>
                                    <p:anim calcmode="lin" valueType="num">
                                      <p:cBhvr additive="base">
                                        <p:cTn id="8" dur="900" fill="hold"/>
                                        <p:tgtEl>
                                          <p:spTgt spid="2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30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900" fill="hold"/>
                                        <p:tgtEl>
                                          <p:spTgt spid="30"/>
                                        </p:tgtEl>
                                        <p:attrNameLst>
                                          <p:attrName>ppt_x</p:attrName>
                                        </p:attrNameLst>
                                      </p:cBhvr>
                                      <p:tavLst>
                                        <p:tav tm="0">
                                          <p:val>
                                            <p:strVal val="#ppt_x"/>
                                          </p:val>
                                        </p:tav>
                                        <p:tav tm="100000">
                                          <p:val>
                                            <p:strVal val="#ppt_x"/>
                                          </p:val>
                                        </p:tav>
                                      </p:tavLst>
                                    </p:anim>
                                    <p:anim calcmode="lin" valueType="num">
                                      <p:cBhvr additive="base">
                                        <p:cTn id="12" dur="900" fill="hold"/>
                                        <p:tgtEl>
                                          <p:spTgt spid="3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3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900" fill="hold"/>
                                        <p:tgtEl>
                                          <p:spTgt spid="31"/>
                                        </p:tgtEl>
                                        <p:attrNameLst>
                                          <p:attrName>ppt_x</p:attrName>
                                        </p:attrNameLst>
                                      </p:cBhvr>
                                      <p:tavLst>
                                        <p:tav tm="0">
                                          <p:val>
                                            <p:strVal val="#ppt_x"/>
                                          </p:val>
                                        </p:tav>
                                        <p:tav tm="100000">
                                          <p:val>
                                            <p:strVal val="#ppt_x"/>
                                          </p:val>
                                        </p:tav>
                                      </p:tavLst>
                                    </p:anim>
                                    <p:anim calcmode="lin" valueType="num">
                                      <p:cBhvr additive="base">
                                        <p:cTn id="16" dur="9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1"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linds(horizontal)">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down)">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1"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ox(in)">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down)">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1"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dissolve">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box(in)">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animBg="1"/>
      <p:bldP spid="29" grpId="1" animBg="1"/>
      <p:bldP spid="30" grpId="0" animBg="1"/>
      <p:bldP spid="30" grpId="1" animBg="1"/>
      <p:bldP spid="31" grpId="0" animBg="1"/>
      <p:bldP spid="31"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169843" y="748500"/>
            <a:ext cx="2979741" cy="2008814"/>
          </a:xfrm>
          <a:prstGeom prst="rect">
            <a:avLst/>
          </a:prstGeom>
          <a:noFill/>
          <a:ln w="9525">
            <a:noFill/>
            <a:miter lim="800000"/>
            <a:headEnd/>
            <a:tailEnd/>
          </a:ln>
          <a:effectLst/>
        </p:spPr>
      </p:pic>
      <p:sp>
        <p:nvSpPr>
          <p:cNvPr id="11" name="Прямоугольник 10"/>
          <p:cNvSpPr/>
          <p:nvPr/>
        </p:nvSpPr>
        <p:spPr>
          <a:xfrm>
            <a:off x="2970216" y="762788"/>
            <a:ext cx="2879725" cy="1200329"/>
          </a:xfrm>
          <a:prstGeom prst="rect">
            <a:avLst/>
          </a:prstGeom>
        </p:spPr>
        <p:txBody>
          <a:bodyPr>
            <a:spAutoFit/>
          </a:bodyPr>
          <a:lstStyle/>
          <a:p>
            <a:pPr algn="ctr"/>
            <a:r>
              <a:rPr lang="fr-FR" sz="1800" i="1" dirty="0" smtClean="0">
                <a:solidFill>
                  <a:srgbClr val="0070C0"/>
                </a:solidFill>
              </a:rPr>
              <a:t>Professeur de danse, mariée à un Français,</a:t>
            </a:r>
            <a:br>
              <a:rPr lang="fr-FR" sz="1800" i="1" dirty="0" smtClean="0">
                <a:solidFill>
                  <a:srgbClr val="0070C0"/>
                </a:solidFill>
              </a:rPr>
            </a:br>
            <a:r>
              <a:rPr lang="fr-FR" sz="1800" i="1" dirty="0" smtClean="0">
                <a:solidFill>
                  <a:srgbClr val="0070C0"/>
                </a:solidFill>
              </a:rPr>
              <a:t>en France depuis </a:t>
            </a:r>
          </a:p>
          <a:p>
            <a:pPr algn="ctr"/>
            <a:r>
              <a:rPr lang="fr-FR" sz="1800" i="1" dirty="0" smtClean="0">
                <a:solidFill>
                  <a:srgbClr val="0070C0"/>
                </a:solidFill>
              </a:rPr>
              <a:t>dix-huit ans</a:t>
            </a:r>
            <a:r>
              <a:rPr lang="fr-FR" sz="1800" i="1" dirty="0" smtClean="0">
                <a:solidFill>
                  <a:srgbClr val="0070C0"/>
                </a:solidFill>
              </a:rPr>
              <a:t>.</a:t>
            </a:r>
            <a:endParaRPr lang="ru-RU" sz="1800" dirty="0">
              <a:solidFill>
                <a:srgbClr val="0070C0"/>
              </a:solidFill>
            </a:endParaRPr>
          </a:p>
        </p:txBody>
      </p:sp>
      <p:sp>
        <p:nvSpPr>
          <p:cNvPr id="12" name="Прямоугольник 11"/>
          <p:cNvSpPr/>
          <p:nvPr/>
        </p:nvSpPr>
        <p:spPr>
          <a:xfrm>
            <a:off x="575469" y="81746"/>
            <a:ext cx="4733148" cy="400110"/>
          </a:xfrm>
          <a:prstGeom prst="rect">
            <a:avLst/>
          </a:prstGeom>
        </p:spPr>
        <p:txBody>
          <a:bodyPr wrap="square">
            <a:spAutoFit/>
          </a:bodyPr>
          <a:lstStyle/>
          <a:p>
            <a:pPr algn="ctr"/>
            <a:r>
              <a:rPr lang="fr-FR" sz="2000" dirty="0" smtClean="0"/>
              <a:t>Susan, 49 ans, </a:t>
            </a:r>
            <a:r>
              <a:rPr lang="fr-FR" sz="2000" dirty="0" smtClean="0"/>
              <a:t>américaine</a:t>
            </a:r>
            <a:endParaRPr lang="ru-RU" sz="2000" dirty="0"/>
          </a:p>
        </p:txBody>
      </p:sp>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Прямоугольник 45"/>
          <p:cNvSpPr/>
          <p:nvPr/>
        </p:nvSpPr>
        <p:spPr>
          <a:xfrm>
            <a:off x="93643" y="514024"/>
            <a:ext cx="5572164" cy="2492990"/>
          </a:xfrm>
          <a:prstGeom prst="rect">
            <a:avLst/>
          </a:prstGeom>
        </p:spPr>
        <p:txBody>
          <a:bodyPr wrap="square">
            <a:spAutoFit/>
          </a:bodyPr>
          <a:lstStyle/>
          <a:p>
            <a:pPr indent="266700" algn="just"/>
            <a:r>
              <a:rPr lang="fr-FR" sz="1300" dirty="0" smtClean="0">
                <a:solidFill>
                  <a:srgbClr val="0070C0"/>
                </a:solidFill>
              </a:rPr>
              <a:t>A Los Angeles, j’enseignais déjà la danse. Aux EtatsUnis, nous pratiquons des activités sportives depuis notre plus jeune âge, à la maison comme à l’école. Ici, ce n’est pas du tout pareil. Les adultes que je reçois dans mes cours de salsa n’ont jamais eu de leçons d’éducation physique dans leur enfance. </a:t>
            </a:r>
            <a:endParaRPr lang="fr-FR" sz="1300" dirty="0" smtClean="0">
              <a:solidFill>
                <a:srgbClr val="0070C0"/>
              </a:solidFill>
            </a:endParaRPr>
          </a:p>
          <a:p>
            <a:pPr indent="266700" algn="just"/>
            <a:r>
              <a:rPr lang="fr-FR" sz="1300" dirty="0" smtClean="0">
                <a:solidFill>
                  <a:srgbClr val="0070C0"/>
                </a:solidFill>
              </a:rPr>
              <a:t>Comme </a:t>
            </a:r>
            <a:r>
              <a:rPr lang="fr-FR" sz="1300" dirty="0" smtClean="0">
                <a:solidFill>
                  <a:srgbClr val="0070C0"/>
                </a:solidFill>
              </a:rPr>
              <a:t>on dit aux Etats-Unis: certains ne reconnaissaient même pas leur pied gauche de leur pied droit ! C’est comme si leur tête et leur corps n’étaient pas connectés, ils ont du mal à se libérer physiquement, ils ne sont pas à l’aise dans leur corps. </a:t>
            </a:r>
            <a:endParaRPr lang="fr-FR" sz="1300" dirty="0" smtClean="0">
              <a:solidFill>
                <a:srgbClr val="0070C0"/>
              </a:solidFill>
            </a:endParaRPr>
          </a:p>
          <a:p>
            <a:pPr indent="266700" algn="just"/>
            <a:r>
              <a:rPr lang="fr-FR" sz="1300" dirty="0" smtClean="0">
                <a:solidFill>
                  <a:srgbClr val="0070C0"/>
                </a:solidFill>
              </a:rPr>
              <a:t>Je </a:t>
            </a:r>
            <a:r>
              <a:rPr lang="fr-FR" sz="1300" dirty="0" smtClean="0">
                <a:solidFill>
                  <a:srgbClr val="0070C0"/>
                </a:solidFill>
              </a:rPr>
              <a:t>pense qu’ici, à l’école, on accorde beaucoup plus d’attention aux études, à l’esprit. Or, nous sommes tous capables d’être bien dans nos corps. Alors j’essaye d’apprendre aux Français à bouder leurs fesses!» </a:t>
            </a:r>
            <a:endParaRPr lang="ru-RU" sz="1300" dirty="0">
              <a:solidFill>
                <a:srgbClr val="0070C0"/>
              </a:solidFill>
            </a:endParaRPr>
          </a:p>
        </p:txBody>
      </p:sp>
      <p:sp>
        <p:nvSpPr>
          <p:cNvPr id="47" name="Прямоугольник 46"/>
          <p:cNvSpPr/>
          <p:nvPr/>
        </p:nvSpPr>
        <p:spPr>
          <a:xfrm>
            <a:off x="647478" y="22995"/>
            <a:ext cx="4446826" cy="523220"/>
          </a:xfrm>
          <a:prstGeom prst="rect">
            <a:avLst/>
          </a:prstGeom>
        </p:spPr>
        <p:txBody>
          <a:bodyPr wrap="square">
            <a:spAutoFit/>
          </a:bodyPr>
          <a:lstStyle/>
          <a:p>
            <a:pPr algn="ctr"/>
            <a:r>
              <a:rPr lang="fr-FR" sz="2800" b="1" dirty="0" smtClean="0"/>
              <a:t>Faites </a:t>
            </a:r>
            <a:r>
              <a:rPr lang="fr-FR" sz="2800" b="1" dirty="0" smtClean="0"/>
              <a:t>attention</a:t>
            </a:r>
            <a:endParaRPr lang="ru-RU"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236519" y="548474"/>
            <a:ext cx="5286412" cy="1015663"/>
          </a:xfrm>
          <a:prstGeom prst="rect">
            <a:avLst/>
          </a:prstGeom>
        </p:spPr>
        <p:txBody>
          <a:bodyPr wrap="square">
            <a:spAutoFit/>
          </a:bodyPr>
          <a:lstStyle/>
          <a:p>
            <a:pPr algn="ctr"/>
            <a:r>
              <a:rPr lang="fr-FR" sz="2000" b="1" dirty="0" smtClean="0">
                <a:solidFill>
                  <a:srgbClr val="0070C0"/>
                </a:solidFill>
              </a:rPr>
              <a:t>Relevez du document les mots consernants le corps humain.</a:t>
            </a:r>
            <a:r>
              <a:rPr lang="fr-FR" sz="2000" dirty="0" smtClean="0">
                <a:solidFill>
                  <a:srgbClr val="0070C0"/>
                </a:solidFill>
              </a:rPr>
              <a:t> </a:t>
            </a:r>
            <a:br>
              <a:rPr lang="fr-FR" sz="2000" dirty="0" smtClean="0">
                <a:solidFill>
                  <a:srgbClr val="0070C0"/>
                </a:solidFill>
              </a:rPr>
            </a:br>
            <a:endParaRPr lang="ru-RU" sz="2000" dirty="0">
              <a:solidFill>
                <a:srgbClr val="0070C0"/>
              </a:solidFill>
            </a:endParaRPr>
          </a:p>
        </p:txBody>
      </p:sp>
      <p:sp>
        <p:nvSpPr>
          <p:cNvPr id="9" name="Прямоугольник 8"/>
          <p:cNvSpPr/>
          <p:nvPr/>
        </p:nvSpPr>
        <p:spPr>
          <a:xfrm>
            <a:off x="1246034" y="1427612"/>
            <a:ext cx="938077" cy="461665"/>
          </a:xfrm>
          <a:prstGeom prst="rect">
            <a:avLst/>
          </a:prstGeom>
        </p:spPr>
        <p:txBody>
          <a:bodyPr wrap="none">
            <a:spAutoFit/>
          </a:bodyPr>
          <a:lstStyle/>
          <a:p>
            <a:r>
              <a:rPr lang="en-US" sz="2400" dirty="0" smtClean="0">
                <a:solidFill>
                  <a:srgbClr val="0070C0"/>
                </a:solidFill>
              </a:rPr>
              <a:t>corps</a:t>
            </a:r>
            <a:endParaRPr lang="ru-RU" sz="2400" dirty="0">
              <a:solidFill>
                <a:srgbClr val="0070C0"/>
              </a:solidFill>
            </a:endParaRPr>
          </a:p>
        </p:txBody>
      </p:sp>
      <p:sp>
        <p:nvSpPr>
          <p:cNvPr id="10" name="Прямоугольник 9"/>
          <p:cNvSpPr/>
          <p:nvPr/>
        </p:nvSpPr>
        <p:spPr>
          <a:xfrm>
            <a:off x="3236915" y="1564137"/>
            <a:ext cx="1864613" cy="461665"/>
          </a:xfrm>
          <a:prstGeom prst="rect">
            <a:avLst/>
          </a:prstGeom>
        </p:spPr>
        <p:txBody>
          <a:bodyPr wrap="none">
            <a:spAutoFit/>
          </a:bodyPr>
          <a:lstStyle/>
          <a:p>
            <a:r>
              <a:rPr lang="fr-FR" sz="2400" dirty="0" smtClean="0">
                <a:solidFill>
                  <a:schemeClr val="bg1"/>
                </a:solidFill>
              </a:rPr>
              <a:t>pied gauche</a:t>
            </a:r>
            <a:endParaRPr lang="ru-RU" sz="2000" dirty="0">
              <a:solidFill>
                <a:schemeClr val="bg1"/>
              </a:solidFill>
            </a:endParaRPr>
          </a:p>
        </p:txBody>
      </p:sp>
      <p:sp>
        <p:nvSpPr>
          <p:cNvPr id="11" name="Прямоугольник 10"/>
          <p:cNvSpPr/>
          <p:nvPr/>
        </p:nvSpPr>
        <p:spPr>
          <a:xfrm>
            <a:off x="519713" y="2372825"/>
            <a:ext cx="1452642" cy="461665"/>
          </a:xfrm>
          <a:prstGeom prst="rect">
            <a:avLst/>
          </a:prstGeom>
        </p:spPr>
        <p:txBody>
          <a:bodyPr wrap="none">
            <a:spAutoFit/>
          </a:bodyPr>
          <a:lstStyle/>
          <a:p>
            <a:r>
              <a:rPr lang="fr-FR" sz="2400" dirty="0" smtClean="0">
                <a:solidFill>
                  <a:srgbClr val="C00000"/>
                </a:solidFill>
              </a:rPr>
              <a:t>pied droit</a:t>
            </a:r>
            <a:endParaRPr lang="ru-RU" sz="2000" dirty="0">
              <a:solidFill>
                <a:srgbClr val="C00000"/>
              </a:solidFill>
            </a:endParaRPr>
          </a:p>
        </p:txBody>
      </p:sp>
      <p:sp>
        <p:nvSpPr>
          <p:cNvPr id="13" name="Прямоугольник 12"/>
          <p:cNvSpPr/>
          <p:nvPr/>
        </p:nvSpPr>
        <p:spPr>
          <a:xfrm>
            <a:off x="4220294" y="2372825"/>
            <a:ext cx="697627" cy="461665"/>
          </a:xfrm>
          <a:prstGeom prst="rect">
            <a:avLst/>
          </a:prstGeom>
        </p:spPr>
        <p:txBody>
          <a:bodyPr wrap="none">
            <a:spAutoFit/>
          </a:bodyPr>
          <a:lstStyle/>
          <a:p>
            <a:r>
              <a:rPr lang="fr-FR" sz="2400" dirty="0" smtClean="0">
                <a:solidFill>
                  <a:srgbClr val="FFC000"/>
                </a:solidFill>
              </a:rPr>
              <a:t>tête</a:t>
            </a:r>
            <a:endParaRPr lang="ru-RU" sz="2000" dirty="0">
              <a:solidFill>
                <a:srgbClr val="FFC000"/>
              </a:solidFill>
            </a:endParaRPr>
          </a:p>
        </p:txBody>
      </p:sp>
    </p:spTree>
    <p:extLst>
      <p:ext uri="{BB962C8B-B14F-4D97-AF65-F5344CB8AC3E}">
        <p14:creationId xmlns:p14="http://schemas.microsoft.com/office/powerpoint/2010/main" val="307708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lide(fromBottom)">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lide(fromBottom)">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slide(fromBottom)">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93643" y="105558"/>
            <a:ext cx="5626142" cy="338554"/>
          </a:xfrm>
          <a:prstGeom prst="rect">
            <a:avLst/>
          </a:prstGeom>
        </p:spPr>
        <p:txBody>
          <a:bodyPr wrap="square">
            <a:spAutoFit/>
          </a:bodyPr>
          <a:lstStyle/>
          <a:p>
            <a:pPr algn="ctr"/>
            <a:r>
              <a:rPr lang="fr-FR" sz="1600" b="1" dirty="0" smtClean="0"/>
              <a:t>Voyons quelques expressions courantes liées au </a:t>
            </a:r>
            <a:r>
              <a:rPr lang="fr-FR" sz="1600" b="1" dirty="0" smtClean="0"/>
              <a:t>corps</a:t>
            </a:r>
            <a:endParaRPr lang="ru-RU" sz="1600" dirty="0"/>
          </a:p>
        </p:txBody>
      </p:sp>
      <p:sp>
        <p:nvSpPr>
          <p:cNvPr id="9" name="Прямоугольник 8"/>
          <p:cNvSpPr/>
          <p:nvPr/>
        </p:nvSpPr>
        <p:spPr>
          <a:xfrm>
            <a:off x="93643" y="691350"/>
            <a:ext cx="3357009" cy="369332"/>
          </a:xfrm>
          <a:prstGeom prst="rect">
            <a:avLst/>
          </a:prstGeom>
        </p:spPr>
        <p:txBody>
          <a:bodyPr wrap="none">
            <a:spAutoFit/>
          </a:bodyPr>
          <a:lstStyle/>
          <a:p>
            <a:r>
              <a:rPr lang="fr-FR" sz="1800" i="1" dirty="0" smtClean="0">
                <a:solidFill>
                  <a:schemeClr val="bg2"/>
                </a:solidFill>
              </a:rPr>
              <a:t>1. Se mettre le doigt dans l'œil.</a:t>
            </a:r>
            <a:endParaRPr lang="ru-RU" sz="1800" dirty="0">
              <a:solidFill>
                <a:schemeClr val="bg2"/>
              </a:solidFill>
            </a:endParaRPr>
          </a:p>
        </p:txBody>
      </p:sp>
      <p:sp>
        <p:nvSpPr>
          <p:cNvPr id="10" name="Прямоугольник 9"/>
          <p:cNvSpPr/>
          <p:nvPr/>
        </p:nvSpPr>
        <p:spPr>
          <a:xfrm>
            <a:off x="2165345" y="977102"/>
            <a:ext cx="2608406" cy="369332"/>
          </a:xfrm>
          <a:prstGeom prst="rect">
            <a:avLst/>
          </a:prstGeom>
        </p:spPr>
        <p:txBody>
          <a:bodyPr wrap="none">
            <a:spAutoFit/>
          </a:bodyPr>
          <a:lstStyle/>
          <a:p>
            <a:r>
              <a:rPr lang="fr-FR" sz="1800" i="1" u="sng" dirty="0" smtClean="0">
                <a:solidFill>
                  <a:schemeClr val="bg1"/>
                </a:solidFill>
              </a:rPr>
              <a:t>Se tromper lourdement.</a:t>
            </a:r>
            <a:endParaRPr lang="ru-RU" sz="1800" u="sng" dirty="0">
              <a:solidFill>
                <a:schemeClr val="bg1"/>
              </a:solidFill>
            </a:endParaRPr>
          </a:p>
        </p:txBody>
      </p:sp>
      <p:sp>
        <p:nvSpPr>
          <p:cNvPr id="11" name="Прямоугольник 10"/>
          <p:cNvSpPr/>
          <p:nvPr/>
        </p:nvSpPr>
        <p:spPr>
          <a:xfrm>
            <a:off x="166426" y="1262854"/>
            <a:ext cx="2956259" cy="338554"/>
          </a:xfrm>
          <a:prstGeom prst="rect">
            <a:avLst/>
          </a:prstGeom>
        </p:spPr>
        <p:txBody>
          <a:bodyPr wrap="none">
            <a:spAutoFit/>
          </a:bodyPr>
          <a:lstStyle/>
          <a:p>
            <a:r>
              <a:rPr lang="fr-FR" sz="1600" i="1" dirty="0" smtClean="0">
                <a:solidFill>
                  <a:schemeClr val="bg2"/>
                </a:solidFill>
              </a:rPr>
              <a:t>2.Dormir sur ses deux oreilles.</a:t>
            </a:r>
            <a:endParaRPr lang="ru-RU" sz="1600" dirty="0">
              <a:solidFill>
                <a:schemeClr val="bg2"/>
              </a:solidFill>
            </a:endParaRPr>
          </a:p>
        </p:txBody>
      </p:sp>
      <p:sp>
        <p:nvSpPr>
          <p:cNvPr id="12" name="Прямоугольник 11"/>
          <p:cNvSpPr/>
          <p:nvPr/>
        </p:nvSpPr>
        <p:spPr>
          <a:xfrm>
            <a:off x="1808155" y="1548606"/>
            <a:ext cx="3642344" cy="338554"/>
          </a:xfrm>
          <a:prstGeom prst="rect">
            <a:avLst/>
          </a:prstGeom>
        </p:spPr>
        <p:txBody>
          <a:bodyPr wrap="none">
            <a:spAutoFit/>
          </a:bodyPr>
          <a:lstStyle/>
          <a:p>
            <a:r>
              <a:rPr lang="fr-FR" sz="1600" i="1" u="sng" dirty="0" smtClean="0">
                <a:solidFill>
                  <a:schemeClr val="bg1"/>
                </a:solidFill>
              </a:rPr>
              <a:t>Dormir profondément / tranquillement.</a:t>
            </a:r>
            <a:endParaRPr lang="ru-RU" sz="1600" u="sng" dirty="0">
              <a:solidFill>
                <a:schemeClr val="bg1"/>
              </a:solidFill>
            </a:endParaRPr>
          </a:p>
        </p:txBody>
      </p:sp>
      <p:sp>
        <p:nvSpPr>
          <p:cNvPr id="13" name="Прямоугольник 12"/>
          <p:cNvSpPr/>
          <p:nvPr/>
        </p:nvSpPr>
        <p:spPr>
          <a:xfrm>
            <a:off x="165081" y="1834358"/>
            <a:ext cx="2747868" cy="338554"/>
          </a:xfrm>
          <a:prstGeom prst="rect">
            <a:avLst/>
          </a:prstGeom>
        </p:spPr>
        <p:txBody>
          <a:bodyPr wrap="none">
            <a:spAutoFit/>
          </a:bodyPr>
          <a:lstStyle/>
          <a:p>
            <a:r>
              <a:rPr lang="fr-FR" sz="1600" i="1" dirty="0" smtClean="0">
                <a:solidFill>
                  <a:schemeClr val="tx2"/>
                </a:solidFill>
              </a:rPr>
              <a:t>3.C'est au bout de ton nez ! </a:t>
            </a:r>
            <a:endParaRPr lang="ru-RU" sz="1600" dirty="0">
              <a:solidFill>
                <a:schemeClr val="tx2"/>
              </a:solidFill>
            </a:endParaRPr>
          </a:p>
        </p:txBody>
      </p:sp>
      <p:sp>
        <p:nvSpPr>
          <p:cNvPr id="14" name="Прямоугольник 13"/>
          <p:cNvSpPr/>
          <p:nvPr/>
        </p:nvSpPr>
        <p:spPr>
          <a:xfrm>
            <a:off x="2039009" y="2067308"/>
            <a:ext cx="2198038" cy="338554"/>
          </a:xfrm>
          <a:prstGeom prst="rect">
            <a:avLst/>
          </a:prstGeom>
        </p:spPr>
        <p:txBody>
          <a:bodyPr wrap="none">
            <a:spAutoFit/>
          </a:bodyPr>
          <a:lstStyle/>
          <a:p>
            <a:r>
              <a:rPr lang="fr-FR" sz="1600" i="1" u="sng" dirty="0" smtClean="0">
                <a:solidFill>
                  <a:schemeClr val="bg1"/>
                </a:solidFill>
              </a:rPr>
              <a:t>C'est juste devant toi !</a:t>
            </a:r>
            <a:endParaRPr lang="ru-RU" sz="1600" u="sng" dirty="0">
              <a:solidFill>
                <a:schemeClr val="bg1"/>
              </a:solidFill>
            </a:endParaRPr>
          </a:p>
        </p:txBody>
      </p:sp>
      <p:sp>
        <p:nvSpPr>
          <p:cNvPr id="15" name="Прямоугольник 14"/>
          <p:cNvSpPr/>
          <p:nvPr/>
        </p:nvSpPr>
        <p:spPr>
          <a:xfrm>
            <a:off x="165081" y="2353060"/>
            <a:ext cx="2930098" cy="338554"/>
          </a:xfrm>
          <a:prstGeom prst="rect">
            <a:avLst/>
          </a:prstGeom>
        </p:spPr>
        <p:txBody>
          <a:bodyPr wrap="none">
            <a:spAutoFit/>
          </a:bodyPr>
          <a:lstStyle/>
          <a:p>
            <a:r>
              <a:rPr lang="fr-FR" sz="1600" i="1" dirty="0" smtClean="0">
                <a:solidFill>
                  <a:schemeClr val="tx2"/>
                </a:solidFill>
              </a:rPr>
              <a:t>4.Avoir la tête sur les épaules.</a:t>
            </a:r>
            <a:endParaRPr lang="ru-RU" sz="1600" dirty="0">
              <a:solidFill>
                <a:schemeClr val="tx2"/>
              </a:solidFill>
            </a:endParaRPr>
          </a:p>
        </p:txBody>
      </p:sp>
      <p:sp>
        <p:nvSpPr>
          <p:cNvPr id="16" name="Прямоугольник 15"/>
          <p:cNvSpPr/>
          <p:nvPr/>
        </p:nvSpPr>
        <p:spPr>
          <a:xfrm>
            <a:off x="1951031" y="2643575"/>
            <a:ext cx="1337226" cy="338554"/>
          </a:xfrm>
          <a:prstGeom prst="rect">
            <a:avLst/>
          </a:prstGeom>
        </p:spPr>
        <p:txBody>
          <a:bodyPr wrap="none">
            <a:spAutoFit/>
          </a:bodyPr>
          <a:lstStyle/>
          <a:p>
            <a:r>
              <a:rPr lang="fr-FR" sz="1600" i="1" u="sng" dirty="0" smtClean="0">
                <a:solidFill>
                  <a:schemeClr val="bg1"/>
                </a:solidFill>
              </a:rPr>
              <a:t>Être réfléchi.</a:t>
            </a:r>
            <a:endParaRPr lang="ru-RU" sz="1600" u="sng" dirty="0">
              <a:solidFill>
                <a:schemeClr val="bg1"/>
              </a:solidFill>
            </a:endParaRPr>
          </a:p>
        </p:txBody>
      </p:sp>
    </p:spTree>
    <p:extLst>
      <p:ext uri="{BB962C8B-B14F-4D97-AF65-F5344CB8AC3E}">
        <p14:creationId xmlns:p14="http://schemas.microsoft.com/office/powerpoint/2010/main" val="3449614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95264" y="105144"/>
            <a:ext cx="5401715" cy="338554"/>
          </a:xfrm>
          <a:prstGeom prst="rect">
            <a:avLst/>
          </a:prstGeom>
        </p:spPr>
        <p:txBody>
          <a:bodyPr wrap="square">
            <a:spAutoFit/>
          </a:bodyPr>
          <a:lstStyle/>
          <a:p>
            <a:pPr fontAlgn="base"/>
            <a:r>
              <a:rPr lang="fr-FR" sz="1600" dirty="0" smtClean="0"/>
              <a:t>Des bonnes habitudes pour améliorer sa culture générale</a:t>
            </a:r>
            <a:endParaRPr lang="fr-FR" sz="1600" dirty="0"/>
          </a:p>
        </p:txBody>
      </p:sp>
      <p:sp>
        <p:nvSpPr>
          <p:cNvPr id="13" name="Прямоугольник 12"/>
          <p:cNvSpPr/>
          <p:nvPr/>
        </p:nvSpPr>
        <p:spPr>
          <a:xfrm>
            <a:off x="450833" y="691350"/>
            <a:ext cx="4786346" cy="707886"/>
          </a:xfrm>
          <a:prstGeom prst="rect">
            <a:avLst/>
          </a:prstGeom>
        </p:spPr>
        <p:txBody>
          <a:bodyPr wrap="square">
            <a:spAutoFit/>
          </a:bodyPr>
          <a:lstStyle/>
          <a:p>
            <a:pPr algn="ctr" fontAlgn="base"/>
            <a:r>
              <a:rPr lang="fr-FR" sz="2000" b="1" dirty="0" smtClean="0">
                <a:solidFill>
                  <a:schemeClr val="tx2"/>
                </a:solidFill>
              </a:rPr>
              <a:t>Améliorer votre communication avec le monde</a:t>
            </a:r>
            <a:endParaRPr lang="fr-FR" sz="2000" dirty="0">
              <a:solidFill>
                <a:schemeClr val="tx2"/>
              </a:solidFill>
            </a:endParaRPr>
          </a:p>
        </p:txBody>
      </p:sp>
      <p:sp>
        <p:nvSpPr>
          <p:cNvPr id="14" name="Прямоугольник 13"/>
          <p:cNvSpPr/>
          <p:nvPr/>
        </p:nvSpPr>
        <p:spPr>
          <a:xfrm>
            <a:off x="450833" y="1269348"/>
            <a:ext cx="4786346" cy="707886"/>
          </a:xfrm>
          <a:prstGeom prst="rect">
            <a:avLst/>
          </a:prstGeom>
        </p:spPr>
        <p:txBody>
          <a:bodyPr wrap="square">
            <a:spAutoFit/>
          </a:bodyPr>
          <a:lstStyle/>
          <a:p>
            <a:pPr algn="ctr" fontAlgn="base"/>
            <a:r>
              <a:rPr lang="fr-FR" sz="2000" b="1" dirty="0" smtClean="0">
                <a:solidFill>
                  <a:srgbClr val="0070C0"/>
                </a:solidFill>
              </a:rPr>
              <a:t>Transformez la télé en outil d’apprentissage</a:t>
            </a:r>
            <a:endParaRPr lang="fr-FR" sz="2000" dirty="0">
              <a:solidFill>
                <a:srgbClr val="0070C0"/>
              </a:solidFill>
            </a:endParaRPr>
          </a:p>
        </p:txBody>
      </p:sp>
      <p:sp>
        <p:nvSpPr>
          <p:cNvPr id="15" name="Прямоугольник 14"/>
          <p:cNvSpPr/>
          <p:nvPr/>
        </p:nvSpPr>
        <p:spPr>
          <a:xfrm>
            <a:off x="736585" y="1905796"/>
            <a:ext cx="4786346" cy="707886"/>
          </a:xfrm>
          <a:prstGeom prst="rect">
            <a:avLst/>
          </a:prstGeom>
        </p:spPr>
        <p:txBody>
          <a:bodyPr wrap="square">
            <a:spAutoFit/>
          </a:bodyPr>
          <a:lstStyle/>
          <a:p>
            <a:r>
              <a:rPr lang="fr-FR" sz="2000" b="1" dirty="0" smtClean="0">
                <a:solidFill>
                  <a:srgbClr val="00B0F0"/>
                </a:solidFill>
              </a:rPr>
              <a:t>Trouvez-vous des partenaires de sorties culturelles, parmi vos amis</a:t>
            </a:r>
            <a:endParaRPr lang="fr-FR" sz="2000" b="1" dirty="0">
              <a:solidFill>
                <a:srgbClr val="00B0F0"/>
              </a:solidFill>
            </a:endParaRPr>
          </a:p>
        </p:txBody>
      </p:sp>
      <p:sp>
        <p:nvSpPr>
          <p:cNvPr id="16" name="Прямоугольник 15"/>
          <p:cNvSpPr/>
          <p:nvPr/>
        </p:nvSpPr>
        <p:spPr>
          <a:xfrm>
            <a:off x="1093775" y="2648694"/>
            <a:ext cx="4786346" cy="400110"/>
          </a:xfrm>
          <a:prstGeom prst="rect">
            <a:avLst/>
          </a:prstGeom>
        </p:spPr>
        <p:txBody>
          <a:bodyPr wrap="square">
            <a:spAutoFit/>
          </a:bodyPr>
          <a:lstStyle/>
          <a:p>
            <a:r>
              <a:rPr lang="fr-FR" sz="2000" b="1" dirty="0" smtClean="0">
                <a:solidFill>
                  <a:schemeClr val="accent4">
                    <a:lumMod val="60000"/>
                    <a:lumOff val="40000"/>
                  </a:schemeClr>
                </a:solidFill>
              </a:rPr>
              <a:t>Soyez attentifs en cours</a:t>
            </a:r>
            <a:endParaRPr lang="fr-FR" sz="2000" b="1" dirty="0">
              <a:solidFill>
                <a:schemeClr val="accent4">
                  <a:lumMod val="60000"/>
                  <a:lumOff val="40000"/>
                </a:schemeClr>
              </a:solidFill>
            </a:endParaRPr>
          </a:p>
        </p:txBody>
      </p:sp>
    </p:spTree>
    <p:extLst>
      <p:ext uri="{BB962C8B-B14F-4D97-AF65-F5344CB8AC3E}">
        <p14:creationId xmlns:p14="http://schemas.microsoft.com/office/powerpoint/2010/main" val="374944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srcRect/>
          <a:stretch>
            <a:fillRect/>
          </a:stretch>
        </p:blipFill>
        <p:spPr bwMode="auto">
          <a:xfrm>
            <a:off x="1022337" y="548474"/>
            <a:ext cx="3881120" cy="2524124"/>
          </a:xfrm>
          <a:prstGeom prst="rect">
            <a:avLst/>
          </a:prstGeom>
          <a:noFill/>
          <a:ln w="9525">
            <a:noFill/>
            <a:miter lim="800000"/>
            <a:headEnd/>
            <a:tailEnd/>
          </a:ln>
          <a:effectLst/>
        </p:spPr>
      </p:pic>
      <p:sp>
        <p:nvSpPr>
          <p:cNvPr id="12" name="TextBox 11"/>
          <p:cNvSpPr txBox="1"/>
          <p:nvPr/>
        </p:nvSpPr>
        <p:spPr>
          <a:xfrm>
            <a:off x="1093775" y="781672"/>
            <a:ext cx="214314" cy="266868"/>
          </a:xfrm>
          <a:prstGeom prst="rect">
            <a:avLst/>
          </a:prstGeom>
          <a:noFill/>
        </p:spPr>
        <p:txBody>
          <a:bodyPr wrap="square" rtlCol="0">
            <a:spAutoFit/>
          </a:bodyPr>
          <a:lstStyle/>
          <a:p>
            <a:r>
              <a:rPr lang="en-US" sz="1100" dirty="0" smtClean="0">
                <a:solidFill>
                  <a:schemeClr val="bg1"/>
                </a:solidFill>
              </a:rPr>
              <a:t>2</a:t>
            </a:r>
            <a:endParaRPr lang="ru-RU" sz="1100" dirty="0">
              <a:solidFill>
                <a:schemeClr val="bg1"/>
              </a:solidFill>
            </a:endParaRPr>
          </a:p>
        </p:txBody>
      </p:sp>
      <p:sp>
        <p:nvSpPr>
          <p:cNvPr id="13" name="TextBox 12"/>
          <p:cNvSpPr txBox="1"/>
          <p:nvPr/>
        </p:nvSpPr>
        <p:spPr>
          <a:xfrm>
            <a:off x="1093775" y="1262854"/>
            <a:ext cx="214314" cy="261610"/>
          </a:xfrm>
          <a:prstGeom prst="rect">
            <a:avLst/>
          </a:prstGeom>
          <a:noFill/>
        </p:spPr>
        <p:txBody>
          <a:bodyPr wrap="square" rtlCol="0">
            <a:spAutoFit/>
          </a:bodyPr>
          <a:lstStyle/>
          <a:p>
            <a:r>
              <a:rPr lang="en-US" sz="1100" dirty="0" smtClean="0">
                <a:solidFill>
                  <a:schemeClr val="bg1"/>
                </a:solidFill>
              </a:rPr>
              <a:t>4</a:t>
            </a:r>
            <a:endParaRPr lang="ru-RU" sz="1100" dirty="0">
              <a:solidFill>
                <a:schemeClr val="bg1"/>
              </a:solidFill>
            </a:endParaRPr>
          </a:p>
        </p:txBody>
      </p:sp>
      <p:sp>
        <p:nvSpPr>
          <p:cNvPr id="14" name="TextBox 13"/>
          <p:cNvSpPr txBox="1"/>
          <p:nvPr/>
        </p:nvSpPr>
        <p:spPr>
          <a:xfrm>
            <a:off x="1522403" y="619912"/>
            <a:ext cx="214314" cy="261610"/>
          </a:xfrm>
          <a:prstGeom prst="rect">
            <a:avLst/>
          </a:prstGeom>
          <a:noFill/>
        </p:spPr>
        <p:txBody>
          <a:bodyPr wrap="square" rtlCol="0">
            <a:spAutoFit/>
          </a:bodyPr>
          <a:lstStyle/>
          <a:p>
            <a:r>
              <a:rPr lang="en-US" sz="1100" dirty="0" smtClean="0">
                <a:solidFill>
                  <a:schemeClr val="bg1"/>
                </a:solidFill>
              </a:rPr>
              <a:t>1</a:t>
            </a:r>
            <a:endParaRPr lang="ru-RU" sz="1100" dirty="0">
              <a:solidFill>
                <a:schemeClr val="bg1"/>
              </a:solidFill>
            </a:endParaRPr>
          </a:p>
        </p:txBody>
      </p:sp>
      <p:sp>
        <p:nvSpPr>
          <p:cNvPr id="15" name="TextBox 14"/>
          <p:cNvSpPr txBox="1"/>
          <p:nvPr/>
        </p:nvSpPr>
        <p:spPr>
          <a:xfrm>
            <a:off x="2093907" y="1138862"/>
            <a:ext cx="214314" cy="261610"/>
          </a:xfrm>
          <a:prstGeom prst="rect">
            <a:avLst/>
          </a:prstGeom>
          <a:noFill/>
        </p:spPr>
        <p:txBody>
          <a:bodyPr wrap="square" rtlCol="0">
            <a:spAutoFit/>
          </a:bodyPr>
          <a:lstStyle/>
          <a:p>
            <a:r>
              <a:rPr lang="en-US" sz="1100" dirty="0" smtClean="0">
                <a:solidFill>
                  <a:schemeClr val="bg1"/>
                </a:solidFill>
              </a:rPr>
              <a:t>3</a:t>
            </a:r>
            <a:endParaRPr lang="ru-RU" sz="1100" dirty="0">
              <a:solidFill>
                <a:schemeClr val="bg1"/>
              </a:solidFill>
            </a:endParaRPr>
          </a:p>
        </p:txBody>
      </p:sp>
      <p:sp>
        <p:nvSpPr>
          <p:cNvPr id="16" name="TextBox 15"/>
          <p:cNvSpPr txBox="1"/>
          <p:nvPr/>
        </p:nvSpPr>
        <p:spPr>
          <a:xfrm>
            <a:off x="2093907" y="1567490"/>
            <a:ext cx="214314" cy="261610"/>
          </a:xfrm>
          <a:prstGeom prst="rect">
            <a:avLst/>
          </a:prstGeom>
          <a:noFill/>
        </p:spPr>
        <p:txBody>
          <a:bodyPr wrap="square" rtlCol="0">
            <a:spAutoFit/>
          </a:bodyPr>
          <a:lstStyle/>
          <a:p>
            <a:r>
              <a:rPr lang="en-US" sz="1100" dirty="0" smtClean="0">
                <a:solidFill>
                  <a:schemeClr val="bg1"/>
                </a:solidFill>
              </a:rPr>
              <a:t>9</a:t>
            </a:r>
            <a:endParaRPr lang="ru-RU" sz="1100" dirty="0">
              <a:solidFill>
                <a:schemeClr val="bg1"/>
              </a:solidFill>
            </a:endParaRPr>
          </a:p>
        </p:txBody>
      </p:sp>
      <p:sp>
        <p:nvSpPr>
          <p:cNvPr id="17" name="TextBox 16"/>
          <p:cNvSpPr txBox="1"/>
          <p:nvPr/>
        </p:nvSpPr>
        <p:spPr>
          <a:xfrm>
            <a:off x="2522535" y="1429872"/>
            <a:ext cx="214314" cy="261610"/>
          </a:xfrm>
          <a:prstGeom prst="rect">
            <a:avLst/>
          </a:prstGeom>
          <a:noFill/>
        </p:spPr>
        <p:txBody>
          <a:bodyPr wrap="square" rtlCol="0">
            <a:spAutoFit/>
          </a:bodyPr>
          <a:lstStyle/>
          <a:p>
            <a:r>
              <a:rPr lang="en-US" sz="1100" dirty="0" smtClean="0">
                <a:solidFill>
                  <a:schemeClr val="bg1"/>
                </a:solidFill>
              </a:rPr>
              <a:t>7</a:t>
            </a:r>
            <a:endParaRPr lang="ru-RU" sz="1100" dirty="0">
              <a:solidFill>
                <a:schemeClr val="bg1"/>
              </a:solidFill>
            </a:endParaRPr>
          </a:p>
        </p:txBody>
      </p:sp>
      <p:sp>
        <p:nvSpPr>
          <p:cNvPr id="18" name="TextBox 17"/>
          <p:cNvSpPr txBox="1"/>
          <p:nvPr/>
        </p:nvSpPr>
        <p:spPr>
          <a:xfrm>
            <a:off x="3094039" y="1334292"/>
            <a:ext cx="214314" cy="261610"/>
          </a:xfrm>
          <a:prstGeom prst="rect">
            <a:avLst/>
          </a:prstGeom>
          <a:noFill/>
        </p:spPr>
        <p:txBody>
          <a:bodyPr wrap="square" rtlCol="0">
            <a:spAutoFit/>
          </a:bodyPr>
          <a:lstStyle/>
          <a:p>
            <a:r>
              <a:rPr lang="en-US" sz="1100" dirty="0" smtClean="0">
                <a:solidFill>
                  <a:schemeClr val="bg1"/>
                </a:solidFill>
              </a:rPr>
              <a:t>8</a:t>
            </a:r>
            <a:endParaRPr lang="ru-RU" sz="1100" dirty="0">
              <a:solidFill>
                <a:schemeClr val="bg1"/>
              </a:solidFill>
            </a:endParaRPr>
          </a:p>
        </p:txBody>
      </p:sp>
      <p:sp>
        <p:nvSpPr>
          <p:cNvPr id="19" name="TextBox 18"/>
          <p:cNvSpPr txBox="1"/>
          <p:nvPr/>
        </p:nvSpPr>
        <p:spPr>
          <a:xfrm>
            <a:off x="3736981" y="1191416"/>
            <a:ext cx="214314" cy="261610"/>
          </a:xfrm>
          <a:prstGeom prst="rect">
            <a:avLst/>
          </a:prstGeom>
          <a:noFill/>
        </p:spPr>
        <p:txBody>
          <a:bodyPr wrap="square" rtlCol="0">
            <a:spAutoFit/>
          </a:bodyPr>
          <a:lstStyle/>
          <a:p>
            <a:r>
              <a:rPr lang="en-US" sz="1100" dirty="0" smtClean="0">
                <a:solidFill>
                  <a:schemeClr val="bg1"/>
                </a:solidFill>
              </a:rPr>
              <a:t>5</a:t>
            </a:r>
            <a:endParaRPr lang="ru-RU" sz="1100" dirty="0">
              <a:solidFill>
                <a:schemeClr val="bg1"/>
              </a:solidFill>
            </a:endParaRPr>
          </a:p>
        </p:txBody>
      </p:sp>
      <p:sp>
        <p:nvSpPr>
          <p:cNvPr id="20" name="TextBox 19"/>
          <p:cNvSpPr txBox="1"/>
          <p:nvPr/>
        </p:nvSpPr>
        <p:spPr>
          <a:xfrm>
            <a:off x="4308485" y="1215558"/>
            <a:ext cx="214314" cy="261610"/>
          </a:xfrm>
          <a:prstGeom prst="rect">
            <a:avLst/>
          </a:prstGeom>
          <a:noFill/>
        </p:spPr>
        <p:txBody>
          <a:bodyPr wrap="square" rtlCol="0">
            <a:spAutoFit/>
          </a:bodyPr>
          <a:lstStyle/>
          <a:p>
            <a:r>
              <a:rPr lang="en-US" sz="1100" dirty="0" smtClean="0">
                <a:solidFill>
                  <a:schemeClr val="bg1"/>
                </a:solidFill>
              </a:rPr>
              <a:t>6</a:t>
            </a:r>
            <a:endParaRPr lang="ru-RU" sz="1100" dirty="0">
              <a:solidFill>
                <a:schemeClr val="bg1"/>
              </a:solidFill>
            </a:endParaRPr>
          </a:p>
        </p:txBody>
      </p:sp>
      <p:sp>
        <p:nvSpPr>
          <p:cNvPr id="21" name="TextBox 20"/>
          <p:cNvSpPr txBox="1"/>
          <p:nvPr/>
        </p:nvSpPr>
        <p:spPr>
          <a:xfrm>
            <a:off x="2093907" y="1834358"/>
            <a:ext cx="428628" cy="246221"/>
          </a:xfrm>
          <a:prstGeom prst="rect">
            <a:avLst/>
          </a:prstGeom>
          <a:noFill/>
        </p:spPr>
        <p:txBody>
          <a:bodyPr wrap="square" rtlCol="0">
            <a:spAutoFit/>
          </a:bodyPr>
          <a:lstStyle/>
          <a:p>
            <a:r>
              <a:rPr lang="en-US" sz="1000" dirty="0" smtClean="0">
                <a:solidFill>
                  <a:schemeClr val="bg1"/>
                </a:solidFill>
              </a:rPr>
              <a:t>11</a:t>
            </a:r>
            <a:endParaRPr lang="ru-RU" sz="1000" dirty="0">
              <a:solidFill>
                <a:schemeClr val="bg1"/>
              </a:solidFill>
            </a:endParaRPr>
          </a:p>
        </p:txBody>
      </p:sp>
      <p:sp>
        <p:nvSpPr>
          <p:cNvPr id="22" name="TextBox 21"/>
          <p:cNvSpPr txBox="1"/>
          <p:nvPr/>
        </p:nvSpPr>
        <p:spPr>
          <a:xfrm>
            <a:off x="2308221" y="1834358"/>
            <a:ext cx="428628" cy="246221"/>
          </a:xfrm>
          <a:prstGeom prst="rect">
            <a:avLst/>
          </a:prstGeom>
          <a:noFill/>
        </p:spPr>
        <p:txBody>
          <a:bodyPr wrap="square" rtlCol="0">
            <a:spAutoFit/>
          </a:bodyPr>
          <a:lstStyle/>
          <a:p>
            <a:r>
              <a:rPr lang="en-US" sz="1000" dirty="0" smtClean="0">
                <a:solidFill>
                  <a:schemeClr val="bg1"/>
                </a:solidFill>
              </a:rPr>
              <a:t>12</a:t>
            </a:r>
            <a:endParaRPr lang="ru-RU" sz="1000" dirty="0">
              <a:solidFill>
                <a:schemeClr val="bg1"/>
              </a:solidFill>
            </a:endParaRPr>
          </a:p>
        </p:txBody>
      </p:sp>
      <p:sp>
        <p:nvSpPr>
          <p:cNvPr id="23" name="TextBox 22"/>
          <p:cNvSpPr txBox="1"/>
          <p:nvPr/>
        </p:nvSpPr>
        <p:spPr>
          <a:xfrm>
            <a:off x="2093907" y="2302517"/>
            <a:ext cx="428628" cy="246221"/>
          </a:xfrm>
          <a:prstGeom prst="rect">
            <a:avLst/>
          </a:prstGeom>
          <a:noFill/>
        </p:spPr>
        <p:txBody>
          <a:bodyPr wrap="square" rtlCol="0">
            <a:spAutoFit/>
          </a:bodyPr>
          <a:lstStyle/>
          <a:p>
            <a:r>
              <a:rPr lang="en-US" sz="1000" dirty="0" smtClean="0">
                <a:solidFill>
                  <a:schemeClr val="bg1"/>
                </a:solidFill>
              </a:rPr>
              <a:t>13</a:t>
            </a:r>
            <a:endParaRPr lang="ru-RU" sz="1000" dirty="0">
              <a:solidFill>
                <a:schemeClr val="bg1"/>
              </a:solidFill>
            </a:endParaRPr>
          </a:p>
        </p:txBody>
      </p:sp>
      <p:sp>
        <p:nvSpPr>
          <p:cNvPr id="24" name="TextBox 23"/>
          <p:cNvSpPr txBox="1"/>
          <p:nvPr/>
        </p:nvSpPr>
        <p:spPr>
          <a:xfrm>
            <a:off x="1879593" y="2620176"/>
            <a:ext cx="428628" cy="246221"/>
          </a:xfrm>
          <a:prstGeom prst="rect">
            <a:avLst/>
          </a:prstGeom>
          <a:noFill/>
        </p:spPr>
        <p:txBody>
          <a:bodyPr wrap="square" rtlCol="0">
            <a:spAutoFit/>
          </a:bodyPr>
          <a:lstStyle/>
          <a:p>
            <a:r>
              <a:rPr lang="en-US" sz="1000" dirty="0" smtClean="0">
                <a:solidFill>
                  <a:schemeClr val="bg1"/>
                </a:solidFill>
              </a:rPr>
              <a:t>14</a:t>
            </a:r>
            <a:endParaRPr lang="ru-RU" sz="1000" dirty="0">
              <a:solidFill>
                <a:schemeClr val="bg1"/>
              </a:solidFill>
            </a:endParaRPr>
          </a:p>
        </p:txBody>
      </p:sp>
      <p:sp>
        <p:nvSpPr>
          <p:cNvPr id="25" name="TextBox 24"/>
          <p:cNvSpPr txBox="1"/>
          <p:nvPr/>
        </p:nvSpPr>
        <p:spPr>
          <a:xfrm>
            <a:off x="3665543" y="1691482"/>
            <a:ext cx="428628" cy="246221"/>
          </a:xfrm>
          <a:prstGeom prst="rect">
            <a:avLst/>
          </a:prstGeom>
          <a:noFill/>
        </p:spPr>
        <p:txBody>
          <a:bodyPr wrap="square" rtlCol="0">
            <a:spAutoFit/>
          </a:bodyPr>
          <a:lstStyle/>
          <a:p>
            <a:r>
              <a:rPr lang="en-US" sz="1000" dirty="0" smtClean="0">
                <a:solidFill>
                  <a:schemeClr val="bg1"/>
                </a:solidFill>
              </a:rPr>
              <a:t>10</a:t>
            </a:r>
            <a:endParaRPr lang="ru-RU" sz="1000" dirty="0">
              <a:solidFill>
                <a:schemeClr val="bg1"/>
              </a:solidFill>
            </a:endParaRPr>
          </a:p>
        </p:txBody>
      </p:sp>
      <p:pic>
        <p:nvPicPr>
          <p:cNvPr id="1031" name="Picture 7"/>
          <p:cNvPicPr>
            <a:picLocks noChangeAspect="1" noChangeArrowheads="1"/>
          </p:cNvPicPr>
          <p:nvPr/>
        </p:nvPicPr>
        <p:blipFill>
          <a:blip r:embed="rId3"/>
          <a:srcRect/>
          <a:stretch>
            <a:fillRect/>
          </a:stretch>
        </p:blipFill>
        <p:spPr bwMode="auto">
          <a:xfrm>
            <a:off x="236519" y="654376"/>
            <a:ext cx="561096" cy="679916"/>
          </a:xfrm>
          <a:prstGeom prst="rect">
            <a:avLst/>
          </a:prstGeom>
          <a:noFill/>
          <a:ln w="9525">
            <a:noFill/>
            <a:miter lim="800000"/>
            <a:headEnd/>
            <a:tailEnd/>
          </a:ln>
          <a:effectLst/>
        </p:spPr>
      </p:pic>
      <p:pic>
        <p:nvPicPr>
          <p:cNvPr id="1032" name="Picture 8"/>
          <p:cNvPicPr>
            <a:picLocks noChangeAspect="1" noChangeArrowheads="1"/>
          </p:cNvPicPr>
          <p:nvPr/>
        </p:nvPicPr>
        <p:blipFill>
          <a:blip r:embed="rId4"/>
          <a:srcRect/>
          <a:stretch>
            <a:fillRect/>
          </a:stretch>
        </p:blipFill>
        <p:spPr bwMode="auto">
          <a:xfrm>
            <a:off x="236519" y="1346431"/>
            <a:ext cx="627535" cy="261473"/>
          </a:xfrm>
          <a:prstGeom prst="rect">
            <a:avLst/>
          </a:prstGeom>
          <a:noFill/>
          <a:ln w="9525">
            <a:noFill/>
            <a:miter lim="800000"/>
            <a:headEnd/>
            <a:tailEnd/>
          </a:ln>
          <a:effectLst/>
        </p:spPr>
      </p:pic>
      <p:pic>
        <p:nvPicPr>
          <p:cNvPr id="1033" name="Picture 9"/>
          <p:cNvPicPr>
            <a:picLocks noChangeAspect="1" noChangeArrowheads="1"/>
          </p:cNvPicPr>
          <p:nvPr/>
        </p:nvPicPr>
        <p:blipFill>
          <a:blip r:embed="rId5"/>
          <a:srcRect/>
          <a:stretch>
            <a:fillRect/>
          </a:stretch>
        </p:blipFill>
        <p:spPr bwMode="auto">
          <a:xfrm>
            <a:off x="163691" y="1691482"/>
            <a:ext cx="858646" cy="533401"/>
          </a:xfrm>
          <a:prstGeom prst="rect">
            <a:avLst/>
          </a:prstGeom>
          <a:noFill/>
          <a:ln w="9525">
            <a:noFill/>
            <a:miter lim="800000"/>
            <a:headEnd/>
            <a:tailEnd/>
          </a:ln>
          <a:effectLst/>
        </p:spPr>
      </p:pic>
      <p:pic>
        <p:nvPicPr>
          <p:cNvPr id="1034" name="Picture 10"/>
          <p:cNvPicPr>
            <a:picLocks noChangeAspect="1" noChangeArrowheads="1"/>
          </p:cNvPicPr>
          <p:nvPr/>
        </p:nvPicPr>
        <p:blipFill>
          <a:blip r:embed="rId6"/>
          <a:srcRect/>
          <a:stretch>
            <a:fillRect/>
          </a:stretch>
        </p:blipFill>
        <p:spPr bwMode="auto">
          <a:xfrm>
            <a:off x="1093775" y="1584858"/>
            <a:ext cx="736632" cy="640025"/>
          </a:xfrm>
          <a:prstGeom prst="rect">
            <a:avLst/>
          </a:prstGeom>
          <a:noFill/>
          <a:ln w="9525">
            <a:noFill/>
            <a:miter lim="800000"/>
            <a:headEnd/>
            <a:tailEnd/>
          </a:ln>
          <a:effectLst/>
        </p:spPr>
      </p:pic>
      <p:pic>
        <p:nvPicPr>
          <p:cNvPr id="1035" name="Picture 11"/>
          <p:cNvPicPr>
            <a:picLocks noChangeAspect="1" noChangeArrowheads="1"/>
          </p:cNvPicPr>
          <p:nvPr/>
        </p:nvPicPr>
        <p:blipFill>
          <a:blip r:embed="rId7"/>
          <a:srcRect/>
          <a:stretch>
            <a:fillRect/>
          </a:stretch>
        </p:blipFill>
        <p:spPr bwMode="auto">
          <a:xfrm>
            <a:off x="236519" y="2252331"/>
            <a:ext cx="643660" cy="614066"/>
          </a:xfrm>
          <a:prstGeom prst="rect">
            <a:avLst/>
          </a:prstGeom>
          <a:noFill/>
          <a:ln w="9525">
            <a:noFill/>
            <a:miter lim="800000"/>
            <a:headEnd/>
            <a:tailEnd/>
          </a:ln>
          <a:effectLst/>
        </p:spPr>
      </p:pic>
      <p:pic>
        <p:nvPicPr>
          <p:cNvPr id="1036" name="Picture 12"/>
          <p:cNvPicPr>
            <a:picLocks noChangeAspect="1" noChangeArrowheads="1"/>
          </p:cNvPicPr>
          <p:nvPr/>
        </p:nvPicPr>
        <p:blipFill>
          <a:blip r:embed="rId8"/>
          <a:srcRect/>
          <a:stretch>
            <a:fillRect/>
          </a:stretch>
        </p:blipFill>
        <p:spPr bwMode="auto">
          <a:xfrm>
            <a:off x="1087156" y="2302517"/>
            <a:ext cx="649561" cy="604374"/>
          </a:xfrm>
          <a:prstGeom prst="rect">
            <a:avLst/>
          </a:prstGeom>
          <a:noFill/>
          <a:ln w="9525">
            <a:noFill/>
            <a:miter lim="800000"/>
            <a:headEnd/>
            <a:tailEnd/>
          </a:ln>
          <a:effectLst/>
        </p:spPr>
      </p:pic>
      <p:pic>
        <p:nvPicPr>
          <p:cNvPr id="1037" name="Picture 13"/>
          <p:cNvPicPr>
            <a:picLocks noChangeAspect="1" noChangeArrowheads="1"/>
          </p:cNvPicPr>
          <p:nvPr/>
        </p:nvPicPr>
        <p:blipFill>
          <a:blip r:embed="rId9"/>
          <a:srcRect/>
          <a:stretch>
            <a:fillRect/>
          </a:stretch>
        </p:blipFill>
        <p:spPr bwMode="auto">
          <a:xfrm>
            <a:off x="2188273" y="577845"/>
            <a:ext cx="668523" cy="470695"/>
          </a:xfrm>
          <a:prstGeom prst="rect">
            <a:avLst/>
          </a:prstGeom>
          <a:noFill/>
          <a:ln w="9525">
            <a:noFill/>
            <a:miter lim="800000"/>
            <a:headEnd/>
            <a:tailEnd/>
          </a:ln>
          <a:effectLst/>
        </p:spPr>
      </p:pic>
      <p:pic>
        <p:nvPicPr>
          <p:cNvPr id="1038" name="Picture 14"/>
          <p:cNvPicPr>
            <a:picLocks noChangeAspect="1" noChangeArrowheads="1"/>
          </p:cNvPicPr>
          <p:nvPr/>
        </p:nvPicPr>
        <p:blipFill>
          <a:blip r:embed="rId10"/>
          <a:srcRect/>
          <a:stretch>
            <a:fillRect/>
          </a:stretch>
        </p:blipFill>
        <p:spPr bwMode="auto">
          <a:xfrm>
            <a:off x="3032419" y="613798"/>
            <a:ext cx="551868" cy="720494"/>
          </a:xfrm>
          <a:prstGeom prst="rect">
            <a:avLst/>
          </a:prstGeom>
          <a:noFill/>
          <a:ln w="9525">
            <a:noFill/>
            <a:miter lim="800000"/>
            <a:headEnd/>
            <a:tailEnd/>
          </a:ln>
          <a:effectLst/>
        </p:spPr>
      </p:pic>
      <p:pic>
        <p:nvPicPr>
          <p:cNvPr id="1039" name="Picture 15"/>
          <p:cNvPicPr>
            <a:picLocks noChangeAspect="1" noChangeArrowheads="1"/>
          </p:cNvPicPr>
          <p:nvPr/>
        </p:nvPicPr>
        <p:blipFill>
          <a:blip r:embed="rId11"/>
          <a:srcRect/>
          <a:stretch>
            <a:fillRect/>
          </a:stretch>
        </p:blipFill>
        <p:spPr bwMode="auto">
          <a:xfrm>
            <a:off x="3584287" y="609728"/>
            <a:ext cx="838203" cy="605830"/>
          </a:xfrm>
          <a:prstGeom prst="rect">
            <a:avLst/>
          </a:prstGeom>
          <a:noFill/>
          <a:ln w="9525">
            <a:noFill/>
            <a:miter lim="800000"/>
            <a:headEnd/>
            <a:tailEnd/>
          </a:ln>
          <a:effectLst/>
        </p:spPr>
      </p:pic>
      <p:pic>
        <p:nvPicPr>
          <p:cNvPr id="1040" name="Picture 16"/>
          <p:cNvPicPr>
            <a:picLocks noChangeAspect="1" noChangeArrowheads="1"/>
          </p:cNvPicPr>
          <p:nvPr/>
        </p:nvPicPr>
        <p:blipFill>
          <a:blip r:embed="rId12"/>
          <a:srcRect/>
          <a:stretch>
            <a:fillRect/>
          </a:stretch>
        </p:blipFill>
        <p:spPr bwMode="auto">
          <a:xfrm>
            <a:off x="4727998" y="548474"/>
            <a:ext cx="652057" cy="671049"/>
          </a:xfrm>
          <a:prstGeom prst="rect">
            <a:avLst/>
          </a:prstGeom>
          <a:noFill/>
          <a:ln w="9525">
            <a:noFill/>
            <a:miter lim="800000"/>
            <a:headEnd/>
            <a:tailEnd/>
          </a:ln>
          <a:effectLst/>
        </p:spPr>
      </p:pic>
      <p:pic>
        <p:nvPicPr>
          <p:cNvPr id="1041" name="Picture 17"/>
          <p:cNvPicPr>
            <a:picLocks noChangeAspect="1" noChangeArrowheads="1"/>
          </p:cNvPicPr>
          <p:nvPr/>
        </p:nvPicPr>
        <p:blipFill>
          <a:blip r:embed="rId13"/>
          <a:srcRect/>
          <a:stretch>
            <a:fillRect/>
          </a:stretch>
        </p:blipFill>
        <p:spPr bwMode="auto">
          <a:xfrm>
            <a:off x="4903457" y="1312185"/>
            <a:ext cx="706534" cy="758594"/>
          </a:xfrm>
          <a:prstGeom prst="rect">
            <a:avLst/>
          </a:prstGeom>
          <a:noFill/>
          <a:ln w="9525">
            <a:noFill/>
            <a:miter lim="800000"/>
            <a:headEnd/>
            <a:tailEnd/>
          </a:ln>
          <a:effectLst/>
        </p:spPr>
      </p:pic>
      <p:pic>
        <p:nvPicPr>
          <p:cNvPr id="1042" name="Picture 18"/>
          <p:cNvPicPr>
            <a:picLocks noChangeAspect="1" noChangeArrowheads="1"/>
          </p:cNvPicPr>
          <p:nvPr/>
        </p:nvPicPr>
        <p:blipFill>
          <a:blip r:embed="rId14"/>
          <a:srcRect/>
          <a:stretch>
            <a:fillRect/>
          </a:stretch>
        </p:blipFill>
        <p:spPr bwMode="auto">
          <a:xfrm>
            <a:off x="4728476" y="2148905"/>
            <a:ext cx="651579" cy="399833"/>
          </a:xfrm>
          <a:prstGeom prst="rect">
            <a:avLst/>
          </a:prstGeom>
          <a:noFill/>
          <a:ln w="9525">
            <a:noFill/>
            <a:miter lim="800000"/>
            <a:headEnd/>
            <a:tailEnd/>
          </a:ln>
          <a:effectLst/>
        </p:spPr>
      </p:pic>
      <p:pic>
        <p:nvPicPr>
          <p:cNvPr id="1043" name="Picture 19"/>
          <p:cNvPicPr>
            <a:picLocks noChangeAspect="1" noChangeArrowheads="1"/>
          </p:cNvPicPr>
          <p:nvPr/>
        </p:nvPicPr>
        <p:blipFill>
          <a:blip r:embed="rId15"/>
          <a:srcRect/>
          <a:stretch>
            <a:fillRect/>
          </a:stretch>
        </p:blipFill>
        <p:spPr bwMode="auto">
          <a:xfrm>
            <a:off x="3736981" y="2014538"/>
            <a:ext cx="847728" cy="683121"/>
          </a:xfrm>
          <a:prstGeom prst="rect">
            <a:avLst/>
          </a:prstGeom>
          <a:noFill/>
          <a:ln w="9525">
            <a:noFill/>
            <a:miter lim="800000"/>
            <a:headEnd/>
            <a:tailEnd/>
          </a:ln>
          <a:effectLst/>
        </p:spPr>
      </p:pic>
      <p:pic>
        <p:nvPicPr>
          <p:cNvPr id="1044" name="Picture 20"/>
          <p:cNvPicPr>
            <a:picLocks noChangeAspect="1" noChangeArrowheads="1"/>
          </p:cNvPicPr>
          <p:nvPr/>
        </p:nvPicPr>
        <p:blipFill>
          <a:blip r:embed="rId16"/>
          <a:srcRect/>
          <a:stretch>
            <a:fillRect/>
          </a:stretch>
        </p:blipFill>
        <p:spPr bwMode="auto">
          <a:xfrm>
            <a:off x="4438413" y="2548738"/>
            <a:ext cx="1171578" cy="602917"/>
          </a:xfrm>
          <a:prstGeom prst="rect">
            <a:avLst/>
          </a:prstGeom>
          <a:noFill/>
          <a:ln w="9525">
            <a:noFill/>
            <a:miter lim="800000"/>
            <a:headEnd/>
            <a:tailEnd/>
          </a:ln>
          <a:effectLst/>
        </p:spPr>
      </p:pic>
      <p:pic>
        <p:nvPicPr>
          <p:cNvPr id="1045" name="Picture 21"/>
          <p:cNvPicPr>
            <a:picLocks noChangeAspect="1" noChangeArrowheads="1"/>
          </p:cNvPicPr>
          <p:nvPr/>
        </p:nvPicPr>
        <p:blipFill>
          <a:blip r:embed="rId17"/>
          <a:srcRect/>
          <a:stretch>
            <a:fillRect/>
          </a:stretch>
        </p:blipFill>
        <p:spPr bwMode="auto">
          <a:xfrm>
            <a:off x="3094601" y="2492373"/>
            <a:ext cx="642380" cy="584931"/>
          </a:xfrm>
          <a:prstGeom prst="rect">
            <a:avLst/>
          </a:prstGeom>
          <a:noFill/>
          <a:ln w="9525">
            <a:noFill/>
            <a:miter lim="800000"/>
            <a:headEnd/>
            <a:tailEnd/>
          </a:ln>
          <a:effectLst/>
        </p:spPr>
      </p:pic>
      <p:sp>
        <p:nvSpPr>
          <p:cNvPr id="41" name="TextBox 40"/>
          <p:cNvSpPr txBox="1"/>
          <p:nvPr/>
        </p:nvSpPr>
        <p:spPr>
          <a:xfrm>
            <a:off x="1593841" y="576922"/>
            <a:ext cx="214314" cy="900246"/>
          </a:xfrm>
          <a:prstGeom prst="rect">
            <a:avLst/>
          </a:prstGeom>
          <a:noFill/>
        </p:spPr>
        <p:txBody>
          <a:bodyPr wrap="square" rtlCol="0">
            <a:spAutoFit/>
          </a:bodyPr>
          <a:lstStyle/>
          <a:p>
            <a:r>
              <a:rPr lang="en-US" sz="1050" b="1" dirty="0" smtClean="0">
                <a:solidFill>
                  <a:srgbClr val="FF0000"/>
                </a:solidFill>
              </a:rPr>
              <a:t>G</a:t>
            </a:r>
          </a:p>
          <a:p>
            <a:r>
              <a:rPr lang="en-US" sz="1050" b="1" dirty="0" smtClean="0">
                <a:solidFill>
                  <a:srgbClr val="FF0000"/>
                </a:solidFill>
              </a:rPr>
              <a:t>E</a:t>
            </a:r>
          </a:p>
          <a:p>
            <a:r>
              <a:rPr lang="en-US" sz="1050" b="1" dirty="0" smtClean="0">
                <a:solidFill>
                  <a:srgbClr val="FF0000"/>
                </a:solidFill>
              </a:rPr>
              <a:t>N</a:t>
            </a:r>
          </a:p>
          <a:p>
            <a:r>
              <a:rPr lang="en-US" sz="1050" b="1" dirty="0" smtClean="0">
                <a:solidFill>
                  <a:srgbClr val="FF0000"/>
                </a:solidFill>
              </a:rPr>
              <a:t>O</a:t>
            </a:r>
          </a:p>
          <a:p>
            <a:r>
              <a:rPr lang="en-US" sz="1050" b="1" dirty="0" smtClean="0">
                <a:solidFill>
                  <a:srgbClr val="FF0000"/>
                </a:solidFill>
              </a:rPr>
              <a:t>U</a:t>
            </a:r>
            <a:endParaRPr lang="ru-RU" sz="1050" b="1" dirty="0">
              <a:solidFill>
                <a:srgbClr val="FF0000"/>
              </a:solidFill>
            </a:endParaRPr>
          </a:p>
        </p:txBody>
      </p:sp>
      <p:sp>
        <p:nvSpPr>
          <p:cNvPr id="42" name="TextBox 41"/>
          <p:cNvSpPr txBox="1"/>
          <p:nvPr/>
        </p:nvSpPr>
        <p:spPr>
          <a:xfrm>
            <a:off x="1165213" y="719798"/>
            <a:ext cx="990608" cy="900246"/>
          </a:xfrm>
          <a:prstGeom prst="rect">
            <a:avLst/>
          </a:prstGeom>
          <a:noFill/>
        </p:spPr>
        <p:txBody>
          <a:bodyPr wrap="square" rtlCol="0">
            <a:spAutoFit/>
          </a:bodyPr>
          <a:lstStyle/>
          <a:p>
            <a:r>
              <a:rPr lang="en-US" sz="1050" b="1" dirty="0" smtClean="0">
                <a:solidFill>
                  <a:srgbClr val="FF0000"/>
                </a:solidFill>
              </a:rPr>
              <a:t>J</a:t>
            </a:r>
          </a:p>
          <a:p>
            <a:r>
              <a:rPr lang="en-US" sz="1050" b="1" dirty="0" smtClean="0">
                <a:solidFill>
                  <a:srgbClr val="FF0000"/>
                </a:solidFill>
              </a:rPr>
              <a:t>A</a:t>
            </a:r>
          </a:p>
          <a:p>
            <a:r>
              <a:rPr lang="en-US" sz="1050" b="1" dirty="0" smtClean="0">
                <a:solidFill>
                  <a:srgbClr val="FF0000"/>
                </a:solidFill>
              </a:rPr>
              <a:t>M</a:t>
            </a:r>
          </a:p>
          <a:p>
            <a:r>
              <a:rPr lang="en-US" sz="1050" b="1" dirty="0" smtClean="0">
                <a:solidFill>
                  <a:srgbClr val="FF0000"/>
                </a:solidFill>
              </a:rPr>
              <a:t>B</a:t>
            </a:r>
          </a:p>
          <a:p>
            <a:r>
              <a:rPr lang="en-US" sz="1050" b="1" dirty="0" smtClean="0">
                <a:solidFill>
                  <a:srgbClr val="FF0000"/>
                </a:solidFill>
              </a:rPr>
              <a:t>E</a:t>
            </a:r>
            <a:endParaRPr lang="ru-RU" sz="1050" b="1" dirty="0">
              <a:solidFill>
                <a:srgbClr val="FF0000"/>
              </a:solidFill>
            </a:endParaRPr>
          </a:p>
        </p:txBody>
      </p:sp>
      <p:sp>
        <p:nvSpPr>
          <p:cNvPr id="43" name="TextBox 42"/>
          <p:cNvSpPr txBox="1"/>
          <p:nvPr/>
        </p:nvSpPr>
        <p:spPr>
          <a:xfrm>
            <a:off x="2165345" y="1076988"/>
            <a:ext cx="214314" cy="738664"/>
          </a:xfrm>
          <a:prstGeom prst="rect">
            <a:avLst/>
          </a:prstGeom>
          <a:noFill/>
        </p:spPr>
        <p:txBody>
          <a:bodyPr wrap="square" rtlCol="0">
            <a:spAutoFit/>
          </a:bodyPr>
          <a:lstStyle/>
          <a:p>
            <a:r>
              <a:rPr lang="en-US" sz="1050" b="1" dirty="0" smtClean="0">
                <a:solidFill>
                  <a:srgbClr val="FF0000"/>
                </a:solidFill>
              </a:rPr>
              <a:t>T</a:t>
            </a:r>
          </a:p>
          <a:p>
            <a:r>
              <a:rPr lang="en-US" sz="1050" b="1" dirty="0" smtClean="0">
                <a:solidFill>
                  <a:srgbClr val="FF0000"/>
                </a:solidFill>
              </a:rPr>
              <a:t>E</a:t>
            </a:r>
          </a:p>
          <a:p>
            <a:r>
              <a:rPr lang="en-US" sz="1050" b="1" dirty="0" smtClean="0">
                <a:solidFill>
                  <a:srgbClr val="FF0000"/>
                </a:solidFill>
              </a:rPr>
              <a:t>T</a:t>
            </a:r>
          </a:p>
          <a:p>
            <a:r>
              <a:rPr lang="en-US" sz="1050" b="1" dirty="0" smtClean="0">
                <a:solidFill>
                  <a:srgbClr val="FF0000"/>
                </a:solidFill>
              </a:rPr>
              <a:t>E</a:t>
            </a:r>
          </a:p>
        </p:txBody>
      </p:sp>
      <p:sp>
        <p:nvSpPr>
          <p:cNvPr id="44" name="TextBox 43"/>
          <p:cNvSpPr txBox="1"/>
          <p:nvPr/>
        </p:nvSpPr>
        <p:spPr>
          <a:xfrm>
            <a:off x="1236651" y="1223252"/>
            <a:ext cx="1214446" cy="253916"/>
          </a:xfrm>
          <a:prstGeom prst="rect">
            <a:avLst/>
          </a:prstGeom>
          <a:noFill/>
        </p:spPr>
        <p:txBody>
          <a:bodyPr wrap="square" rtlCol="0">
            <a:spAutoFit/>
          </a:bodyPr>
          <a:lstStyle/>
          <a:p>
            <a:r>
              <a:rPr lang="en-US" sz="1050" b="1" dirty="0" smtClean="0">
                <a:solidFill>
                  <a:srgbClr val="FF0000"/>
                </a:solidFill>
              </a:rPr>
              <a:t>    O        C   H</a:t>
            </a:r>
            <a:endParaRPr lang="ru-RU" sz="1050" b="1" dirty="0">
              <a:solidFill>
                <a:srgbClr val="FF0000"/>
              </a:solidFill>
            </a:endParaRPr>
          </a:p>
        </p:txBody>
      </p:sp>
      <p:sp>
        <p:nvSpPr>
          <p:cNvPr id="45" name="TextBox 44"/>
          <p:cNvSpPr txBox="1"/>
          <p:nvPr/>
        </p:nvSpPr>
        <p:spPr>
          <a:xfrm>
            <a:off x="3808419" y="1229388"/>
            <a:ext cx="214314" cy="738664"/>
          </a:xfrm>
          <a:prstGeom prst="rect">
            <a:avLst/>
          </a:prstGeom>
          <a:noFill/>
        </p:spPr>
        <p:txBody>
          <a:bodyPr wrap="square" rtlCol="0">
            <a:spAutoFit/>
          </a:bodyPr>
          <a:lstStyle/>
          <a:p>
            <a:r>
              <a:rPr lang="en-US" sz="1050" b="1" dirty="0" smtClean="0">
                <a:solidFill>
                  <a:srgbClr val="FF0000"/>
                </a:solidFill>
              </a:rPr>
              <a:t>P</a:t>
            </a:r>
          </a:p>
          <a:p>
            <a:r>
              <a:rPr lang="en-US" sz="1050" b="1" dirty="0" smtClean="0">
                <a:solidFill>
                  <a:srgbClr val="FF0000"/>
                </a:solidFill>
              </a:rPr>
              <a:t>I</a:t>
            </a:r>
          </a:p>
          <a:p>
            <a:r>
              <a:rPr lang="en-US" sz="1050" b="1" dirty="0" smtClean="0">
                <a:solidFill>
                  <a:srgbClr val="FF0000"/>
                </a:solidFill>
              </a:rPr>
              <a:t>E</a:t>
            </a:r>
          </a:p>
          <a:p>
            <a:r>
              <a:rPr lang="en-US" sz="1050" b="1" dirty="0" smtClean="0">
                <a:solidFill>
                  <a:srgbClr val="FF0000"/>
                </a:solidFill>
              </a:rPr>
              <a:t>D</a:t>
            </a:r>
          </a:p>
        </p:txBody>
      </p:sp>
      <p:sp>
        <p:nvSpPr>
          <p:cNvPr id="46" name="TextBox 45"/>
          <p:cNvSpPr txBox="1"/>
          <p:nvPr/>
        </p:nvSpPr>
        <p:spPr>
          <a:xfrm>
            <a:off x="4451361" y="1191416"/>
            <a:ext cx="214314" cy="577081"/>
          </a:xfrm>
          <a:prstGeom prst="rect">
            <a:avLst/>
          </a:prstGeom>
          <a:noFill/>
        </p:spPr>
        <p:txBody>
          <a:bodyPr wrap="square" rtlCol="0">
            <a:spAutoFit/>
          </a:bodyPr>
          <a:lstStyle/>
          <a:p>
            <a:r>
              <a:rPr lang="en-US" sz="1050" b="1" dirty="0" smtClean="0">
                <a:solidFill>
                  <a:srgbClr val="FF0000"/>
                </a:solidFill>
              </a:rPr>
              <a:t>N</a:t>
            </a:r>
          </a:p>
          <a:p>
            <a:r>
              <a:rPr lang="en-US" sz="1050" b="1" dirty="0" smtClean="0">
                <a:solidFill>
                  <a:srgbClr val="FF0000"/>
                </a:solidFill>
              </a:rPr>
              <a:t>E</a:t>
            </a:r>
          </a:p>
          <a:p>
            <a:r>
              <a:rPr lang="en-US" sz="1050" b="1" dirty="0" smtClean="0">
                <a:solidFill>
                  <a:srgbClr val="FF0000"/>
                </a:solidFill>
              </a:rPr>
              <a:t>Z</a:t>
            </a:r>
          </a:p>
        </p:txBody>
      </p:sp>
      <p:sp>
        <p:nvSpPr>
          <p:cNvPr id="47" name="TextBox 46"/>
          <p:cNvSpPr txBox="1"/>
          <p:nvPr/>
        </p:nvSpPr>
        <p:spPr>
          <a:xfrm>
            <a:off x="2593973" y="1381788"/>
            <a:ext cx="214314" cy="738664"/>
          </a:xfrm>
          <a:prstGeom prst="rect">
            <a:avLst/>
          </a:prstGeom>
          <a:noFill/>
        </p:spPr>
        <p:txBody>
          <a:bodyPr wrap="square" rtlCol="0">
            <a:spAutoFit/>
          </a:bodyPr>
          <a:lstStyle/>
          <a:p>
            <a:r>
              <a:rPr lang="en-US" sz="1050" b="1" dirty="0" smtClean="0">
                <a:solidFill>
                  <a:srgbClr val="FF0000"/>
                </a:solidFill>
              </a:rPr>
              <a:t>M</a:t>
            </a:r>
          </a:p>
          <a:p>
            <a:r>
              <a:rPr lang="en-US" sz="1050" b="1" dirty="0" smtClean="0">
                <a:solidFill>
                  <a:srgbClr val="FF0000"/>
                </a:solidFill>
              </a:rPr>
              <a:t>A</a:t>
            </a:r>
          </a:p>
          <a:p>
            <a:r>
              <a:rPr lang="en-US" sz="1050" b="1" dirty="0" smtClean="0">
                <a:solidFill>
                  <a:srgbClr val="FF0000"/>
                </a:solidFill>
              </a:rPr>
              <a:t>I</a:t>
            </a:r>
          </a:p>
          <a:p>
            <a:r>
              <a:rPr lang="en-US" sz="1050" b="1" dirty="0" smtClean="0">
                <a:solidFill>
                  <a:srgbClr val="FF0000"/>
                </a:solidFill>
              </a:rPr>
              <a:t>N</a:t>
            </a:r>
          </a:p>
        </p:txBody>
      </p:sp>
      <p:sp>
        <p:nvSpPr>
          <p:cNvPr id="48" name="TextBox 47"/>
          <p:cNvSpPr txBox="1"/>
          <p:nvPr/>
        </p:nvSpPr>
        <p:spPr>
          <a:xfrm>
            <a:off x="3236915" y="1381446"/>
            <a:ext cx="1428760" cy="738664"/>
          </a:xfrm>
          <a:prstGeom prst="rect">
            <a:avLst/>
          </a:prstGeom>
          <a:noFill/>
        </p:spPr>
        <p:txBody>
          <a:bodyPr wrap="square" rtlCol="0">
            <a:spAutoFit/>
          </a:bodyPr>
          <a:lstStyle/>
          <a:p>
            <a:r>
              <a:rPr lang="en-US" sz="1050" b="1" dirty="0" smtClean="0">
                <a:solidFill>
                  <a:srgbClr val="FF0000"/>
                </a:solidFill>
              </a:rPr>
              <a:t>O R    E        L    </a:t>
            </a:r>
            <a:r>
              <a:rPr lang="en-US" sz="1050" b="1" dirty="0" err="1" smtClean="0">
                <a:solidFill>
                  <a:srgbClr val="FF0000"/>
                </a:solidFill>
              </a:rPr>
              <a:t>L</a:t>
            </a:r>
            <a:endParaRPr lang="en-US" sz="1050" b="1" dirty="0" smtClean="0">
              <a:solidFill>
                <a:srgbClr val="FF0000"/>
              </a:solidFill>
            </a:endParaRPr>
          </a:p>
          <a:p>
            <a:r>
              <a:rPr lang="en-US" sz="1050" b="1" dirty="0" smtClean="0">
                <a:solidFill>
                  <a:srgbClr val="FF0000"/>
                </a:solidFill>
              </a:rPr>
              <a:t>E</a:t>
            </a:r>
          </a:p>
          <a:p>
            <a:r>
              <a:rPr lang="en-US" sz="1050" b="1" dirty="0" smtClean="0">
                <a:solidFill>
                  <a:srgbClr val="FF0000"/>
                </a:solidFill>
              </a:rPr>
              <a:t>I</a:t>
            </a:r>
          </a:p>
          <a:p>
            <a:r>
              <a:rPr lang="en-US" sz="1050" b="1" dirty="0" smtClean="0">
                <a:solidFill>
                  <a:srgbClr val="FF0000"/>
                </a:solidFill>
              </a:rPr>
              <a:t>L</a:t>
            </a:r>
          </a:p>
        </p:txBody>
      </p:sp>
      <p:sp>
        <p:nvSpPr>
          <p:cNvPr id="49" name="TextBox 48"/>
          <p:cNvSpPr txBox="1"/>
          <p:nvPr/>
        </p:nvSpPr>
        <p:spPr>
          <a:xfrm>
            <a:off x="2236783" y="1548606"/>
            <a:ext cx="1214446" cy="253916"/>
          </a:xfrm>
          <a:prstGeom prst="rect">
            <a:avLst/>
          </a:prstGeom>
          <a:noFill/>
        </p:spPr>
        <p:txBody>
          <a:bodyPr wrap="square" rtlCol="0">
            <a:spAutoFit/>
          </a:bodyPr>
          <a:lstStyle/>
          <a:p>
            <a:r>
              <a:rPr lang="en-US" sz="1050" b="1" dirty="0" smtClean="0">
                <a:solidFill>
                  <a:srgbClr val="FF0000"/>
                </a:solidFill>
              </a:rPr>
              <a:t>    P        U   L</a:t>
            </a:r>
            <a:endParaRPr lang="ru-RU" sz="1050" b="1" dirty="0">
              <a:solidFill>
                <a:srgbClr val="FF0000"/>
              </a:solidFill>
            </a:endParaRPr>
          </a:p>
        </p:txBody>
      </p:sp>
      <p:sp>
        <p:nvSpPr>
          <p:cNvPr id="50" name="TextBox 49"/>
          <p:cNvSpPr txBox="1"/>
          <p:nvPr/>
        </p:nvSpPr>
        <p:spPr>
          <a:xfrm>
            <a:off x="3879857" y="1691482"/>
            <a:ext cx="1214446" cy="253916"/>
          </a:xfrm>
          <a:prstGeom prst="rect">
            <a:avLst/>
          </a:prstGeom>
          <a:noFill/>
        </p:spPr>
        <p:txBody>
          <a:bodyPr wrap="square" rtlCol="0">
            <a:spAutoFit/>
          </a:bodyPr>
          <a:lstStyle/>
          <a:p>
            <a:r>
              <a:rPr lang="en-US" sz="1050" b="1" dirty="0" smtClean="0">
                <a:solidFill>
                  <a:srgbClr val="FF0000"/>
                </a:solidFill>
              </a:rPr>
              <a:t>    O  S</a:t>
            </a:r>
            <a:endParaRPr lang="ru-RU" sz="1050" b="1" dirty="0">
              <a:solidFill>
                <a:srgbClr val="FF0000"/>
              </a:solidFill>
            </a:endParaRPr>
          </a:p>
        </p:txBody>
      </p:sp>
      <p:sp>
        <p:nvSpPr>
          <p:cNvPr id="51" name="TextBox 50"/>
          <p:cNvSpPr txBox="1"/>
          <p:nvPr/>
        </p:nvSpPr>
        <p:spPr>
          <a:xfrm>
            <a:off x="2093907" y="1847488"/>
            <a:ext cx="1214446" cy="253916"/>
          </a:xfrm>
          <a:prstGeom prst="rect">
            <a:avLst/>
          </a:prstGeom>
          <a:noFill/>
        </p:spPr>
        <p:txBody>
          <a:bodyPr wrap="square" rtlCol="0">
            <a:spAutoFit/>
          </a:bodyPr>
          <a:lstStyle/>
          <a:p>
            <a:r>
              <a:rPr lang="en-US" sz="1050" b="1" dirty="0" smtClean="0">
                <a:solidFill>
                  <a:srgbClr val="FF0000"/>
                </a:solidFill>
              </a:rPr>
              <a:t>    D   E        T</a:t>
            </a:r>
            <a:endParaRPr lang="ru-RU" sz="1050" b="1" dirty="0">
              <a:solidFill>
                <a:srgbClr val="FF0000"/>
              </a:solidFill>
            </a:endParaRPr>
          </a:p>
        </p:txBody>
      </p:sp>
      <p:sp>
        <p:nvSpPr>
          <p:cNvPr id="52" name="TextBox 51"/>
          <p:cNvSpPr txBox="1"/>
          <p:nvPr/>
        </p:nvSpPr>
        <p:spPr>
          <a:xfrm>
            <a:off x="2379659" y="2005682"/>
            <a:ext cx="990608" cy="1061829"/>
          </a:xfrm>
          <a:prstGeom prst="rect">
            <a:avLst/>
          </a:prstGeom>
          <a:noFill/>
        </p:spPr>
        <p:txBody>
          <a:bodyPr wrap="square" rtlCol="0">
            <a:spAutoFit/>
          </a:bodyPr>
          <a:lstStyle/>
          <a:p>
            <a:r>
              <a:rPr lang="en-US" sz="1050" b="1" dirty="0" smtClean="0">
                <a:solidFill>
                  <a:srgbClr val="FF0000"/>
                </a:solidFill>
              </a:rPr>
              <a:t>S</a:t>
            </a:r>
          </a:p>
          <a:p>
            <a:r>
              <a:rPr lang="en-US" sz="1050" b="1" dirty="0" smtClean="0">
                <a:solidFill>
                  <a:srgbClr val="FF0000"/>
                </a:solidFill>
              </a:rPr>
              <a:t>T</a:t>
            </a:r>
          </a:p>
          <a:p>
            <a:r>
              <a:rPr lang="en-US" sz="1050" b="1" dirty="0" smtClean="0">
                <a:solidFill>
                  <a:srgbClr val="FF0000"/>
                </a:solidFill>
              </a:rPr>
              <a:t>O</a:t>
            </a:r>
          </a:p>
          <a:p>
            <a:r>
              <a:rPr lang="en-US" sz="1050" b="1" dirty="0" smtClean="0">
                <a:solidFill>
                  <a:srgbClr val="FF0000"/>
                </a:solidFill>
              </a:rPr>
              <a:t>M</a:t>
            </a:r>
          </a:p>
          <a:p>
            <a:r>
              <a:rPr lang="en-US" sz="1050" b="1" dirty="0" smtClean="0">
                <a:solidFill>
                  <a:srgbClr val="FF0000"/>
                </a:solidFill>
              </a:rPr>
              <a:t>A</a:t>
            </a:r>
          </a:p>
          <a:p>
            <a:r>
              <a:rPr lang="en-US" sz="1050" b="1" dirty="0" smtClean="0">
                <a:solidFill>
                  <a:srgbClr val="FF0000"/>
                </a:solidFill>
              </a:rPr>
              <a:t>C</a:t>
            </a:r>
            <a:endParaRPr lang="ru-RU" sz="1050" b="1" dirty="0">
              <a:solidFill>
                <a:srgbClr val="FF0000"/>
              </a:solidFill>
            </a:endParaRPr>
          </a:p>
        </p:txBody>
      </p:sp>
      <p:sp>
        <p:nvSpPr>
          <p:cNvPr id="53" name="TextBox 52"/>
          <p:cNvSpPr txBox="1"/>
          <p:nvPr/>
        </p:nvSpPr>
        <p:spPr>
          <a:xfrm>
            <a:off x="2093907" y="2294822"/>
            <a:ext cx="1214446" cy="253916"/>
          </a:xfrm>
          <a:prstGeom prst="rect">
            <a:avLst/>
          </a:prstGeom>
          <a:noFill/>
        </p:spPr>
        <p:txBody>
          <a:bodyPr wrap="square" rtlCol="0">
            <a:spAutoFit/>
          </a:bodyPr>
          <a:lstStyle/>
          <a:p>
            <a:r>
              <a:rPr lang="en-US" sz="1050" b="1" dirty="0" smtClean="0">
                <a:solidFill>
                  <a:srgbClr val="FF0000"/>
                </a:solidFill>
              </a:rPr>
              <a:t>    D        I  G     T</a:t>
            </a:r>
            <a:endParaRPr lang="ru-RU" sz="1050" b="1" dirty="0">
              <a:solidFill>
                <a:srgbClr val="FF0000"/>
              </a:solidFill>
            </a:endParaRPr>
          </a:p>
        </p:txBody>
      </p:sp>
      <p:sp>
        <p:nvSpPr>
          <p:cNvPr id="56" name="TextBox 55"/>
          <p:cNvSpPr txBox="1"/>
          <p:nvPr/>
        </p:nvSpPr>
        <p:spPr>
          <a:xfrm>
            <a:off x="1879593" y="2620176"/>
            <a:ext cx="1214446" cy="253916"/>
          </a:xfrm>
          <a:prstGeom prst="rect">
            <a:avLst/>
          </a:prstGeom>
          <a:noFill/>
        </p:spPr>
        <p:txBody>
          <a:bodyPr wrap="square" rtlCol="0">
            <a:spAutoFit/>
          </a:bodyPr>
          <a:lstStyle/>
          <a:p>
            <a:r>
              <a:rPr lang="en-US" sz="1050" b="1" dirty="0" smtClean="0">
                <a:solidFill>
                  <a:srgbClr val="FF0000"/>
                </a:solidFill>
              </a:rPr>
              <a:t>    B  R        S</a:t>
            </a:r>
            <a:endParaRPr lang="ru-RU" sz="1050" b="1" dirty="0">
              <a:solidFill>
                <a:srgbClr val="FF0000"/>
              </a:solidFill>
            </a:endParaRPr>
          </a:p>
        </p:txBody>
      </p:sp>
      <p:sp>
        <p:nvSpPr>
          <p:cNvPr id="57" name="Прямоугольник 56"/>
          <p:cNvSpPr/>
          <p:nvPr/>
        </p:nvSpPr>
        <p:spPr>
          <a:xfrm>
            <a:off x="817579" y="72221"/>
            <a:ext cx="4319588" cy="400110"/>
          </a:xfrm>
          <a:prstGeom prst="rect">
            <a:avLst/>
          </a:prstGeom>
        </p:spPr>
        <p:txBody>
          <a:bodyPr wrap="square">
            <a:spAutoFit/>
          </a:bodyPr>
          <a:lstStyle/>
          <a:p>
            <a:pPr algn="ctr"/>
            <a:r>
              <a:rPr lang="fr-FR" sz="2000" dirty="0" smtClean="0"/>
              <a:t>Trouvez les noms du corps humain</a:t>
            </a:r>
            <a:endParaRPr lang="ru-RU" sz="2000" dirty="0"/>
          </a:p>
        </p:txBody>
      </p:sp>
    </p:spTree>
    <p:extLst>
      <p:ext uri="{BB962C8B-B14F-4D97-AF65-F5344CB8AC3E}">
        <p14:creationId xmlns:p14="http://schemas.microsoft.com/office/powerpoint/2010/main" val="56154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linds(horizont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linds(horizont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blinds(horizontal)">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linds(horizontal)">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blinds(horizontal)">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blinds(horizontal)">
                                      <p:cBhvr>
                                        <p:cTn id="32" dur="500"/>
                                        <p:tgtEl>
                                          <p:spTgt spid="4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blinds(horizontal)">
                                      <p:cBhvr>
                                        <p:cTn id="37" dur="500"/>
                                        <p:tgtEl>
                                          <p:spTgt spid="4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blinds(horizontal)">
                                      <p:cBhvr>
                                        <p:cTn id="42" dur="500"/>
                                        <p:tgtEl>
                                          <p:spTgt spid="4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blinds(horizontal)">
                                      <p:cBhvr>
                                        <p:cTn id="47" dur="500"/>
                                        <p:tgtEl>
                                          <p:spTgt spid="49"/>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blinds(horizontal)">
                                      <p:cBhvr>
                                        <p:cTn id="52" dur="50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51"/>
                                        </p:tgtEl>
                                        <p:attrNameLst>
                                          <p:attrName>style.visibility</p:attrName>
                                        </p:attrNameLst>
                                      </p:cBhvr>
                                      <p:to>
                                        <p:strVal val="visible"/>
                                      </p:to>
                                    </p:set>
                                    <p:animEffect transition="in" filter="blinds(horizontal)">
                                      <p:cBhvr>
                                        <p:cTn id="57" dur="500"/>
                                        <p:tgtEl>
                                          <p:spTgt spid="51"/>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52"/>
                                        </p:tgtEl>
                                        <p:attrNameLst>
                                          <p:attrName>style.visibility</p:attrName>
                                        </p:attrNameLst>
                                      </p:cBhvr>
                                      <p:to>
                                        <p:strVal val="visible"/>
                                      </p:to>
                                    </p:set>
                                    <p:animEffect transition="in" filter="blinds(horizontal)">
                                      <p:cBhvr>
                                        <p:cTn id="62" dur="500"/>
                                        <p:tgtEl>
                                          <p:spTgt spid="52"/>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blinds(horizontal)">
                                      <p:cBhvr>
                                        <p:cTn id="67" dur="500"/>
                                        <p:tgtEl>
                                          <p:spTgt spid="53"/>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56"/>
                                        </p:tgtEl>
                                        <p:attrNameLst>
                                          <p:attrName>style.visibility</p:attrName>
                                        </p:attrNameLst>
                                      </p:cBhvr>
                                      <p:to>
                                        <p:strVal val="visible"/>
                                      </p:to>
                                    </p:set>
                                    <p:animEffect transition="in" filter="blinds(horizontal)">
                                      <p:cBhvr>
                                        <p:cTn id="7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5" grpId="0"/>
      <p:bldP spid="46" grpId="0"/>
      <p:bldP spid="47" grpId="0"/>
      <p:bldP spid="48" grpId="0"/>
      <p:bldP spid="49" grpId="0"/>
      <p:bldP spid="50" grpId="0"/>
      <p:bldP spid="51" grpId="0"/>
      <p:bldP spid="52" grpId="0"/>
      <p:bldP spid="53" grpId="0"/>
      <p:bldP spid="5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6519" y="567110"/>
            <a:ext cx="5143535" cy="338554"/>
          </a:xfrm>
          <a:prstGeom prst="rect">
            <a:avLst/>
          </a:prstGeom>
          <a:noFill/>
        </p:spPr>
        <p:txBody>
          <a:bodyPr wrap="square" rtlCol="0">
            <a:spAutoFit/>
          </a:bodyPr>
          <a:lstStyle/>
          <a:p>
            <a:pPr algn="ctr"/>
            <a:r>
              <a:rPr lang="en-US" sz="1600" dirty="0" err="1" smtClean="0">
                <a:solidFill>
                  <a:schemeClr val="tx2"/>
                </a:solidFill>
              </a:rPr>
              <a:t>Observez</a:t>
            </a:r>
            <a:r>
              <a:rPr lang="en-US" sz="1600" dirty="0" smtClean="0">
                <a:solidFill>
                  <a:schemeClr val="tx2"/>
                </a:solidFill>
              </a:rPr>
              <a:t> </a:t>
            </a:r>
            <a:r>
              <a:rPr lang="en-US" sz="1600" dirty="0" err="1" smtClean="0">
                <a:solidFill>
                  <a:schemeClr val="tx2"/>
                </a:solidFill>
              </a:rPr>
              <a:t>ces</a:t>
            </a:r>
            <a:r>
              <a:rPr lang="en-US" sz="1600" dirty="0" smtClean="0">
                <a:solidFill>
                  <a:schemeClr val="tx2"/>
                </a:solidFill>
              </a:rPr>
              <a:t> photos. </a:t>
            </a:r>
            <a:r>
              <a:rPr lang="en-US" sz="1600" dirty="0" err="1" smtClean="0">
                <a:solidFill>
                  <a:schemeClr val="tx2"/>
                </a:solidFill>
              </a:rPr>
              <a:t>Vous</a:t>
            </a:r>
            <a:r>
              <a:rPr lang="en-US" sz="1600" dirty="0" smtClean="0">
                <a:solidFill>
                  <a:schemeClr val="tx2"/>
                </a:solidFill>
              </a:rPr>
              <a:t> </a:t>
            </a:r>
            <a:r>
              <a:rPr lang="en-US" sz="1600" dirty="0" err="1" smtClean="0">
                <a:solidFill>
                  <a:schemeClr val="tx2"/>
                </a:solidFill>
              </a:rPr>
              <a:t>connaissez</a:t>
            </a:r>
            <a:r>
              <a:rPr lang="en-US" sz="1600" dirty="0" smtClean="0">
                <a:solidFill>
                  <a:schemeClr val="tx2"/>
                </a:solidFill>
              </a:rPr>
              <a:t> </a:t>
            </a:r>
            <a:r>
              <a:rPr lang="en-US" sz="1600" dirty="0" err="1" smtClean="0">
                <a:solidFill>
                  <a:schemeClr val="tx2"/>
                </a:solidFill>
              </a:rPr>
              <a:t>ces</a:t>
            </a:r>
            <a:r>
              <a:rPr lang="en-US" sz="1600" dirty="0" smtClean="0">
                <a:solidFill>
                  <a:schemeClr val="tx2"/>
                </a:solidFill>
              </a:rPr>
              <a:t> </a:t>
            </a:r>
            <a:r>
              <a:rPr lang="en-US" sz="1600" dirty="0" err="1" smtClean="0">
                <a:solidFill>
                  <a:schemeClr val="tx2"/>
                </a:solidFill>
              </a:rPr>
              <a:t>sportifs</a:t>
            </a:r>
            <a:r>
              <a:rPr lang="en-US" sz="1600" dirty="0" smtClean="0">
                <a:solidFill>
                  <a:schemeClr val="tx2"/>
                </a:solidFill>
              </a:rPr>
              <a:t>?</a:t>
            </a:r>
            <a:endParaRPr lang="ru-RU" sz="1600" dirty="0">
              <a:solidFill>
                <a:schemeClr val="tx2"/>
              </a:solidFill>
            </a:endParaRPr>
          </a:p>
        </p:txBody>
      </p:sp>
      <p:pic>
        <p:nvPicPr>
          <p:cNvPr id="7" name="Picture 3"/>
          <p:cNvPicPr>
            <a:picLocks noChangeAspect="1" noChangeArrowheads="1"/>
          </p:cNvPicPr>
          <p:nvPr/>
        </p:nvPicPr>
        <p:blipFill>
          <a:blip r:embed="rId2"/>
          <a:srcRect l="31231" r="34646"/>
          <a:stretch>
            <a:fillRect/>
          </a:stretch>
        </p:blipFill>
        <p:spPr bwMode="auto">
          <a:xfrm>
            <a:off x="350819" y="925518"/>
            <a:ext cx="1618294" cy="1908972"/>
          </a:xfrm>
          <a:prstGeom prst="rect">
            <a:avLst/>
          </a:prstGeom>
          <a:noFill/>
          <a:ln w="9525">
            <a:noFill/>
            <a:miter lim="800000"/>
            <a:headEnd/>
            <a:tailEnd/>
          </a:ln>
          <a:effectLst/>
        </p:spPr>
      </p:pic>
      <p:pic>
        <p:nvPicPr>
          <p:cNvPr id="8" name="Picture 5" descr="Who will negotiate Lionel Messi's new contract at Barcelona? - Football  Espana"/>
          <p:cNvPicPr>
            <a:picLocks noChangeAspect="1" noChangeArrowheads="1"/>
          </p:cNvPicPr>
          <p:nvPr/>
        </p:nvPicPr>
        <p:blipFill>
          <a:blip r:embed="rId3"/>
          <a:srcRect l="34281" r="31031" b="24132"/>
          <a:stretch>
            <a:fillRect/>
          </a:stretch>
        </p:blipFill>
        <p:spPr bwMode="auto">
          <a:xfrm>
            <a:off x="2522535" y="1048540"/>
            <a:ext cx="1071570" cy="1561490"/>
          </a:xfrm>
          <a:prstGeom prst="rect">
            <a:avLst/>
          </a:prstGeom>
          <a:noFill/>
        </p:spPr>
      </p:pic>
      <p:sp>
        <p:nvSpPr>
          <p:cNvPr id="9" name="AutoShape 7" descr="Rafael Nadal: 'I was told my career could be over when I was just 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 name="AutoShape 9" descr="Rafael Nadal: 'I was told my career could be over when I was just 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 name="AutoShape 11" descr="Rafael Nadal: 'I was told my career could be over when I was just 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2" name="AutoShape 13" descr="Rafael Nadal plays twice as fast now - he's a different player,' says  veter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3" name="AutoShape 15" descr="Rafael Nadal plays twice as fast now - he's a different player,' says  veter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4" name="Picture 16"/>
          <p:cNvPicPr>
            <a:picLocks noChangeAspect="1" noChangeArrowheads="1"/>
          </p:cNvPicPr>
          <p:nvPr/>
        </p:nvPicPr>
        <p:blipFill>
          <a:blip r:embed="rId4"/>
          <a:srcRect l="24916" r="16958"/>
          <a:stretch>
            <a:fillRect/>
          </a:stretch>
        </p:blipFill>
        <p:spPr bwMode="auto">
          <a:xfrm>
            <a:off x="4050378" y="1119978"/>
            <a:ext cx="1329676" cy="1143799"/>
          </a:xfrm>
          <a:prstGeom prst="rect">
            <a:avLst/>
          </a:prstGeom>
          <a:noFill/>
          <a:ln w="9525">
            <a:noFill/>
            <a:miter lim="800000"/>
            <a:headEnd/>
            <a:tailEnd/>
          </a:ln>
          <a:effectLst/>
        </p:spPr>
      </p:pic>
      <p:sp>
        <p:nvSpPr>
          <p:cNvPr id="15" name="Прямоугольник 14"/>
          <p:cNvSpPr/>
          <p:nvPr/>
        </p:nvSpPr>
        <p:spPr>
          <a:xfrm>
            <a:off x="93643" y="1834358"/>
            <a:ext cx="2143140" cy="1428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Khassanboy</a:t>
            </a:r>
            <a:r>
              <a:rPr lang="en-US" dirty="0" smtClean="0"/>
              <a:t> </a:t>
            </a:r>
            <a:r>
              <a:rPr lang="en-US" dirty="0" err="1" smtClean="0"/>
              <a:t>Doustmatov</a:t>
            </a:r>
            <a:endParaRPr lang="ru-RU" dirty="0"/>
          </a:p>
        </p:txBody>
      </p:sp>
      <p:sp>
        <p:nvSpPr>
          <p:cNvPr id="16" name="Прямоугольник 15"/>
          <p:cNvSpPr/>
          <p:nvPr/>
        </p:nvSpPr>
        <p:spPr>
          <a:xfrm>
            <a:off x="93643" y="2867828"/>
            <a:ext cx="2143140" cy="1428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Rousslan</a:t>
            </a:r>
            <a:r>
              <a:rPr lang="en-US" dirty="0" smtClean="0"/>
              <a:t> </a:t>
            </a:r>
            <a:r>
              <a:rPr lang="en-US" dirty="0" err="1" smtClean="0"/>
              <a:t>Nouriddinov</a:t>
            </a:r>
            <a:endParaRPr lang="ru-RU" dirty="0"/>
          </a:p>
        </p:txBody>
      </p:sp>
      <p:sp>
        <p:nvSpPr>
          <p:cNvPr id="17" name="Прямоугольник 16"/>
          <p:cNvSpPr/>
          <p:nvPr/>
        </p:nvSpPr>
        <p:spPr>
          <a:xfrm>
            <a:off x="2022469" y="2620176"/>
            <a:ext cx="2143140" cy="1428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Lionel  </a:t>
            </a:r>
            <a:r>
              <a:rPr lang="en-US" dirty="0" err="1" smtClean="0"/>
              <a:t>Messi</a:t>
            </a:r>
            <a:endParaRPr lang="ru-RU" dirty="0"/>
          </a:p>
        </p:txBody>
      </p:sp>
      <p:sp>
        <p:nvSpPr>
          <p:cNvPr id="18" name="Прямоугольник 17"/>
          <p:cNvSpPr/>
          <p:nvPr/>
        </p:nvSpPr>
        <p:spPr>
          <a:xfrm>
            <a:off x="3736981" y="2262986"/>
            <a:ext cx="1928826" cy="14287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Rafael  </a:t>
            </a:r>
            <a:r>
              <a:rPr lang="en-US" dirty="0" err="1" smtClean="0"/>
              <a:t>Nadal</a:t>
            </a:r>
            <a:endParaRPr lang="ru-RU" dirty="0"/>
          </a:p>
        </p:txBody>
      </p:sp>
    </p:spTree>
    <p:extLst>
      <p:ext uri="{BB962C8B-B14F-4D97-AF65-F5344CB8AC3E}">
        <p14:creationId xmlns:p14="http://schemas.microsoft.com/office/powerpoint/2010/main" val="107781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amond(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amond(in)">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diamond(in)">
                                      <p:cBhvr>
                                        <p:cTn id="2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151118</TotalTime>
  <Words>627</Words>
  <Application>Microsoft Office PowerPoint</Application>
  <PresentationFormat>Произвольный</PresentationFormat>
  <Paragraphs>128</Paragraphs>
  <Slides>17</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17</vt:i4>
      </vt:variant>
    </vt:vector>
  </HeadingPairs>
  <TitlesOfParts>
    <vt:vector size="27"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Activités  pour le travail indépendant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1454</cp:revision>
  <dcterms:created xsi:type="dcterms:W3CDTF">2014-10-08T23:03:32Z</dcterms:created>
  <dcterms:modified xsi:type="dcterms:W3CDTF">2020-11-11T18:45:14Z</dcterms:modified>
</cp:coreProperties>
</file>