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9"/>
  </p:notesMasterIdLst>
  <p:sldIdLst>
    <p:sldId id="1356" r:id="rId11"/>
    <p:sldId id="1402" r:id="rId12"/>
    <p:sldId id="1366" r:id="rId13"/>
    <p:sldId id="262" r:id="rId14"/>
    <p:sldId id="1357" r:id="rId15"/>
    <p:sldId id="1363" r:id="rId16"/>
    <p:sldId id="1360" r:id="rId17"/>
    <p:sldId id="1364" r:id="rId18"/>
    <p:sldId id="1370" r:id="rId19"/>
    <p:sldId id="1372" r:id="rId20"/>
    <p:sldId id="1373" r:id="rId21"/>
    <p:sldId id="1374" r:id="rId22"/>
    <p:sldId id="1375" r:id="rId23"/>
    <p:sldId id="1376" r:id="rId24"/>
    <p:sldId id="1378" r:id="rId25"/>
    <p:sldId id="1380" r:id="rId26"/>
    <p:sldId id="1379" r:id="rId27"/>
    <p:sldId id="1381" r:id="rId28"/>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366"/>
            <p14:sldId id="262"/>
            <p14:sldId id="1357"/>
            <p14:sldId id="1363"/>
            <p14:sldId id="1360"/>
            <p14:sldId id="1364"/>
            <p14:sldId id="1370"/>
            <p14:sldId id="1372"/>
            <p14:sldId id="1373"/>
            <p14:sldId id="1374"/>
            <p14:sldId id="1375"/>
            <p14:sldId id="1376"/>
            <p14:sldId id="1378"/>
            <p14:sldId id="1380"/>
            <p14:sldId id="1379"/>
            <p14:sldId id="1381"/>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5491" autoAdjust="0"/>
  </p:normalViewPr>
  <p:slideViewPr>
    <p:cSldViewPr snapToObjects="1">
      <p:cViewPr>
        <p:scale>
          <a:sx n="110" d="100"/>
          <a:sy n="110" d="100"/>
        </p:scale>
        <p:origin x="-1338" y="-402"/>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Заголовок 30"/>
          <p:cNvSpPr>
            <a:spLocks noGrp="1"/>
          </p:cNvSpPr>
          <p:nvPr>
            <p:ph type="title"/>
          </p:nvPr>
        </p:nvSpPr>
        <p:spPr/>
        <p:txBody>
          <a:bodyPr/>
          <a:lstStyle/>
          <a:p>
            <a:endParaRPr lang="ru-RU"/>
          </a:p>
        </p:txBody>
      </p:sp>
      <p:sp>
        <p:nvSpPr>
          <p:cNvPr id="32" name="object 2">
            <a:extLst>
              <a:ext uri="{FF2B5EF4-FFF2-40B4-BE49-F238E27FC236}">
                <a16:creationId xmlns="" xmlns:a16="http://schemas.microsoft.com/office/drawing/2014/main" id="{EE80F0AA-4DF1-4DBF-9AA2-5439157D8912}"/>
              </a:ext>
            </a:extLst>
          </p:cNvPr>
          <p:cNvSpPr/>
          <p:nvPr/>
        </p:nvSpPr>
        <p:spPr>
          <a:xfrm>
            <a:off x="-14386" y="-23030"/>
            <a:ext cx="5773836"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33" name="object 3">
            <a:extLst>
              <a:ext uri="{FF2B5EF4-FFF2-40B4-BE49-F238E27FC236}">
                <a16:creationId xmlns="" xmlns:a16="http://schemas.microsoft.com/office/drawing/2014/main" id="{648E54F6-8C15-4BB3-94E3-7B81F0C680D4}"/>
              </a:ext>
            </a:extLst>
          </p:cNvPr>
          <p:cNvSpPr txBox="1">
            <a:spLocks/>
          </p:cNvSpPr>
          <p:nvPr/>
        </p:nvSpPr>
        <p:spPr>
          <a:xfrm>
            <a:off x="986390" y="219796"/>
            <a:ext cx="2386632" cy="537176"/>
          </a:xfrm>
          <a:prstGeom prst="rect">
            <a:avLst/>
          </a:prstGeom>
        </p:spPr>
        <p:txBody>
          <a:bodyPr vert="horz" wrap="square" lIns="0" tIns="14583" rIns="0" bIns="0" rtlCol="0" anchor="ctr">
            <a:spAutoFit/>
          </a:bodyPr>
          <a:lstStyle/>
          <a:p>
            <a:pPr marL="12681" marR="0" lvl="0" indent="0" algn="l" defTabSz="575936" rtl="0" eaLnBrk="1" fontAlgn="auto" latinLnBrk="0" hangingPunct="1">
              <a:lnSpc>
                <a:spcPct val="100000"/>
              </a:lnSpc>
              <a:spcBef>
                <a:spcPts val="114"/>
              </a:spcBef>
              <a:spcAft>
                <a:spcPts val="0"/>
              </a:spcAft>
              <a:buClrTx/>
              <a:buSzTx/>
              <a:buFontTx/>
              <a:buNone/>
              <a:tabLst/>
              <a:defRPr/>
            </a:pPr>
            <a:r>
              <a:rPr kumimoji="0" lang="ru-RU" sz="3395" b="1" i="0" u="none" strike="noStrike" kern="800" cap="none" spc="5" normalizeH="0" baseline="0" noProof="0" dirty="0" smtClean="0">
                <a:ln>
                  <a:noFill/>
                </a:ln>
                <a:solidFill>
                  <a:schemeClr val="bg1"/>
                </a:solidFill>
                <a:effectLst/>
                <a:uLnTx/>
                <a:uFillTx/>
                <a:latin typeface="Arial" pitchFamily="34" charset="0"/>
                <a:ea typeface="+mj-ea"/>
                <a:cs typeface="Arial" pitchFamily="34" charset="0"/>
              </a:rPr>
              <a:t>    </a:t>
            </a:r>
            <a:r>
              <a:rPr kumimoji="0" lang="en-US" sz="3395" b="1" i="0" u="none" strike="noStrike" kern="800" cap="none" spc="5" normalizeH="0" baseline="0" noProof="0" dirty="0" err="1" smtClean="0">
                <a:ln>
                  <a:noFill/>
                </a:ln>
                <a:solidFill>
                  <a:schemeClr val="bg1"/>
                </a:solidFill>
                <a:effectLst/>
                <a:uLnTx/>
                <a:uFillTx/>
                <a:latin typeface="Arial" pitchFamily="34" charset="0"/>
                <a:ea typeface="+mj-ea"/>
                <a:cs typeface="Arial" pitchFamily="34" charset="0"/>
              </a:rPr>
              <a:t>Français</a:t>
            </a:r>
            <a:endParaRPr kumimoji="0" lang="en-US" sz="3395" b="1" i="0" u="none" strike="noStrike" kern="800" cap="none" spc="-25"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4" name="object 4">
            <a:extLst>
              <a:ext uri="{FF2B5EF4-FFF2-40B4-BE49-F238E27FC236}">
                <a16:creationId xmlns="" xmlns:a16="http://schemas.microsoft.com/office/drawing/2014/main" id="{96789AA7-9596-4F83-89FD-AEC28EE179F1}"/>
              </a:ext>
            </a:extLst>
          </p:cNvPr>
          <p:cNvSpPr txBox="1"/>
          <p:nvPr/>
        </p:nvSpPr>
        <p:spPr>
          <a:xfrm>
            <a:off x="165082" y="1275695"/>
            <a:ext cx="4643469" cy="732231"/>
          </a:xfrm>
          <a:prstGeom prst="rect">
            <a:avLst/>
          </a:prstGeom>
        </p:spPr>
        <p:txBody>
          <a:bodyPr vert="horz" wrap="square" lIns="0" tIns="13949" rIns="0" bIns="0" rtlCol="0">
            <a:spAutoFit/>
          </a:bodyPr>
          <a:lstStyle/>
          <a:p>
            <a:pPr marL="12681" algn="ctr">
              <a:lnSpc>
                <a:spcPts val="2791"/>
              </a:lnSpc>
            </a:pPr>
            <a:r>
              <a:rPr lang="en-US" sz="2000" b="1" spc="5" dirty="0" err="1" smtClean="0">
                <a:solidFill>
                  <a:srgbClr val="000000"/>
                </a:solidFill>
                <a:latin typeface="Arial" pitchFamily="34" charset="0"/>
                <a:cs typeface="Arial" pitchFamily="34" charset="0"/>
              </a:rPr>
              <a:t>Thème</a:t>
            </a:r>
            <a:r>
              <a:rPr lang="en-US" sz="2000" b="1" spc="5" dirty="0" smtClean="0">
                <a:solidFill>
                  <a:srgbClr val="000000"/>
                </a:solidFill>
                <a:latin typeface="Arial" pitchFamily="34" charset="0"/>
                <a:cs typeface="Arial" pitchFamily="34" charset="0"/>
              </a:rPr>
              <a:t> de la </a:t>
            </a:r>
            <a:r>
              <a:rPr lang="en-US" sz="2000" b="1" spc="5" dirty="0" err="1" smtClean="0">
                <a:solidFill>
                  <a:srgbClr val="000000"/>
                </a:solidFill>
                <a:latin typeface="Arial" pitchFamily="34" charset="0"/>
                <a:cs typeface="Arial" pitchFamily="34" charset="0"/>
              </a:rPr>
              <a:t>leçon</a:t>
            </a:r>
            <a:r>
              <a:rPr lang="en-US" sz="2000" b="1" spc="5" dirty="0" smtClean="0">
                <a:solidFill>
                  <a:srgbClr val="000000"/>
                </a:solidFill>
                <a:latin typeface="Arial" pitchFamily="34" charset="0"/>
                <a:cs typeface="Arial" pitchFamily="34" charset="0"/>
              </a:rPr>
              <a:t>:</a:t>
            </a:r>
            <a:r>
              <a:rPr lang="ru-RU" sz="2000" b="1" spc="5" dirty="0" smtClean="0">
                <a:solidFill>
                  <a:srgbClr val="000000"/>
                </a:solidFill>
                <a:latin typeface="Arial" pitchFamily="34" charset="0"/>
                <a:cs typeface="Arial" pitchFamily="34" charset="0"/>
              </a:rPr>
              <a:t> </a:t>
            </a:r>
            <a:r>
              <a:rPr lang="fr-FR" sz="2000" b="1" dirty="0" smtClean="0">
                <a:solidFill>
                  <a:schemeClr val="tx2"/>
                </a:solidFill>
                <a:latin typeface="Arial" pitchFamily="34" charset="0"/>
                <a:cs typeface="Arial" pitchFamily="34" charset="0"/>
              </a:rPr>
              <a:t>Compréhension </a:t>
            </a:r>
            <a:r>
              <a:rPr lang="fr-FR" sz="2000" b="1" dirty="0" smtClean="0">
                <a:solidFill>
                  <a:schemeClr val="tx2"/>
                </a:solidFill>
                <a:latin typeface="Arial" pitchFamily="34" charset="0"/>
                <a:cs typeface="Arial" pitchFamily="34" charset="0"/>
              </a:rPr>
              <a:t>écrite. Le corps </a:t>
            </a:r>
            <a:r>
              <a:rPr lang="fr-FR" sz="2000" b="1" dirty="0" smtClean="0">
                <a:solidFill>
                  <a:schemeClr val="tx2"/>
                </a:solidFill>
                <a:latin typeface="Arial" pitchFamily="34" charset="0"/>
                <a:cs typeface="Arial" pitchFamily="34" charset="0"/>
              </a:rPr>
              <a:t>humain</a:t>
            </a:r>
            <a:endParaRPr sz="2000" dirty="0">
              <a:latin typeface="Arial" pitchFamily="34" charset="0"/>
              <a:cs typeface="Arial" pitchFamily="34" charset="0"/>
            </a:endParaRPr>
          </a:p>
        </p:txBody>
      </p:sp>
      <p:sp>
        <p:nvSpPr>
          <p:cNvPr id="35" name="object 9">
            <a:extLst>
              <a:ext uri="{FF2B5EF4-FFF2-40B4-BE49-F238E27FC236}">
                <a16:creationId xmlns="" xmlns:a16="http://schemas.microsoft.com/office/drawing/2014/main" id="{F294EAD7-CAB8-401C-B12D-6064AA1177E0}"/>
              </a:ext>
            </a:extLst>
          </p:cNvPr>
          <p:cNvSpPr/>
          <p:nvPr/>
        </p:nvSpPr>
        <p:spPr>
          <a:xfrm>
            <a:off x="4103861" y="227770"/>
            <a:ext cx="1368152"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36" name="object 10">
            <a:extLst>
              <a:ext uri="{FF2B5EF4-FFF2-40B4-BE49-F238E27FC236}">
                <a16:creationId xmlns="" xmlns:a16="http://schemas.microsoft.com/office/drawing/2014/main" id="{27824596-7DE1-4136-95E4-49A51856B6D3}"/>
              </a:ext>
            </a:extLst>
          </p:cNvPr>
          <p:cNvSpPr/>
          <p:nvPr/>
        </p:nvSpPr>
        <p:spPr>
          <a:xfrm>
            <a:off x="4103861" y="227770"/>
            <a:ext cx="1368152"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37" name="object 12">
            <a:extLst>
              <a:ext uri="{FF2B5EF4-FFF2-40B4-BE49-F238E27FC236}">
                <a16:creationId xmlns="" xmlns:a16="http://schemas.microsoft.com/office/drawing/2014/main" id="{CAFE6579-511C-4CCB-9A5C-300ACC2F553A}"/>
              </a:ext>
            </a:extLst>
          </p:cNvPr>
          <p:cNvSpPr txBox="1"/>
          <p:nvPr/>
        </p:nvSpPr>
        <p:spPr>
          <a:xfrm>
            <a:off x="4103861" y="336599"/>
            <a:ext cx="1431302" cy="385339"/>
          </a:xfrm>
          <a:prstGeom prst="rect">
            <a:avLst/>
          </a:prstGeom>
        </p:spPr>
        <p:txBody>
          <a:bodyPr vert="horz" wrap="square" lIns="0" tIns="15852" rIns="0" bIns="0" rtlCol="0">
            <a:spAutoFit/>
          </a:bodyPr>
          <a:lstStyle/>
          <a:p>
            <a:pPr>
              <a:spcBef>
                <a:spcPts val="125"/>
              </a:spcBef>
            </a:pPr>
            <a:r>
              <a:rPr lang="en-US" sz="2247" b="1" spc="10" dirty="0" smtClean="0">
                <a:solidFill>
                  <a:srgbClr val="FEFEFE"/>
                </a:solidFill>
                <a:latin typeface="Arial"/>
                <a:cs typeface="Arial"/>
              </a:rPr>
              <a:t>11</a:t>
            </a:r>
            <a:r>
              <a:rPr lang="ru-RU" sz="2247" b="1" spc="10" dirty="0" smtClean="0">
                <a:solidFill>
                  <a:srgbClr val="FEFEFE"/>
                </a:solidFill>
                <a:latin typeface="Arial"/>
                <a:cs typeface="Arial"/>
              </a:rPr>
              <a:t>-</a:t>
            </a:r>
            <a:r>
              <a:rPr lang="en-US" sz="2400" b="1" spc="21" dirty="0" err="1" smtClean="0">
                <a:solidFill>
                  <a:srgbClr val="FEFEFE"/>
                </a:solidFill>
                <a:latin typeface="Arial"/>
                <a:cs typeface="Arial"/>
              </a:rPr>
              <a:t>classe</a:t>
            </a:r>
            <a:endParaRPr lang="en-US" sz="2400" b="1" spc="21" dirty="0">
              <a:solidFill>
                <a:srgbClr val="FEFEFE"/>
              </a:solidFill>
              <a:latin typeface="Arial"/>
              <a:cs typeface="Arial"/>
            </a:endParaRPr>
          </a:p>
        </p:txBody>
      </p:sp>
      <p:pic>
        <p:nvPicPr>
          <p:cNvPr id="39" name="Picture 2"/>
          <p:cNvPicPr>
            <a:picLocks noChangeAspect="1" noChangeArrowheads="1"/>
          </p:cNvPicPr>
          <p:nvPr/>
        </p:nvPicPr>
        <p:blipFill>
          <a:blip r:embed="rId2"/>
          <a:srcRect/>
          <a:stretch>
            <a:fillRect/>
          </a:stretch>
        </p:blipFill>
        <p:spPr bwMode="auto">
          <a:xfrm>
            <a:off x="4460136" y="1669949"/>
            <a:ext cx="1075027" cy="1075027"/>
          </a:xfrm>
          <a:prstGeom prst="ellipse">
            <a:avLst/>
          </a:prstGeom>
          <a:ln>
            <a:noFill/>
          </a:ln>
          <a:effectLst>
            <a:softEdge rad="112500"/>
          </a:effectLst>
        </p:spPr>
      </p:pic>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Прямоугольник 33"/>
          <p:cNvSpPr/>
          <p:nvPr/>
        </p:nvSpPr>
        <p:spPr>
          <a:xfrm>
            <a:off x="0" y="48408"/>
            <a:ext cx="5951559" cy="584775"/>
          </a:xfrm>
          <a:prstGeom prst="rect">
            <a:avLst/>
          </a:prstGeom>
        </p:spPr>
        <p:txBody>
          <a:bodyPr wrap="square">
            <a:spAutoFit/>
          </a:bodyPr>
          <a:lstStyle/>
          <a:p>
            <a:r>
              <a:rPr lang="fr-FR" sz="1600" b="1" dirty="0" smtClean="0"/>
              <a:t>Quels médicaments prenez-vous quand vous avez mal:...?</a:t>
            </a:r>
            <a:r>
              <a:rPr lang="fr-FR" sz="1600" dirty="0" smtClean="0"/>
              <a:t> </a:t>
            </a:r>
            <a:br>
              <a:rPr lang="fr-FR" sz="1600" dirty="0" smtClean="0"/>
            </a:br>
            <a:endParaRPr lang="ru-RU" sz="1600" dirty="0"/>
          </a:p>
        </p:txBody>
      </p:sp>
      <p:pic>
        <p:nvPicPr>
          <p:cNvPr id="32769" name="Picture 1"/>
          <p:cNvPicPr>
            <a:picLocks noChangeAspect="1" noChangeArrowheads="1"/>
          </p:cNvPicPr>
          <p:nvPr/>
        </p:nvPicPr>
        <p:blipFill>
          <a:blip r:embed="rId2"/>
          <a:srcRect/>
          <a:stretch>
            <a:fillRect/>
          </a:stretch>
        </p:blipFill>
        <p:spPr bwMode="auto">
          <a:xfrm>
            <a:off x="379395" y="686135"/>
            <a:ext cx="5022865" cy="2218989"/>
          </a:xfrm>
          <a:prstGeom prst="rect">
            <a:avLst/>
          </a:prstGeom>
          <a:noFill/>
          <a:ln w="9525">
            <a:noFill/>
            <a:miter lim="800000"/>
            <a:headEnd/>
            <a:tailEnd/>
          </a:ln>
          <a:effectLst/>
        </p:spPr>
      </p:pic>
    </p:spTree>
    <p:extLst>
      <p:ext uri="{BB962C8B-B14F-4D97-AF65-F5344CB8AC3E}">
        <p14:creationId xmlns:p14="http://schemas.microsoft.com/office/powerpoint/2010/main" val="59932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Прямоугольник 14"/>
          <p:cNvSpPr/>
          <p:nvPr/>
        </p:nvSpPr>
        <p:spPr>
          <a:xfrm>
            <a:off x="1082672" y="3229"/>
            <a:ext cx="3583003" cy="830997"/>
          </a:xfrm>
          <a:prstGeom prst="rect">
            <a:avLst/>
          </a:prstGeom>
        </p:spPr>
        <p:txBody>
          <a:bodyPr wrap="square">
            <a:spAutoFit/>
          </a:bodyPr>
          <a:lstStyle/>
          <a:p>
            <a:r>
              <a:rPr lang="fr-FR" sz="2400" b="1" dirty="0" smtClean="0"/>
              <a:t>Accord et désaccord</a:t>
            </a:r>
            <a:r>
              <a:rPr lang="fr-FR" sz="2400" dirty="0" smtClean="0"/>
              <a:t> </a:t>
            </a:r>
            <a:br>
              <a:rPr lang="fr-FR" sz="2400" dirty="0" smtClean="0"/>
            </a:br>
            <a:endParaRPr lang="ru-RU" sz="2400" dirty="0"/>
          </a:p>
        </p:txBody>
      </p:sp>
      <p:pic>
        <p:nvPicPr>
          <p:cNvPr id="31745" name="Picture 1"/>
          <p:cNvPicPr>
            <a:picLocks noChangeAspect="1" noChangeArrowheads="1"/>
          </p:cNvPicPr>
          <p:nvPr/>
        </p:nvPicPr>
        <p:blipFill>
          <a:blip r:embed="rId2"/>
          <a:srcRect/>
          <a:stretch>
            <a:fillRect/>
          </a:stretch>
        </p:blipFill>
        <p:spPr bwMode="auto">
          <a:xfrm>
            <a:off x="307957" y="667624"/>
            <a:ext cx="5237179" cy="2309742"/>
          </a:xfrm>
          <a:prstGeom prst="rect">
            <a:avLst/>
          </a:prstGeom>
          <a:noFill/>
          <a:ln w="9525">
            <a:noFill/>
            <a:miter lim="800000"/>
            <a:headEnd/>
            <a:tailEnd/>
          </a:ln>
          <a:effectLst/>
        </p:spPr>
      </p:pic>
    </p:spTree>
    <p:extLst>
      <p:ext uri="{BB962C8B-B14F-4D97-AF65-F5344CB8AC3E}">
        <p14:creationId xmlns:p14="http://schemas.microsoft.com/office/powerpoint/2010/main" val="199293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Заголовок 17"/>
          <p:cNvSpPr>
            <a:spLocks noGrp="1"/>
          </p:cNvSpPr>
          <p:nvPr>
            <p:ph type="title"/>
          </p:nvPr>
        </p:nvSpPr>
        <p:spPr/>
        <p:txBody>
          <a:bodyPr>
            <a:normAutofit fontScale="90000"/>
          </a:bodyPr>
          <a:lstStyle/>
          <a:p>
            <a:r>
              <a:rPr lang="fr-FR" dirty="0" smtClean="0"/>
              <a:t>Exprimer son accord/désaccord</a:t>
            </a:r>
            <a:endParaRPr lang="ru-RU" dirty="0"/>
          </a:p>
        </p:txBody>
      </p:sp>
      <p:pic>
        <p:nvPicPr>
          <p:cNvPr id="30721" name="Picture 1"/>
          <p:cNvPicPr>
            <a:picLocks noChangeAspect="1" noChangeArrowheads="1"/>
          </p:cNvPicPr>
          <p:nvPr/>
        </p:nvPicPr>
        <p:blipFill>
          <a:blip r:embed="rId2"/>
          <a:srcRect b="54582"/>
          <a:stretch>
            <a:fillRect/>
          </a:stretch>
        </p:blipFill>
        <p:spPr bwMode="auto">
          <a:xfrm>
            <a:off x="165081" y="788924"/>
            <a:ext cx="5357850" cy="1902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66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Заголовок 27"/>
          <p:cNvSpPr>
            <a:spLocks noGrp="1"/>
          </p:cNvSpPr>
          <p:nvPr>
            <p:ph type="title"/>
          </p:nvPr>
        </p:nvSpPr>
        <p:spPr/>
        <p:txBody>
          <a:bodyPr>
            <a:normAutofit fontScale="90000"/>
          </a:bodyPr>
          <a:lstStyle/>
          <a:p>
            <a:r>
              <a:rPr lang="fr-FR" dirty="0" smtClean="0"/>
              <a:t>Exprimer son accord/désaccord</a:t>
            </a:r>
            <a:endParaRPr lang="ru-RU" dirty="0"/>
          </a:p>
        </p:txBody>
      </p:sp>
      <p:pic>
        <p:nvPicPr>
          <p:cNvPr id="29698" name="Picture 2"/>
          <p:cNvPicPr>
            <a:picLocks noChangeAspect="1" noChangeArrowheads="1"/>
          </p:cNvPicPr>
          <p:nvPr/>
        </p:nvPicPr>
        <p:blipFill>
          <a:blip r:embed="rId2"/>
          <a:srcRect/>
          <a:stretch>
            <a:fillRect/>
          </a:stretch>
        </p:blipFill>
        <p:spPr bwMode="auto">
          <a:xfrm>
            <a:off x="131763" y="853289"/>
            <a:ext cx="5495925" cy="183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61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Заголовок 30"/>
          <p:cNvSpPr>
            <a:spLocks noGrp="1"/>
          </p:cNvSpPr>
          <p:nvPr>
            <p:ph type="title"/>
          </p:nvPr>
        </p:nvSpPr>
        <p:spPr/>
        <p:txBody>
          <a:bodyPr/>
          <a:lstStyle/>
          <a:p>
            <a:r>
              <a:rPr lang="fr-FR" sz="2800" dirty="0" smtClean="0">
                <a:solidFill>
                  <a:schemeClr val="tx1"/>
                </a:solidFill>
              </a:rPr>
              <a:t>Activité </a:t>
            </a:r>
            <a:endParaRPr lang="ru-RU" dirty="0">
              <a:solidFill>
                <a:schemeClr val="tx1"/>
              </a:solidFill>
            </a:endParaRPr>
          </a:p>
        </p:txBody>
      </p:sp>
      <p:sp>
        <p:nvSpPr>
          <p:cNvPr id="32" name="Прямоугольник 31"/>
          <p:cNvSpPr/>
          <p:nvPr/>
        </p:nvSpPr>
        <p:spPr>
          <a:xfrm>
            <a:off x="71438" y="534919"/>
            <a:ext cx="6022997" cy="2862322"/>
          </a:xfrm>
          <a:prstGeom prst="rect">
            <a:avLst/>
          </a:prstGeom>
        </p:spPr>
        <p:txBody>
          <a:bodyPr wrap="square">
            <a:spAutoFit/>
          </a:bodyPr>
          <a:lstStyle/>
          <a:p>
            <a:r>
              <a:rPr lang="fr-FR" sz="1800" dirty="0" smtClean="0">
                <a:solidFill>
                  <a:srgbClr val="002060"/>
                </a:solidFill>
              </a:rPr>
              <a:t>Observez, lisez les phrases ci-dessous et dites </a:t>
            </a:r>
          </a:p>
          <a:p>
            <a:r>
              <a:rPr lang="fr-FR" sz="1800" dirty="0" smtClean="0">
                <a:solidFill>
                  <a:srgbClr val="002060"/>
                </a:solidFill>
              </a:rPr>
              <a:t>comment on exprime l`accord. Relevez les mots   qui exprime  l’accord.</a:t>
            </a:r>
            <a:br>
              <a:rPr lang="fr-FR" sz="1800" dirty="0" smtClean="0">
                <a:solidFill>
                  <a:srgbClr val="002060"/>
                </a:solidFill>
              </a:rPr>
            </a:br>
            <a:r>
              <a:rPr lang="fr-FR" sz="1800" dirty="0" smtClean="0">
                <a:solidFill>
                  <a:srgbClr val="002060"/>
                </a:solidFill>
              </a:rPr>
              <a:t>1.Il est vrai que j`ai créé cette organisation.</a:t>
            </a:r>
            <a:br>
              <a:rPr lang="fr-FR" sz="1800" dirty="0" smtClean="0">
                <a:solidFill>
                  <a:srgbClr val="002060"/>
                </a:solidFill>
              </a:rPr>
            </a:br>
            <a:r>
              <a:rPr lang="fr-FR" sz="1800" dirty="0" smtClean="0">
                <a:solidFill>
                  <a:srgbClr val="002060"/>
                </a:solidFill>
              </a:rPr>
              <a:t>2.C`est évident qu`il ne pourra pas résoudre </a:t>
            </a:r>
          </a:p>
          <a:p>
            <a:r>
              <a:rPr lang="fr-FR" sz="1800" dirty="0" smtClean="0">
                <a:solidFill>
                  <a:srgbClr val="002060"/>
                </a:solidFill>
              </a:rPr>
              <a:t>ce problème.</a:t>
            </a:r>
            <a:br>
              <a:rPr lang="fr-FR" sz="1800" dirty="0" smtClean="0">
                <a:solidFill>
                  <a:srgbClr val="002060"/>
                </a:solidFill>
              </a:rPr>
            </a:br>
            <a:r>
              <a:rPr lang="fr-FR" sz="1800" dirty="0" smtClean="0">
                <a:solidFill>
                  <a:srgbClr val="002060"/>
                </a:solidFill>
              </a:rPr>
              <a:t>3.En effet, elle est prête à réaliser ce plan.</a:t>
            </a:r>
            <a:br>
              <a:rPr lang="fr-FR" sz="1800" dirty="0" smtClean="0">
                <a:solidFill>
                  <a:srgbClr val="002060"/>
                </a:solidFill>
              </a:rPr>
            </a:br>
            <a:r>
              <a:rPr lang="fr-FR" sz="1800" dirty="0" smtClean="0">
                <a:solidFill>
                  <a:srgbClr val="002060"/>
                </a:solidFill>
              </a:rPr>
              <a:t>4.Oui, vous avez raison, c`est réalisable.</a:t>
            </a:r>
            <a:br>
              <a:rPr lang="fr-FR" sz="1800" dirty="0" smtClean="0">
                <a:solidFill>
                  <a:srgbClr val="002060"/>
                </a:solidFill>
              </a:rPr>
            </a:br>
            <a:r>
              <a:rPr lang="fr-FR" sz="1800" dirty="0" smtClean="0">
                <a:solidFill>
                  <a:srgbClr val="002060"/>
                </a:solidFill>
              </a:rPr>
              <a:t>5.Absolument, je suis d`accord avec vous. </a:t>
            </a:r>
            <a:br>
              <a:rPr lang="fr-FR" sz="1800" dirty="0" smtClean="0">
                <a:solidFill>
                  <a:srgbClr val="002060"/>
                </a:solidFill>
              </a:rPr>
            </a:br>
            <a:endParaRPr lang="ru-RU" sz="1800" dirty="0">
              <a:solidFill>
                <a:srgbClr val="002060"/>
              </a:solidFill>
            </a:endParaRPr>
          </a:p>
        </p:txBody>
      </p:sp>
    </p:spTree>
    <p:extLst>
      <p:ext uri="{BB962C8B-B14F-4D97-AF65-F5344CB8AC3E}">
        <p14:creationId xmlns:p14="http://schemas.microsoft.com/office/powerpoint/2010/main" val="2801892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Заголовок 35"/>
          <p:cNvSpPr>
            <a:spLocks noGrp="1"/>
          </p:cNvSpPr>
          <p:nvPr>
            <p:ph type="title"/>
          </p:nvPr>
        </p:nvSpPr>
        <p:spPr>
          <a:xfrm>
            <a:off x="431960" y="233652"/>
            <a:ext cx="4895533" cy="386260"/>
          </a:xfrm>
        </p:spPr>
        <p:txBody>
          <a:bodyPr>
            <a:noAutofit/>
          </a:bodyPr>
          <a:lstStyle/>
          <a:p>
            <a:r>
              <a:rPr lang="fr-FR" sz="1600" dirty="0" smtClean="0"/>
              <a:t>Faites vos phrases en utilisant le vocabulaire du</a:t>
            </a:r>
            <a:br>
              <a:rPr lang="fr-FR" sz="1600" dirty="0" smtClean="0"/>
            </a:br>
            <a:r>
              <a:rPr lang="fr-FR" sz="1600" dirty="0" smtClean="0"/>
              <a:t>document ci-dessous: </a:t>
            </a:r>
            <a:br>
              <a:rPr lang="fr-FR" sz="1600" dirty="0" smtClean="0"/>
            </a:br>
            <a:endParaRPr lang="ru-RU" sz="1600" dirty="0"/>
          </a:p>
        </p:txBody>
      </p:sp>
      <p:pic>
        <p:nvPicPr>
          <p:cNvPr id="27649" name="Picture 1"/>
          <p:cNvPicPr>
            <a:picLocks noChangeAspect="1" noChangeArrowheads="1"/>
          </p:cNvPicPr>
          <p:nvPr/>
        </p:nvPicPr>
        <p:blipFill>
          <a:blip r:embed="rId2"/>
          <a:srcRect/>
          <a:stretch>
            <a:fillRect/>
          </a:stretch>
        </p:blipFill>
        <p:spPr bwMode="auto">
          <a:xfrm>
            <a:off x="794838" y="548474"/>
            <a:ext cx="3885106" cy="2571768"/>
          </a:xfrm>
          <a:prstGeom prst="rect">
            <a:avLst/>
          </a:prstGeom>
          <a:noFill/>
          <a:ln w="9525">
            <a:noFill/>
            <a:miter lim="800000"/>
            <a:headEnd/>
            <a:tailEnd/>
          </a:ln>
          <a:effectLst/>
        </p:spPr>
      </p:pic>
    </p:spTree>
    <p:extLst>
      <p:ext uri="{BB962C8B-B14F-4D97-AF65-F5344CB8AC3E}">
        <p14:creationId xmlns:p14="http://schemas.microsoft.com/office/powerpoint/2010/main" val="268730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srcRect/>
          <a:stretch>
            <a:fillRect/>
          </a:stretch>
        </p:blipFill>
        <p:spPr bwMode="auto">
          <a:xfrm>
            <a:off x="665147" y="548474"/>
            <a:ext cx="4510102" cy="2528124"/>
          </a:xfrm>
          <a:prstGeom prst="rect">
            <a:avLst/>
          </a:prstGeom>
          <a:noFill/>
          <a:ln w="9525">
            <a:noFill/>
            <a:miter lim="800000"/>
            <a:headEnd/>
            <a:tailEnd/>
          </a:ln>
          <a:effectLst/>
        </p:spPr>
      </p:pic>
      <p:sp>
        <p:nvSpPr>
          <p:cNvPr id="51" name="Прямоугольник 50"/>
          <p:cNvSpPr/>
          <p:nvPr/>
        </p:nvSpPr>
        <p:spPr>
          <a:xfrm>
            <a:off x="285753" y="48408"/>
            <a:ext cx="5594368" cy="738664"/>
          </a:xfrm>
          <a:prstGeom prst="rect">
            <a:avLst/>
          </a:prstGeom>
        </p:spPr>
        <p:txBody>
          <a:bodyPr wrap="square">
            <a:spAutoFit/>
          </a:bodyPr>
          <a:lstStyle/>
          <a:p>
            <a:r>
              <a:rPr lang="fr-FR" sz="1400" b="1" dirty="0" smtClean="0"/>
              <a:t>Comment exprimer son opinion en français? Organisez les débats autour de ce schéma:</a:t>
            </a:r>
            <a:r>
              <a:rPr lang="fr-FR" sz="1400" dirty="0" smtClean="0"/>
              <a:t> </a:t>
            </a:r>
            <a:br>
              <a:rPr lang="fr-FR" sz="1400" dirty="0" smtClean="0"/>
            </a:br>
            <a:endParaRPr lang="ru-RU" sz="1400" dirty="0"/>
          </a:p>
        </p:txBody>
      </p:sp>
    </p:spTree>
    <p:extLst>
      <p:ext uri="{BB962C8B-B14F-4D97-AF65-F5344CB8AC3E}">
        <p14:creationId xmlns:p14="http://schemas.microsoft.com/office/powerpoint/2010/main" val="249543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Заголовок 30"/>
          <p:cNvSpPr>
            <a:spLocks noGrp="1"/>
          </p:cNvSpPr>
          <p:nvPr>
            <p:ph type="title"/>
          </p:nvPr>
        </p:nvSpPr>
        <p:spPr>
          <a:xfrm>
            <a:off x="307957" y="119846"/>
            <a:ext cx="5376723" cy="386260"/>
          </a:xfrm>
        </p:spPr>
        <p:txBody>
          <a:bodyPr>
            <a:normAutofit fontScale="90000"/>
          </a:bodyPr>
          <a:lstStyle/>
          <a:p>
            <a:r>
              <a:rPr lang="fr-FR" dirty="0" smtClean="0"/>
              <a:t>Activités  pour le travail indépendant</a:t>
            </a:r>
            <a:endParaRPr lang="ru-RU" dirty="0"/>
          </a:p>
        </p:txBody>
      </p:sp>
      <p:sp>
        <p:nvSpPr>
          <p:cNvPr id="41" name="Прямоугольник 40"/>
          <p:cNvSpPr/>
          <p:nvPr/>
        </p:nvSpPr>
        <p:spPr>
          <a:xfrm>
            <a:off x="165081" y="834226"/>
            <a:ext cx="5376723" cy="1938992"/>
          </a:xfrm>
          <a:prstGeom prst="rect">
            <a:avLst/>
          </a:prstGeom>
        </p:spPr>
        <p:txBody>
          <a:bodyPr wrap="square">
            <a:spAutoFit/>
          </a:bodyPr>
          <a:lstStyle/>
          <a:p>
            <a:r>
              <a:rPr lang="fr-FR" sz="2400" b="1" dirty="0" smtClean="0">
                <a:solidFill>
                  <a:srgbClr val="002060"/>
                </a:solidFill>
              </a:rPr>
              <a:t>Dites à quoi sert chacun de ces organes du corps.</a:t>
            </a:r>
            <a:br>
              <a:rPr lang="fr-FR" sz="2400" b="1" dirty="0" smtClean="0">
                <a:solidFill>
                  <a:srgbClr val="002060"/>
                </a:solidFill>
              </a:rPr>
            </a:br>
            <a:r>
              <a:rPr lang="fr-FR" sz="2400" dirty="0" smtClean="0">
                <a:solidFill>
                  <a:srgbClr val="002060"/>
                </a:solidFill>
              </a:rPr>
              <a:t>Exemple: Le nez sert à respirer</a:t>
            </a:r>
            <a:br>
              <a:rPr lang="fr-FR" sz="2400" dirty="0" smtClean="0">
                <a:solidFill>
                  <a:srgbClr val="002060"/>
                </a:solidFill>
              </a:rPr>
            </a:br>
            <a:r>
              <a:rPr lang="fr-FR" sz="2400" dirty="0" smtClean="0">
                <a:solidFill>
                  <a:srgbClr val="002060"/>
                </a:solidFill>
              </a:rPr>
              <a:t>Le serveau sert à réf léchir etc. </a:t>
            </a:r>
            <a:br>
              <a:rPr lang="fr-FR" sz="2400" dirty="0" smtClean="0">
                <a:solidFill>
                  <a:srgbClr val="002060"/>
                </a:solidFill>
              </a:rPr>
            </a:br>
            <a:endParaRPr lang="ru-RU" sz="2400" dirty="0">
              <a:solidFill>
                <a:srgbClr val="002060"/>
              </a:solidFill>
            </a:endParaRPr>
          </a:p>
        </p:txBody>
      </p:sp>
    </p:spTree>
    <p:extLst>
      <p:ext uri="{BB962C8B-B14F-4D97-AF65-F5344CB8AC3E}">
        <p14:creationId xmlns:p14="http://schemas.microsoft.com/office/powerpoint/2010/main" val="1412181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Заголовок 30"/>
          <p:cNvSpPr>
            <a:spLocks noGrp="1"/>
          </p:cNvSpPr>
          <p:nvPr>
            <p:ph type="title"/>
          </p:nvPr>
        </p:nvSpPr>
        <p:spPr>
          <a:xfrm>
            <a:off x="307957" y="132269"/>
            <a:ext cx="5376723" cy="386260"/>
          </a:xfrm>
        </p:spPr>
        <p:txBody>
          <a:bodyPr>
            <a:normAutofit fontScale="90000"/>
          </a:bodyPr>
          <a:lstStyle/>
          <a:p>
            <a:r>
              <a:rPr lang="fr-FR" dirty="0" smtClean="0"/>
              <a:t>Activités  pour le travail indépendant</a:t>
            </a:r>
            <a:endParaRPr lang="ru-RU" dirty="0"/>
          </a:p>
        </p:txBody>
      </p:sp>
      <p:sp>
        <p:nvSpPr>
          <p:cNvPr id="33" name="Прямоугольник 32"/>
          <p:cNvSpPr/>
          <p:nvPr/>
        </p:nvSpPr>
        <p:spPr>
          <a:xfrm>
            <a:off x="93643" y="874944"/>
            <a:ext cx="5594369" cy="1938992"/>
          </a:xfrm>
          <a:prstGeom prst="rect">
            <a:avLst/>
          </a:prstGeom>
        </p:spPr>
        <p:txBody>
          <a:bodyPr wrap="square">
            <a:spAutoFit/>
          </a:bodyPr>
          <a:lstStyle/>
          <a:p>
            <a:pPr algn="just"/>
            <a:r>
              <a:rPr lang="fr-FR" sz="2000" dirty="0" smtClean="0">
                <a:solidFill>
                  <a:srgbClr val="002060"/>
                </a:solidFill>
              </a:rPr>
              <a:t>Choisissez un problème d’actualité. Organisez un débat autour de ce sujet. Quels sont les points communs (ou vous êtes d`accord avec les autres) ou exprimez votre désaccord avec les autres. Dans tous les deux cas, argumentez votre point de vue </a:t>
            </a:r>
            <a:endParaRPr lang="ru-RU" sz="2000" dirty="0">
              <a:solidFill>
                <a:srgbClr val="002060"/>
              </a:solidFill>
            </a:endParaRPr>
          </a:p>
        </p:txBody>
      </p:sp>
    </p:spTree>
    <p:extLst>
      <p:ext uri="{BB962C8B-B14F-4D97-AF65-F5344CB8AC3E}">
        <p14:creationId xmlns:p14="http://schemas.microsoft.com/office/powerpoint/2010/main" val="152355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Oval 11"/>
          <p:cNvSpPr/>
          <p:nvPr/>
        </p:nvSpPr>
        <p:spPr>
          <a:xfrm>
            <a:off x="740010" y="691350"/>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7" name="Oval 11"/>
          <p:cNvSpPr/>
          <p:nvPr/>
        </p:nvSpPr>
        <p:spPr>
          <a:xfrm>
            <a:off x="2597398" y="1477168"/>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28" name="Oval 11"/>
          <p:cNvSpPr/>
          <p:nvPr/>
        </p:nvSpPr>
        <p:spPr>
          <a:xfrm>
            <a:off x="4308485" y="766213"/>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3</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29" name="Прямоугольник 28"/>
          <p:cNvSpPr/>
          <p:nvPr/>
        </p:nvSpPr>
        <p:spPr>
          <a:xfrm>
            <a:off x="71438" y="1398549"/>
            <a:ext cx="2879725" cy="707886"/>
          </a:xfrm>
          <a:prstGeom prst="rect">
            <a:avLst/>
          </a:prstGeom>
        </p:spPr>
        <p:txBody>
          <a:bodyPr>
            <a:spAutoFit/>
          </a:bodyPr>
          <a:lstStyle/>
          <a:p>
            <a:r>
              <a:rPr lang="fr-FR" sz="2000" b="1" dirty="0" smtClean="0">
                <a:solidFill>
                  <a:schemeClr val="tx2"/>
                </a:solidFill>
              </a:rPr>
              <a:t>Le corps humain</a:t>
            </a:r>
            <a:r>
              <a:rPr lang="fr-FR" sz="2000" dirty="0" smtClean="0">
                <a:solidFill>
                  <a:schemeClr val="tx2"/>
                </a:solidFill>
              </a:rPr>
              <a:t> </a:t>
            </a:r>
            <a:br>
              <a:rPr lang="fr-FR" sz="2000" dirty="0" smtClean="0">
                <a:solidFill>
                  <a:schemeClr val="tx2"/>
                </a:solidFill>
              </a:rPr>
            </a:br>
            <a:endParaRPr lang="ru-RU" sz="2000" dirty="0">
              <a:solidFill>
                <a:schemeClr val="tx2"/>
              </a:solidFill>
            </a:endParaRPr>
          </a:p>
        </p:txBody>
      </p:sp>
      <p:sp>
        <p:nvSpPr>
          <p:cNvPr id="30" name="Прямоугольник 29"/>
          <p:cNvSpPr/>
          <p:nvPr/>
        </p:nvSpPr>
        <p:spPr>
          <a:xfrm>
            <a:off x="1165213" y="2247455"/>
            <a:ext cx="2879725" cy="1323439"/>
          </a:xfrm>
          <a:prstGeom prst="rect">
            <a:avLst/>
          </a:prstGeom>
        </p:spPr>
        <p:txBody>
          <a:bodyPr>
            <a:spAutoFit/>
          </a:bodyPr>
          <a:lstStyle/>
          <a:p>
            <a:r>
              <a:rPr lang="fr-FR" sz="2000" b="1" dirty="0" smtClean="0">
                <a:solidFill>
                  <a:schemeClr val="tx2"/>
                </a:solidFill>
              </a:rPr>
              <a:t>Page de grammaire</a:t>
            </a:r>
            <a:r>
              <a:rPr lang="fr-FR" sz="2000" dirty="0" smtClean="0">
                <a:solidFill>
                  <a:schemeClr val="tx2"/>
                </a:solidFill>
              </a:rPr>
              <a:t> </a:t>
            </a:r>
            <a:r>
              <a:rPr lang="fr-FR" sz="2000" b="1" dirty="0" smtClean="0">
                <a:solidFill>
                  <a:schemeClr val="tx2"/>
                </a:solidFill>
              </a:rPr>
              <a:t>Accord et désaccord</a:t>
            </a:r>
            <a:br>
              <a:rPr lang="fr-FR" sz="2000" b="1" dirty="0" smtClean="0">
                <a:solidFill>
                  <a:schemeClr val="tx2"/>
                </a:solidFill>
              </a:rPr>
            </a:br>
            <a:r>
              <a:rPr lang="fr-FR" sz="2000" dirty="0" smtClean="0">
                <a:solidFill>
                  <a:schemeClr val="tx2"/>
                </a:solidFill>
              </a:rPr>
              <a:t/>
            </a:r>
            <a:br>
              <a:rPr lang="fr-FR" sz="2000" dirty="0" smtClean="0">
                <a:solidFill>
                  <a:schemeClr val="tx2"/>
                </a:solidFill>
              </a:rPr>
            </a:br>
            <a:endParaRPr lang="ru-RU" sz="2000" dirty="0">
              <a:solidFill>
                <a:schemeClr val="tx2"/>
              </a:solidFill>
            </a:endParaRPr>
          </a:p>
        </p:txBody>
      </p:sp>
      <p:sp>
        <p:nvSpPr>
          <p:cNvPr id="31" name="Прямоугольник 30"/>
          <p:cNvSpPr/>
          <p:nvPr/>
        </p:nvSpPr>
        <p:spPr>
          <a:xfrm>
            <a:off x="3022601" y="1398549"/>
            <a:ext cx="2879725" cy="1323439"/>
          </a:xfrm>
          <a:prstGeom prst="rect">
            <a:avLst/>
          </a:prstGeom>
        </p:spPr>
        <p:txBody>
          <a:bodyPr>
            <a:spAutoFit/>
          </a:bodyPr>
          <a:lstStyle/>
          <a:p>
            <a:pPr algn="ctr"/>
            <a:r>
              <a:rPr lang="fr-FR" sz="2000" b="1" dirty="0" smtClean="0">
                <a:solidFill>
                  <a:schemeClr val="tx2"/>
                </a:solidFill>
              </a:rPr>
              <a:t>Comment exprimer son opinion en français?</a:t>
            </a:r>
            <a:r>
              <a:rPr lang="fr-FR" sz="2000" dirty="0" smtClean="0">
                <a:solidFill>
                  <a:schemeClr val="tx2"/>
                </a:solidFill>
              </a:rPr>
              <a:t> </a:t>
            </a:r>
            <a:br>
              <a:rPr lang="fr-FR" sz="2000" dirty="0" smtClean="0">
                <a:solidFill>
                  <a:schemeClr val="tx2"/>
                </a:solidFill>
              </a:rPr>
            </a:br>
            <a:endParaRPr lang="ru-RU" sz="2000" dirty="0">
              <a:solidFill>
                <a:schemeClr val="tx2"/>
              </a:solidFill>
            </a:endParaRPr>
          </a:p>
        </p:txBody>
      </p:sp>
      <p:sp>
        <p:nvSpPr>
          <p:cNvPr id="32" name="Стрелка вниз 31"/>
          <p:cNvSpPr/>
          <p:nvPr/>
        </p:nvSpPr>
        <p:spPr>
          <a:xfrm>
            <a:off x="808023" y="118799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3" name="Стрелка вниз 32"/>
          <p:cNvSpPr/>
          <p:nvPr/>
        </p:nvSpPr>
        <p:spPr>
          <a:xfrm>
            <a:off x="2665411" y="1977234"/>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Стрелка вниз 33"/>
          <p:cNvSpPr/>
          <p:nvPr/>
        </p:nvSpPr>
        <p:spPr>
          <a:xfrm>
            <a:off x="4379923" y="121824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5" name="object 2"/>
          <p:cNvSpPr txBox="1">
            <a:spLocks/>
          </p:cNvSpPr>
          <p:nvPr/>
        </p:nvSpPr>
        <p:spPr>
          <a:xfrm>
            <a:off x="1008337" y="107955"/>
            <a:ext cx="3514462" cy="385979"/>
          </a:xfrm>
          <a:prstGeom prst="rect">
            <a:avLst/>
          </a:prstGeom>
        </p:spPr>
        <p:txBody>
          <a:bodyPr vert="horz" wrap="square" lIns="0" tIns="16486" rIns="0" bIns="0" rtlCol="0" anchor="ctr">
            <a:spAutoFit/>
          </a:bodyPr>
          <a:lstStyle/>
          <a:p>
            <a:pPr marL="12681" marR="0" lvl="0" indent="0" algn="l"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r>
              <a:rPr kumimoji="0" lang="en-US" sz="2400" b="1" i="0" u="none" strike="noStrike" kern="800" cap="none" spc="-25" normalizeH="0" baseline="0" noProof="0" dirty="0" smtClean="0">
                <a:ln>
                  <a:noFill/>
                </a:ln>
                <a:solidFill>
                  <a:schemeClr val="tx1"/>
                </a:solidFill>
                <a:effectLst/>
                <a:uLnTx/>
                <a:uFillTx/>
                <a:latin typeface="Arial" pitchFamily="34" charset="0"/>
                <a:ea typeface="+mj-ea"/>
                <a:cs typeface="Arial" pitchFamily="34" charset="0"/>
              </a:rPr>
              <a:t>:</a:t>
            </a:r>
            <a:endParaRPr kumimoji="0" lang="en-US" sz="2400" b="1" i="0" u="none" strike="noStrike" kern="800" cap="none" spc="-25" normalizeH="0" baseline="0" noProof="0" dirty="0">
              <a:ln>
                <a:noFill/>
              </a:ln>
              <a:solidFill>
                <a:srgbClr val="FEFEFE"/>
              </a:solidFill>
              <a:effectLst/>
              <a:uLnTx/>
              <a:uFillTx/>
              <a:latin typeface="Arial"/>
              <a:ea typeface="+mj-ea"/>
              <a:cs typeface="Arial"/>
            </a:endParaRP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900" fill="hold"/>
                                        <p:tgtEl>
                                          <p:spTgt spid="26"/>
                                        </p:tgtEl>
                                        <p:attrNameLst>
                                          <p:attrName>ppt_x</p:attrName>
                                        </p:attrNameLst>
                                      </p:cBhvr>
                                      <p:tavLst>
                                        <p:tav tm="0">
                                          <p:val>
                                            <p:strVal val="#ppt_x"/>
                                          </p:val>
                                        </p:tav>
                                        <p:tav tm="100000">
                                          <p:val>
                                            <p:strVal val="#ppt_x"/>
                                          </p:val>
                                        </p:tav>
                                      </p:tavLst>
                                    </p:anim>
                                    <p:anim calcmode="lin" valueType="num">
                                      <p:cBhvr additive="base">
                                        <p:cTn id="8" dur="9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900" fill="hold"/>
                                        <p:tgtEl>
                                          <p:spTgt spid="27"/>
                                        </p:tgtEl>
                                        <p:attrNameLst>
                                          <p:attrName>ppt_x</p:attrName>
                                        </p:attrNameLst>
                                      </p:cBhvr>
                                      <p:tavLst>
                                        <p:tav tm="0">
                                          <p:val>
                                            <p:strVal val="#ppt_x"/>
                                          </p:val>
                                        </p:tav>
                                        <p:tav tm="100000">
                                          <p:val>
                                            <p:strVal val="#ppt_x"/>
                                          </p:val>
                                        </p:tav>
                                      </p:tavLst>
                                    </p:anim>
                                    <p:anim calcmode="lin" valueType="num">
                                      <p:cBhvr additive="base">
                                        <p:cTn id="12" dur="9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900" fill="hold"/>
                                        <p:tgtEl>
                                          <p:spTgt spid="28"/>
                                        </p:tgtEl>
                                        <p:attrNameLst>
                                          <p:attrName>ppt_x</p:attrName>
                                        </p:attrNameLst>
                                      </p:cBhvr>
                                      <p:tavLst>
                                        <p:tav tm="0">
                                          <p:val>
                                            <p:strVal val="#ppt_x"/>
                                          </p:val>
                                        </p:tav>
                                        <p:tav tm="100000">
                                          <p:val>
                                            <p:strVal val="#ppt_x"/>
                                          </p:val>
                                        </p:tav>
                                      </p:tavLst>
                                    </p:anim>
                                    <p:anim calcmode="lin" valueType="num">
                                      <p:cBhvr additive="base">
                                        <p:cTn id="16" dur="9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Прямоугольник 27"/>
          <p:cNvSpPr/>
          <p:nvPr/>
        </p:nvSpPr>
        <p:spPr>
          <a:xfrm>
            <a:off x="1214446" y="54902"/>
            <a:ext cx="2879725" cy="707886"/>
          </a:xfrm>
          <a:prstGeom prst="rect">
            <a:avLst/>
          </a:prstGeom>
        </p:spPr>
        <p:txBody>
          <a:bodyPr>
            <a:spAutoFit/>
          </a:bodyPr>
          <a:lstStyle/>
          <a:p>
            <a:r>
              <a:rPr lang="fr-FR" sz="2000" b="1" dirty="0" smtClean="0"/>
              <a:t>Le corps humain</a:t>
            </a:r>
            <a:r>
              <a:rPr lang="fr-FR" sz="2000" dirty="0" smtClean="0"/>
              <a:t> </a:t>
            </a:r>
            <a:br>
              <a:rPr lang="fr-FR" sz="2000" dirty="0" smtClean="0"/>
            </a:br>
            <a:endParaRPr lang="ru-RU" sz="2000" dirty="0"/>
          </a:p>
        </p:txBody>
      </p:sp>
      <p:sp>
        <p:nvSpPr>
          <p:cNvPr id="29" name="Прямоугольник 28"/>
          <p:cNvSpPr/>
          <p:nvPr/>
        </p:nvSpPr>
        <p:spPr>
          <a:xfrm>
            <a:off x="165081" y="691350"/>
            <a:ext cx="3940193" cy="2308324"/>
          </a:xfrm>
          <a:prstGeom prst="rect">
            <a:avLst/>
          </a:prstGeom>
        </p:spPr>
        <p:txBody>
          <a:bodyPr wrap="square">
            <a:spAutoFit/>
          </a:bodyPr>
          <a:lstStyle/>
          <a:p>
            <a:pPr algn="just"/>
            <a:r>
              <a:rPr lang="fr-FR" sz="1800" dirty="0" smtClean="0">
                <a:solidFill>
                  <a:srgbClr val="002060"/>
                </a:solidFill>
              </a:rPr>
              <a:t>Le corps humain se compose de trois parties qui sont: la tête, le tronc et les membres. La tête consiste de deux parties: le crane qui contient le cerveau et le visage. Le visage (la face, la fgure) comprend le front, les tempes, les joues, les pommettes, le menton. </a:t>
            </a:r>
            <a:endParaRPr lang="ru-RU" sz="1800" dirty="0">
              <a:solidFill>
                <a:srgbClr val="002060"/>
              </a:solidFill>
            </a:endParaRPr>
          </a:p>
        </p:txBody>
      </p:sp>
      <p:pic>
        <p:nvPicPr>
          <p:cNvPr id="39938" name="Picture 2" descr="Puzzle En Bois Le Corps Humain Anatomie Garçon - Puzzle enfant - Achat &amp;  prix | fnac"/>
          <p:cNvPicPr>
            <a:picLocks noChangeAspect="1" noChangeArrowheads="1"/>
          </p:cNvPicPr>
          <p:nvPr/>
        </p:nvPicPr>
        <p:blipFill>
          <a:blip r:embed="rId2"/>
          <a:srcRect l="33867" r="20978"/>
          <a:stretch>
            <a:fillRect/>
          </a:stretch>
        </p:blipFill>
        <p:spPr bwMode="auto">
          <a:xfrm>
            <a:off x="4379923" y="588977"/>
            <a:ext cx="1143008" cy="2531265"/>
          </a:xfrm>
          <a:prstGeom prst="rect">
            <a:avLst/>
          </a:prstGeom>
          <a:ln>
            <a:noFill/>
          </a:ln>
          <a:effectLst>
            <a:softEdge rad="112500"/>
          </a:effectLst>
        </p:spPr>
      </p:pic>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1879593" y="613141"/>
            <a:ext cx="3714776" cy="2585323"/>
          </a:xfrm>
          <a:prstGeom prst="rect">
            <a:avLst/>
          </a:prstGeom>
        </p:spPr>
        <p:txBody>
          <a:bodyPr wrap="square">
            <a:spAutoFit/>
          </a:bodyPr>
          <a:lstStyle/>
          <a:p>
            <a:pPr algn="just"/>
            <a:r>
              <a:rPr lang="fr-FR" sz="1800" dirty="0" smtClean="0">
                <a:solidFill>
                  <a:srgbClr val="002060"/>
                </a:solidFill>
              </a:rPr>
              <a:t>On distingue les deux narines et les ailes du nez. On distingue les parties chevelues de la tête: les cheveux, les soursils, les cils, la moustache et la barbe. Le cou joint la tête aux épaules. La partie antérieure du cou s’appelle la gorge. La nuque est la partie</a:t>
            </a:r>
            <a:br>
              <a:rPr lang="fr-FR" sz="1800" dirty="0" smtClean="0">
                <a:solidFill>
                  <a:srgbClr val="002060"/>
                </a:solidFill>
              </a:rPr>
            </a:br>
            <a:r>
              <a:rPr lang="fr-FR" sz="1800" dirty="0" smtClean="0">
                <a:solidFill>
                  <a:srgbClr val="002060"/>
                </a:solidFill>
              </a:rPr>
              <a:t>postérieure du cou </a:t>
            </a:r>
            <a:endParaRPr lang="ru-RU" sz="1800" dirty="0">
              <a:solidFill>
                <a:srgbClr val="002060"/>
              </a:solidFill>
            </a:endParaRPr>
          </a:p>
        </p:txBody>
      </p:sp>
      <p:pic>
        <p:nvPicPr>
          <p:cNvPr id="38916" name="Picture 4" descr="Rosto sorridente de um desenho vetorial de criança | Vectores de Domínio Público"/>
          <p:cNvPicPr>
            <a:picLocks noChangeAspect="1" noChangeArrowheads="1"/>
          </p:cNvPicPr>
          <p:nvPr/>
        </p:nvPicPr>
        <p:blipFill>
          <a:blip r:embed="rId2"/>
          <a:srcRect/>
          <a:stretch>
            <a:fillRect/>
          </a:stretch>
        </p:blipFill>
        <p:spPr bwMode="auto">
          <a:xfrm>
            <a:off x="291308" y="691366"/>
            <a:ext cx="1445409" cy="228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 name="Прямоугольник 37"/>
          <p:cNvSpPr/>
          <p:nvPr/>
        </p:nvSpPr>
        <p:spPr>
          <a:xfrm>
            <a:off x="165081" y="597604"/>
            <a:ext cx="5522931" cy="2308324"/>
          </a:xfrm>
          <a:prstGeom prst="rect">
            <a:avLst/>
          </a:prstGeom>
        </p:spPr>
        <p:txBody>
          <a:bodyPr wrap="square">
            <a:spAutoFit/>
          </a:bodyPr>
          <a:lstStyle/>
          <a:p>
            <a:pPr algn="just"/>
            <a:r>
              <a:rPr lang="fr-FR" sz="1800" dirty="0" smtClean="0">
                <a:solidFill>
                  <a:srgbClr val="002060"/>
                </a:solidFill>
              </a:rPr>
              <a:t>La région supérieure du tronc porte le nom de la poitrine. La partie inférieure s’appelle l’abdomen ou ventre. Les poumons et le coeur sont les principaux organes de la poitrine. Les organes renfermés à l’intérieur du corps sont appelés viscères. Ce sont: l’estomac, le foie, les reins, la rate, les intestins. Le sang circule à travers toutes les parties du corps par les vaisseaux sanguins </a:t>
            </a:r>
            <a:endParaRPr lang="ru-RU" sz="1800" dirty="0">
              <a:solidFill>
                <a:srgbClr val="002060"/>
              </a:solidFill>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srcRect/>
          <a:stretch>
            <a:fillRect/>
          </a:stretch>
        </p:blipFill>
        <p:spPr bwMode="auto">
          <a:xfrm>
            <a:off x="593709" y="548474"/>
            <a:ext cx="4254498" cy="2501361"/>
          </a:xfrm>
          <a:prstGeom prst="rect">
            <a:avLst/>
          </a:prstGeom>
          <a:noFill/>
          <a:ln w="9525">
            <a:noFill/>
            <a:miter lim="800000"/>
            <a:headEnd/>
            <a:tailEnd/>
          </a:ln>
          <a:effectLst/>
        </p:spPr>
      </p:pic>
      <p:sp>
        <p:nvSpPr>
          <p:cNvPr id="21" name="Прямоугольник 20"/>
          <p:cNvSpPr/>
          <p:nvPr/>
        </p:nvSpPr>
        <p:spPr>
          <a:xfrm>
            <a:off x="1868327" y="48408"/>
            <a:ext cx="1297150" cy="461665"/>
          </a:xfrm>
          <a:prstGeom prst="rect">
            <a:avLst/>
          </a:prstGeom>
        </p:spPr>
        <p:txBody>
          <a:bodyPr wrap="none">
            <a:spAutoFit/>
          </a:bodyPr>
          <a:lstStyle/>
          <a:p>
            <a:r>
              <a:rPr lang="fr-FR" sz="2400" b="1" dirty="0" smtClean="0"/>
              <a:t>Activité</a:t>
            </a:r>
            <a:endParaRPr lang="ru-RU" sz="2000" dirty="0"/>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Прямоугольник 25"/>
          <p:cNvSpPr/>
          <p:nvPr/>
        </p:nvSpPr>
        <p:spPr>
          <a:xfrm>
            <a:off x="93642" y="731727"/>
            <a:ext cx="5665807" cy="2308324"/>
          </a:xfrm>
          <a:prstGeom prst="rect">
            <a:avLst/>
          </a:prstGeom>
        </p:spPr>
        <p:txBody>
          <a:bodyPr wrap="square">
            <a:spAutoFit/>
          </a:bodyPr>
          <a:lstStyle/>
          <a:p>
            <a:r>
              <a:rPr lang="fr-FR" sz="1800" dirty="0" smtClean="0">
                <a:solidFill>
                  <a:srgbClr val="002060"/>
                </a:solidFill>
              </a:rPr>
              <a:t>Répondez aux questions suivantes:</a:t>
            </a:r>
            <a:br>
              <a:rPr lang="fr-FR" sz="1800" dirty="0" smtClean="0">
                <a:solidFill>
                  <a:srgbClr val="002060"/>
                </a:solidFill>
              </a:rPr>
            </a:br>
            <a:r>
              <a:rPr lang="fr-FR" sz="1800" dirty="0" smtClean="0">
                <a:solidFill>
                  <a:srgbClr val="002060"/>
                </a:solidFill>
              </a:rPr>
              <a:t>– de combien de parties se compose le corps humain?</a:t>
            </a:r>
            <a:br>
              <a:rPr lang="fr-FR" sz="1800" dirty="0" smtClean="0">
                <a:solidFill>
                  <a:srgbClr val="002060"/>
                </a:solidFill>
              </a:rPr>
            </a:br>
            <a:r>
              <a:rPr lang="fr-FR" sz="1800" dirty="0" smtClean="0">
                <a:solidFill>
                  <a:srgbClr val="002060"/>
                </a:solidFill>
              </a:rPr>
              <a:t>– quels sont les organes intérieurs du corps?</a:t>
            </a:r>
            <a:br>
              <a:rPr lang="fr-FR" sz="1800" dirty="0" smtClean="0">
                <a:solidFill>
                  <a:srgbClr val="002060"/>
                </a:solidFill>
              </a:rPr>
            </a:br>
            <a:r>
              <a:rPr lang="fr-FR" sz="1800" dirty="0" smtClean="0">
                <a:solidFill>
                  <a:srgbClr val="002060"/>
                </a:solidFill>
              </a:rPr>
              <a:t>– combien de vertèbres y-a-t-il dans la collone </a:t>
            </a:r>
          </a:p>
          <a:p>
            <a:r>
              <a:rPr lang="fr-FR" sz="1800" dirty="0" smtClean="0">
                <a:solidFill>
                  <a:srgbClr val="002060"/>
                </a:solidFill>
              </a:rPr>
              <a:t>vertabrale?</a:t>
            </a:r>
            <a:br>
              <a:rPr lang="fr-FR" sz="1800" dirty="0" smtClean="0">
                <a:solidFill>
                  <a:srgbClr val="002060"/>
                </a:solidFill>
              </a:rPr>
            </a:br>
            <a:r>
              <a:rPr lang="fr-FR" sz="1800" dirty="0" smtClean="0">
                <a:solidFill>
                  <a:srgbClr val="002060"/>
                </a:solidFill>
              </a:rPr>
              <a:t>– quels sont les noms des doigts de chaque mains? </a:t>
            </a:r>
            <a:br>
              <a:rPr lang="fr-FR" sz="1800" dirty="0" smtClean="0">
                <a:solidFill>
                  <a:srgbClr val="002060"/>
                </a:solidFill>
              </a:rPr>
            </a:br>
            <a:endParaRPr lang="ru-RU" sz="1800" dirty="0">
              <a:solidFill>
                <a:srgbClr val="002060"/>
              </a:solidFill>
            </a:endParaRPr>
          </a:p>
        </p:txBody>
      </p:sp>
      <p:sp>
        <p:nvSpPr>
          <p:cNvPr id="27" name="Прямоугольник 26"/>
          <p:cNvSpPr/>
          <p:nvPr/>
        </p:nvSpPr>
        <p:spPr>
          <a:xfrm>
            <a:off x="1868327" y="48408"/>
            <a:ext cx="1297150" cy="461665"/>
          </a:xfrm>
          <a:prstGeom prst="rect">
            <a:avLst/>
          </a:prstGeom>
        </p:spPr>
        <p:txBody>
          <a:bodyPr wrap="none">
            <a:spAutoFit/>
          </a:bodyPr>
          <a:lstStyle/>
          <a:p>
            <a:r>
              <a:rPr lang="fr-FR" sz="2400" b="1" dirty="0" smtClean="0"/>
              <a:t>Activité</a:t>
            </a:r>
            <a:endParaRPr lang="ru-RU" sz="2000" dirty="0"/>
          </a:p>
        </p:txBody>
      </p:sp>
    </p:spTree>
    <p:extLst>
      <p:ext uri="{BB962C8B-B14F-4D97-AF65-F5344CB8AC3E}">
        <p14:creationId xmlns:p14="http://schemas.microsoft.com/office/powerpoint/2010/main" val="374944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2" descr="https://www.anglaisfacile.com/cgi2/myexam/images/21244.jpg"/>
          <p:cNvPicPr>
            <a:picLocks noChangeAspect="1" noChangeArrowheads="1"/>
          </p:cNvPicPr>
          <p:nvPr/>
        </p:nvPicPr>
        <p:blipFill>
          <a:blip r:embed="rId2"/>
          <a:srcRect/>
          <a:stretch>
            <a:fillRect/>
          </a:stretch>
        </p:blipFill>
        <p:spPr bwMode="auto">
          <a:xfrm>
            <a:off x="3522667" y="896147"/>
            <a:ext cx="671530" cy="792978"/>
          </a:xfrm>
          <a:prstGeom prst="rect">
            <a:avLst/>
          </a:prstGeom>
          <a:noFill/>
        </p:spPr>
      </p:pic>
      <p:pic>
        <p:nvPicPr>
          <p:cNvPr id="34820" name="Picture 4" descr="https://www.anglaisfacile.com/cgi2/myexam/images/22938.jpg"/>
          <p:cNvPicPr>
            <a:picLocks noChangeAspect="1" noChangeArrowheads="1"/>
          </p:cNvPicPr>
          <p:nvPr/>
        </p:nvPicPr>
        <p:blipFill>
          <a:blip r:embed="rId3"/>
          <a:srcRect/>
          <a:stretch>
            <a:fillRect/>
          </a:stretch>
        </p:blipFill>
        <p:spPr bwMode="auto">
          <a:xfrm>
            <a:off x="1236651" y="896147"/>
            <a:ext cx="999422" cy="659619"/>
          </a:xfrm>
          <a:prstGeom prst="rect">
            <a:avLst/>
          </a:prstGeom>
          <a:noFill/>
        </p:spPr>
      </p:pic>
      <p:pic>
        <p:nvPicPr>
          <p:cNvPr id="34822" name="Picture 6" descr="https://www.anglaisfacile.com/cgi2/myexam/images/8365.gif"/>
          <p:cNvPicPr>
            <a:picLocks noChangeAspect="1" noChangeArrowheads="1"/>
          </p:cNvPicPr>
          <p:nvPr/>
        </p:nvPicPr>
        <p:blipFill>
          <a:blip r:embed="rId4"/>
          <a:srcRect/>
          <a:stretch>
            <a:fillRect/>
          </a:stretch>
        </p:blipFill>
        <p:spPr bwMode="auto">
          <a:xfrm>
            <a:off x="2451097" y="762788"/>
            <a:ext cx="682643" cy="1123948"/>
          </a:xfrm>
          <a:prstGeom prst="rect">
            <a:avLst/>
          </a:prstGeom>
          <a:noFill/>
        </p:spPr>
      </p:pic>
      <p:pic>
        <p:nvPicPr>
          <p:cNvPr id="34824" name="Picture 8" descr="https://www.anglaisfacile.com/cgi2/myexam/images/22932.jpg"/>
          <p:cNvPicPr>
            <a:picLocks noChangeAspect="1" noChangeArrowheads="1"/>
          </p:cNvPicPr>
          <p:nvPr/>
        </p:nvPicPr>
        <p:blipFill>
          <a:blip r:embed="rId5"/>
          <a:srcRect/>
          <a:stretch>
            <a:fillRect/>
          </a:stretch>
        </p:blipFill>
        <p:spPr bwMode="auto">
          <a:xfrm>
            <a:off x="236519" y="619912"/>
            <a:ext cx="857246" cy="1285869"/>
          </a:xfrm>
          <a:prstGeom prst="rect">
            <a:avLst/>
          </a:prstGeom>
          <a:noFill/>
        </p:spPr>
      </p:pic>
      <p:pic>
        <p:nvPicPr>
          <p:cNvPr id="34826" name="Picture 10" descr="https://www.anglaisfacile.com/cgi2/myexam/images/16253.jpg"/>
          <p:cNvPicPr>
            <a:picLocks noChangeAspect="1" noChangeArrowheads="1"/>
          </p:cNvPicPr>
          <p:nvPr/>
        </p:nvPicPr>
        <p:blipFill>
          <a:blip r:embed="rId6"/>
          <a:srcRect/>
          <a:stretch>
            <a:fillRect/>
          </a:stretch>
        </p:blipFill>
        <p:spPr bwMode="auto">
          <a:xfrm>
            <a:off x="4451361" y="762788"/>
            <a:ext cx="909633" cy="1372821"/>
          </a:xfrm>
          <a:prstGeom prst="rect">
            <a:avLst/>
          </a:prstGeom>
          <a:noFill/>
        </p:spPr>
      </p:pic>
      <p:sp>
        <p:nvSpPr>
          <p:cNvPr id="60" name="Прямоугольник 59"/>
          <p:cNvSpPr/>
          <p:nvPr/>
        </p:nvSpPr>
        <p:spPr>
          <a:xfrm>
            <a:off x="665147" y="48408"/>
            <a:ext cx="4527843" cy="461665"/>
          </a:xfrm>
          <a:prstGeom prst="rect">
            <a:avLst/>
          </a:prstGeom>
        </p:spPr>
        <p:txBody>
          <a:bodyPr wrap="none">
            <a:spAutoFit/>
          </a:bodyPr>
          <a:lstStyle/>
          <a:p>
            <a:r>
              <a:rPr lang="fr-FR" sz="2400" b="1" dirty="0" smtClean="0"/>
              <a:t>Trouvez les noms des images</a:t>
            </a:r>
            <a:endParaRPr lang="ru-RU" sz="2000" dirty="0"/>
          </a:p>
        </p:txBody>
      </p:sp>
      <p:sp>
        <p:nvSpPr>
          <p:cNvPr id="61" name="Прямоугольник 60"/>
          <p:cNvSpPr/>
          <p:nvPr/>
        </p:nvSpPr>
        <p:spPr>
          <a:xfrm>
            <a:off x="93643" y="2015635"/>
            <a:ext cx="970137" cy="461665"/>
          </a:xfrm>
          <a:prstGeom prst="rect">
            <a:avLst/>
          </a:prstGeom>
        </p:spPr>
        <p:txBody>
          <a:bodyPr wrap="none">
            <a:spAutoFit/>
          </a:bodyPr>
          <a:lstStyle/>
          <a:p>
            <a:r>
              <a:rPr lang="fr-FR" sz="2400" b="1" dirty="0" smtClean="0">
                <a:solidFill>
                  <a:schemeClr val="bg2"/>
                </a:solidFill>
              </a:rPr>
              <a:t>Front</a:t>
            </a:r>
            <a:endParaRPr lang="ru-RU" sz="2000" dirty="0">
              <a:solidFill>
                <a:schemeClr val="bg2"/>
              </a:solidFill>
            </a:endParaRPr>
          </a:p>
        </p:txBody>
      </p:sp>
      <p:sp>
        <p:nvSpPr>
          <p:cNvPr id="62" name="Прямоугольник 61"/>
          <p:cNvSpPr/>
          <p:nvPr/>
        </p:nvSpPr>
        <p:spPr>
          <a:xfrm>
            <a:off x="1195208" y="1620044"/>
            <a:ext cx="1040670" cy="461665"/>
          </a:xfrm>
          <a:prstGeom prst="rect">
            <a:avLst/>
          </a:prstGeom>
        </p:spPr>
        <p:txBody>
          <a:bodyPr wrap="none">
            <a:spAutoFit/>
          </a:bodyPr>
          <a:lstStyle/>
          <a:p>
            <a:r>
              <a:rPr lang="fr-FR" sz="2400" b="1" dirty="0" smtClean="0">
                <a:solidFill>
                  <a:schemeClr val="bg2"/>
                </a:solidFill>
              </a:rPr>
              <a:t>Dents</a:t>
            </a:r>
            <a:endParaRPr lang="ru-RU" sz="2000" dirty="0">
              <a:solidFill>
                <a:schemeClr val="bg2"/>
              </a:solidFill>
            </a:endParaRPr>
          </a:p>
        </p:txBody>
      </p:sp>
      <p:sp>
        <p:nvSpPr>
          <p:cNvPr id="63" name="Прямоугольник 62"/>
          <p:cNvSpPr/>
          <p:nvPr/>
        </p:nvSpPr>
        <p:spPr>
          <a:xfrm>
            <a:off x="2236783" y="2087073"/>
            <a:ext cx="1313180" cy="461665"/>
          </a:xfrm>
          <a:prstGeom prst="rect">
            <a:avLst/>
          </a:prstGeom>
        </p:spPr>
        <p:txBody>
          <a:bodyPr wrap="none">
            <a:spAutoFit/>
          </a:bodyPr>
          <a:lstStyle/>
          <a:p>
            <a:r>
              <a:rPr lang="fr-FR" sz="2400" b="1" dirty="0" smtClean="0">
                <a:solidFill>
                  <a:schemeClr val="bg2"/>
                </a:solidFill>
              </a:rPr>
              <a:t>Oreilles</a:t>
            </a:r>
            <a:endParaRPr lang="ru-RU" sz="2000" dirty="0">
              <a:solidFill>
                <a:schemeClr val="bg2"/>
              </a:solidFill>
            </a:endParaRPr>
          </a:p>
        </p:txBody>
      </p:sp>
      <p:sp>
        <p:nvSpPr>
          <p:cNvPr id="64" name="Прямоугольник 63"/>
          <p:cNvSpPr/>
          <p:nvPr/>
        </p:nvSpPr>
        <p:spPr>
          <a:xfrm>
            <a:off x="3409786" y="1691482"/>
            <a:ext cx="732893" cy="461665"/>
          </a:xfrm>
          <a:prstGeom prst="rect">
            <a:avLst/>
          </a:prstGeom>
        </p:spPr>
        <p:txBody>
          <a:bodyPr wrap="none">
            <a:spAutoFit/>
          </a:bodyPr>
          <a:lstStyle/>
          <a:p>
            <a:r>
              <a:rPr lang="fr-FR" sz="2400" b="1" dirty="0" smtClean="0">
                <a:solidFill>
                  <a:schemeClr val="bg2"/>
                </a:solidFill>
              </a:rPr>
              <a:t>Nez</a:t>
            </a:r>
            <a:endParaRPr lang="ru-RU" sz="2000" dirty="0">
              <a:solidFill>
                <a:schemeClr val="bg2"/>
              </a:solidFill>
            </a:endParaRPr>
          </a:p>
        </p:txBody>
      </p:sp>
      <p:sp>
        <p:nvSpPr>
          <p:cNvPr id="65" name="Прямоугольник 64"/>
          <p:cNvSpPr/>
          <p:nvPr/>
        </p:nvSpPr>
        <p:spPr>
          <a:xfrm>
            <a:off x="4237047" y="2158511"/>
            <a:ext cx="1569660" cy="461665"/>
          </a:xfrm>
          <a:prstGeom prst="rect">
            <a:avLst/>
          </a:prstGeom>
        </p:spPr>
        <p:txBody>
          <a:bodyPr wrap="none">
            <a:spAutoFit/>
          </a:bodyPr>
          <a:lstStyle/>
          <a:p>
            <a:r>
              <a:rPr lang="fr-FR" sz="2400" b="1" dirty="0" smtClean="0">
                <a:solidFill>
                  <a:schemeClr val="bg2"/>
                </a:solidFill>
              </a:rPr>
              <a:t>Squelette</a:t>
            </a:r>
            <a:endParaRPr lang="ru-RU" sz="2000" dirty="0">
              <a:solidFill>
                <a:schemeClr val="bg2"/>
              </a:solidFill>
            </a:endParaRPr>
          </a:p>
        </p:txBody>
      </p:sp>
    </p:spTree>
    <p:extLst>
      <p:ext uri="{BB962C8B-B14F-4D97-AF65-F5344CB8AC3E}">
        <p14:creationId xmlns:p14="http://schemas.microsoft.com/office/powerpoint/2010/main" val="5615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down)">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https://www.anglaisfacile.com/cgi2/alec/images/smileys/clin_oeil.gif"/>
          <p:cNvPicPr>
            <a:picLocks noChangeAspect="1" noChangeArrowheads="1"/>
          </p:cNvPicPr>
          <p:nvPr/>
        </p:nvPicPr>
        <p:blipFill>
          <a:blip r:embed="rId2"/>
          <a:srcRect/>
          <a:stretch>
            <a:fillRect/>
          </a:stretch>
        </p:blipFill>
        <p:spPr bwMode="auto">
          <a:xfrm>
            <a:off x="8634413" y="-182563"/>
            <a:ext cx="142875" cy="142875"/>
          </a:xfrm>
          <a:prstGeom prst="rect">
            <a:avLst/>
          </a:prstGeom>
          <a:noFill/>
        </p:spPr>
      </p:pic>
      <p:pic>
        <p:nvPicPr>
          <p:cNvPr id="33796" name="Picture 4" descr="https://www.anglaisfacile.com/cgi2/alec/images/smileys/clin_oeil.gif"/>
          <p:cNvPicPr>
            <a:picLocks noChangeAspect="1" noChangeArrowheads="1"/>
          </p:cNvPicPr>
          <p:nvPr/>
        </p:nvPicPr>
        <p:blipFill>
          <a:blip r:embed="rId2"/>
          <a:srcRect/>
          <a:stretch>
            <a:fillRect/>
          </a:stretch>
        </p:blipFill>
        <p:spPr bwMode="auto">
          <a:xfrm>
            <a:off x="8634413" y="-182563"/>
            <a:ext cx="142875" cy="142875"/>
          </a:xfrm>
          <a:prstGeom prst="rect">
            <a:avLst/>
          </a:prstGeom>
          <a:noFill/>
        </p:spPr>
      </p:pic>
      <p:sp>
        <p:nvSpPr>
          <p:cNvPr id="118" name="Прямоугольник 117"/>
          <p:cNvSpPr/>
          <p:nvPr/>
        </p:nvSpPr>
        <p:spPr>
          <a:xfrm>
            <a:off x="-73731" y="150481"/>
            <a:ext cx="6192663" cy="738664"/>
          </a:xfrm>
          <a:prstGeom prst="rect">
            <a:avLst/>
          </a:prstGeom>
        </p:spPr>
        <p:txBody>
          <a:bodyPr wrap="square">
            <a:spAutoFit/>
          </a:bodyPr>
          <a:lstStyle/>
          <a:p>
            <a:pPr lvl="0" defTabSz="914400" fontAlgn="base">
              <a:spcBef>
                <a:spcPct val="0"/>
              </a:spcBef>
              <a:spcAft>
                <a:spcPct val="0"/>
              </a:spcAft>
            </a:pPr>
            <a:r>
              <a:rPr lang="ru-RU" sz="1400" b="1" dirty="0" smtClean="0"/>
              <a:t>  </a:t>
            </a:r>
            <a:r>
              <a:rPr lang="fr-FR" sz="1400" b="1" dirty="0" smtClean="0"/>
              <a:t>D</a:t>
            </a:r>
            <a:r>
              <a:rPr lang="ru-RU" sz="1400" b="1" dirty="0" err="1" smtClean="0"/>
              <a:t>écouvr</a:t>
            </a:r>
            <a:r>
              <a:rPr lang="en-US" sz="1400" b="1" dirty="0" err="1" smtClean="0"/>
              <a:t>ez</a:t>
            </a:r>
            <a:r>
              <a:rPr lang="en-US" sz="1400" b="1" dirty="0" smtClean="0"/>
              <a:t> </a:t>
            </a:r>
            <a:r>
              <a:rPr lang="ru-RU" sz="1400" b="1" dirty="0" smtClean="0"/>
              <a:t> </a:t>
            </a:r>
            <a:r>
              <a:rPr lang="ru-RU" sz="1400" b="1" dirty="0" err="1" smtClean="0"/>
              <a:t>les</a:t>
            </a:r>
            <a:r>
              <a:rPr lang="ru-RU" sz="1400" b="1" dirty="0" smtClean="0"/>
              <a:t> </a:t>
            </a:r>
            <a:r>
              <a:rPr lang="ru-RU" sz="1400" b="1" dirty="0" err="1" smtClean="0"/>
              <a:t>parties</a:t>
            </a:r>
            <a:r>
              <a:rPr lang="ru-RU" sz="1400" b="1" dirty="0" smtClean="0"/>
              <a:t> </a:t>
            </a:r>
            <a:r>
              <a:rPr lang="ru-RU" sz="1400" b="1" dirty="0" err="1" smtClean="0"/>
              <a:t>du</a:t>
            </a:r>
            <a:r>
              <a:rPr lang="ru-RU" sz="1400" b="1" dirty="0" smtClean="0"/>
              <a:t> </a:t>
            </a:r>
            <a:r>
              <a:rPr lang="ru-RU" sz="1400" b="1" dirty="0" err="1" smtClean="0"/>
              <a:t>corps</a:t>
            </a:r>
            <a:r>
              <a:rPr lang="ru-RU" sz="1400" b="1" dirty="0" smtClean="0"/>
              <a:t> </a:t>
            </a:r>
            <a:r>
              <a:rPr lang="ru-RU" sz="1400" b="1" dirty="0" err="1" smtClean="0"/>
              <a:t>dont</a:t>
            </a:r>
            <a:r>
              <a:rPr lang="ru-RU" sz="1400" b="1" dirty="0" smtClean="0"/>
              <a:t> </a:t>
            </a:r>
            <a:r>
              <a:rPr lang="ru-RU" sz="1400" b="1" dirty="0" err="1" smtClean="0"/>
              <a:t>les</a:t>
            </a:r>
            <a:r>
              <a:rPr lang="ru-RU" sz="1400" b="1" dirty="0" smtClean="0"/>
              <a:t> </a:t>
            </a:r>
            <a:r>
              <a:rPr lang="ru-RU" sz="1400" b="1" dirty="0" err="1" smtClean="0"/>
              <a:t>lettres</a:t>
            </a:r>
            <a:r>
              <a:rPr lang="ru-RU" sz="1400" b="1" dirty="0" smtClean="0"/>
              <a:t> </a:t>
            </a:r>
            <a:r>
              <a:rPr lang="ru-RU" sz="1400" b="1" dirty="0" err="1" smtClean="0"/>
              <a:t>ont</a:t>
            </a:r>
            <a:r>
              <a:rPr lang="ru-RU" sz="1400" b="1" dirty="0" smtClean="0"/>
              <a:t> </a:t>
            </a:r>
            <a:r>
              <a:rPr lang="ru-RU" sz="1400" b="1" dirty="0" err="1" smtClean="0"/>
              <a:t>été</a:t>
            </a:r>
            <a:r>
              <a:rPr lang="ru-RU" sz="1400" b="1" dirty="0" smtClean="0"/>
              <a:t> </a:t>
            </a:r>
            <a:r>
              <a:rPr lang="ru-RU" sz="1400" b="1" dirty="0" err="1" smtClean="0"/>
              <a:t>mélangées</a:t>
            </a:r>
            <a:r>
              <a:rPr lang="ru-RU" sz="1400" b="1" dirty="0" smtClean="0"/>
              <a:t>    </a:t>
            </a:r>
          </a:p>
          <a:p>
            <a:pPr lvl="0" defTabSz="914400" eaLnBrk="0" fontAlgn="base" hangingPunct="0">
              <a:spcBef>
                <a:spcPct val="0"/>
              </a:spcBef>
              <a:spcAft>
                <a:spcPct val="0"/>
              </a:spcAft>
            </a:pPr>
            <a:r>
              <a:rPr lang="ru-RU" sz="1400" b="1" dirty="0" smtClean="0"/>
              <a:t/>
            </a:r>
            <a:br>
              <a:rPr lang="ru-RU" sz="1400" b="1" dirty="0" smtClean="0"/>
            </a:br>
            <a:endParaRPr lang="ru-RU" sz="1400" b="1" dirty="0" smtClean="0"/>
          </a:p>
        </p:txBody>
      </p:sp>
      <p:sp>
        <p:nvSpPr>
          <p:cNvPr id="119" name="Прямоугольник 118"/>
          <p:cNvSpPr/>
          <p:nvPr/>
        </p:nvSpPr>
        <p:spPr>
          <a:xfrm>
            <a:off x="93643" y="691350"/>
            <a:ext cx="5594369" cy="2031325"/>
          </a:xfrm>
          <a:prstGeom prst="rect">
            <a:avLst/>
          </a:prstGeom>
        </p:spPr>
        <p:txBody>
          <a:bodyPr wrap="square">
            <a:spAutoFit/>
          </a:bodyPr>
          <a:lstStyle/>
          <a:p>
            <a:r>
              <a:rPr lang="fr-FR" sz="1800" b="1" dirty="0" smtClean="0">
                <a:solidFill>
                  <a:schemeClr val="bg2"/>
                </a:solidFill>
              </a:rPr>
              <a:t>1. L'air inspiré entre par là : le ( N Z E )</a:t>
            </a:r>
            <a:r>
              <a:rPr lang="fr-FR" sz="1800" dirty="0" smtClean="0">
                <a:solidFill>
                  <a:schemeClr val="bg2"/>
                </a:solidFill>
              </a:rPr>
              <a:t/>
            </a:r>
            <a:br>
              <a:rPr lang="fr-FR" sz="1800" dirty="0" smtClean="0">
                <a:solidFill>
                  <a:schemeClr val="bg2"/>
                </a:solidFill>
              </a:rPr>
            </a:br>
            <a:r>
              <a:rPr lang="fr-FR" sz="1800" b="1" dirty="0" smtClean="0">
                <a:solidFill>
                  <a:schemeClr val="bg2"/>
                </a:solidFill>
              </a:rPr>
              <a:t>2. Nous sommes 10+10 et nous sommes au bout des </a:t>
            </a:r>
            <a:r>
              <a:rPr lang="fr-FR" sz="1800" b="1" dirty="0" smtClean="0">
                <a:solidFill>
                  <a:schemeClr val="bg2"/>
                </a:solidFill>
              </a:rPr>
              <a:t>doigts: </a:t>
            </a:r>
            <a:r>
              <a:rPr lang="fr-FR" sz="1800" b="1" dirty="0" smtClean="0">
                <a:solidFill>
                  <a:schemeClr val="bg2"/>
                </a:solidFill>
              </a:rPr>
              <a:t>les  (   L O G N S E )</a:t>
            </a:r>
            <a:r>
              <a:rPr lang="fr-FR" sz="1800" dirty="0" smtClean="0">
                <a:solidFill>
                  <a:schemeClr val="bg2"/>
                </a:solidFill>
              </a:rPr>
              <a:t/>
            </a:r>
            <a:br>
              <a:rPr lang="fr-FR" sz="1800" dirty="0" smtClean="0">
                <a:solidFill>
                  <a:schemeClr val="bg2"/>
                </a:solidFill>
              </a:rPr>
            </a:br>
            <a:r>
              <a:rPr lang="fr-FR" sz="1800" b="1" dirty="0" smtClean="0">
                <a:solidFill>
                  <a:schemeClr val="bg2"/>
                </a:solidFill>
              </a:rPr>
              <a:t>3. Partie du corps séparant le bras de </a:t>
            </a:r>
            <a:r>
              <a:rPr lang="fr-FR" sz="1800" b="1" dirty="0" smtClean="0">
                <a:solidFill>
                  <a:schemeClr val="bg2"/>
                </a:solidFill>
              </a:rPr>
              <a:t>l'avant-bras: </a:t>
            </a:r>
            <a:r>
              <a:rPr lang="fr-FR" sz="1800" b="1" dirty="0" smtClean="0">
                <a:solidFill>
                  <a:schemeClr val="bg2"/>
                </a:solidFill>
              </a:rPr>
              <a:t>le  (   D O C E U )</a:t>
            </a:r>
            <a:r>
              <a:rPr lang="fr-FR" sz="1800" dirty="0" smtClean="0">
                <a:solidFill>
                  <a:schemeClr val="bg2"/>
                </a:solidFill>
              </a:rPr>
              <a:t/>
            </a:r>
            <a:br>
              <a:rPr lang="fr-FR" sz="1800" dirty="0" smtClean="0">
                <a:solidFill>
                  <a:schemeClr val="bg2"/>
                </a:solidFill>
              </a:rPr>
            </a:br>
            <a:r>
              <a:rPr lang="fr-FR" sz="1800" b="1" dirty="0" smtClean="0">
                <a:solidFill>
                  <a:schemeClr val="bg2"/>
                </a:solidFill>
              </a:rPr>
              <a:t>4. Partie du corps ayant pour but </a:t>
            </a:r>
            <a:r>
              <a:rPr lang="fr-FR" sz="1800" b="1" dirty="0" smtClean="0">
                <a:solidFill>
                  <a:schemeClr val="bg2"/>
                </a:solidFill>
              </a:rPr>
              <a:t>d'entendre: </a:t>
            </a:r>
            <a:r>
              <a:rPr lang="fr-FR" sz="1800" b="1" dirty="0" smtClean="0">
                <a:solidFill>
                  <a:schemeClr val="bg2"/>
                </a:solidFill>
              </a:rPr>
              <a:t>les  (   I L R S E E O L  )</a:t>
            </a:r>
            <a:endParaRPr lang="ru-RU" sz="1800" dirty="0">
              <a:solidFill>
                <a:schemeClr val="bg2"/>
              </a:solidFill>
            </a:endParaRPr>
          </a:p>
        </p:txBody>
      </p:sp>
      <p:sp>
        <p:nvSpPr>
          <p:cNvPr id="120" name="Прямоугольник 119"/>
          <p:cNvSpPr/>
          <p:nvPr/>
        </p:nvSpPr>
        <p:spPr>
          <a:xfrm>
            <a:off x="4432848" y="658313"/>
            <a:ext cx="732893" cy="461665"/>
          </a:xfrm>
          <a:prstGeom prst="rect">
            <a:avLst/>
          </a:prstGeom>
        </p:spPr>
        <p:txBody>
          <a:bodyPr wrap="none">
            <a:spAutoFit/>
          </a:bodyPr>
          <a:lstStyle/>
          <a:p>
            <a:r>
              <a:rPr lang="fr-FR" sz="2400" b="1" dirty="0" smtClean="0">
                <a:solidFill>
                  <a:srgbClr val="FF0000"/>
                </a:solidFill>
              </a:rPr>
              <a:t>Nez</a:t>
            </a:r>
            <a:endParaRPr lang="ru-RU" sz="2000" dirty="0">
              <a:solidFill>
                <a:srgbClr val="FF0000"/>
              </a:solidFill>
            </a:endParaRPr>
          </a:p>
        </p:txBody>
      </p:sp>
      <p:sp>
        <p:nvSpPr>
          <p:cNvPr id="121" name="Прямоугольник 120"/>
          <p:cNvSpPr/>
          <p:nvPr/>
        </p:nvSpPr>
        <p:spPr>
          <a:xfrm>
            <a:off x="3879857" y="1158379"/>
            <a:ext cx="1226618" cy="461665"/>
          </a:xfrm>
          <a:prstGeom prst="rect">
            <a:avLst/>
          </a:prstGeom>
        </p:spPr>
        <p:txBody>
          <a:bodyPr wrap="none">
            <a:spAutoFit/>
          </a:bodyPr>
          <a:lstStyle/>
          <a:p>
            <a:r>
              <a:rPr lang="fr-FR" sz="2400" b="1" dirty="0" smtClean="0">
                <a:solidFill>
                  <a:srgbClr val="FF0000"/>
                </a:solidFill>
              </a:rPr>
              <a:t>Ongles</a:t>
            </a:r>
            <a:endParaRPr lang="ru-RU" sz="2000" dirty="0">
              <a:solidFill>
                <a:srgbClr val="FF0000"/>
              </a:solidFill>
            </a:endParaRPr>
          </a:p>
        </p:txBody>
      </p:sp>
      <p:sp>
        <p:nvSpPr>
          <p:cNvPr id="122" name="Прямоугольник 121"/>
          <p:cNvSpPr/>
          <p:nvPr/>
        </p:nvSpPr>
        <p:spPr>
          <a:xfrm>
            <a:off x="2559644" y="1757425"/>
            <a:ext cx="1141659" cy="461665"/>
          </a:xfrm>
          <a:prstGeom prst="rect">
            <a:avLst/>
          </a:prstGeom>
        </p:spPr>
        <p:txBody>
          <a:bodyPr wrap="none">
            <a:spAutoFit/>
          </a:bodyPr>
          <a:lstStyle/>
          <a:p>
            <a:r>
              <a:rPr lang="fr-FR" sz="2400" b="1" dirty="0" smtClean="0">
                <a:solidFill>
                  <a:srgbClr val="FF0000"/>
                </a:solidFill>
              </a:rPr>
              <a:t>Coude</a:t>
            </a:r>
            <a:endParaRPr lang="ru-RU" sz="2000" dirty="0">
              <a:solidFill>
                <a:srgbClr val="FF0000"/>
              </a:solidFill>
            </a:endParaRPr>
          </a:p>
        </p:txBody>
      </p:sp>
      <p:sp>
        <p:nvSpPr>
          <p:cNvPr id="123" name="Прямоугольник 122"/>
          <p:cNvSpPr/>
          <p:nvPr/>
        </p:nvSpPr>
        <p:spPr>
          <a:xfrm>
            <a:off x="3022601" y="2301387"/>
            <a:ext cx="1313180" cy="461665"/>
          </a:xfrm>
          <a:prstGeom prst="rect">
            <a:avLst/>
          </a:prstGeom>
        </p:spPr>
        <p:txBody>
          <a:bodyPr wrap="none">
            <a:spAutoFit/>
          </a:bodyPr>
          <a:lstStyle/>
          <a:p>
            <a:r>
              <a:rPr lang="fr-FR" sz="2400" b="1" dirty="0" smtClean="0">
                <a:solidFill>
                  <a:srgbClr val="FF0000"/>
                </a:solidFill>
              </a:rPr>
              <a:t>Oreilles</a:t>
            </a:r>
            <a:endParaRPr lang="ru-RU" sz="2000" dirty="0">
              <a:solidFill>
                <a:srgbClr val="FF0000"/>
              </a:solidFill>
            </a:endParaRPr>
          </a:p>
        </p:txBody>
      </p:sp>
    </p:spTree>
    <p:extLst>
      <p:ext uri="{BB962C8B-B14F-4D97-AF65-F5344CB8AC3E}">
        <p14:creationId xmlns:p14="http://schemas.microsoft.com/office/powerpoint/2010/main" val="10778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down)">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down)">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150988</TotalTime>
  <Words>409</Words>
  <Application>Microsoft Office PowerPoint</Application>
  <PresentationFormat>Произвольный</PresentationFormat>
  <Paragraphs>45</Paragraphs>
  <Slides>18</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Exprimer son accord/désaccord</vt:lpstr>
      <vt:lpstr>Exprimer son accord/désaccord</vt:lpstr>
      <vt:lpstr>Activité </vt:lpstr>
      <vt:lpstr>Faites vos phrases en utilisant le vocabulaire du document ci-dessous:  </vt:lpstr>
      <vt:lpstr>Презентация PowerPoint</vt:lpstr>
      <vt:lpstr>Activités  pour le travail indépendant</vt:lpstr>
      <vt:lpstr>Activités  pour le travail indépendant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1448</cp:revision>
  <dcterms:created xsi:type="dcterms:W3CDTF">2014-10-08T23:03:32Z</dcterms:created>
  <dcterms:modified xsi:type="dcterms:W3CDTF">2020-11-05T01:37:35Z</dcterms:modified>
</cp:coreProperties>
</file>