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40"/>
  </p:notesMasterIdLst>
  <p:sldIdLst>
    <p:sldId id="1356" r:id="rId11"/>
    <p:sldId id="1414" r:id="rId12"/>
    <p:sldId id="1415" r:id="rId13"/>
    <p:sldId id="1443" r:id="rId14"/>
    <p:sldId id="1416" r:id="rId15"/>
    <p:sldId id="1417" r:id="rId16"/>
    <p:sldId id="1419" r:id="rId17"/>
    <p:sldId id="1418" r:id="rId18"/>
    <p:sldId id="1425" r:id="rId19"/>
    <p:sldId id="1426" r:id="rId20"/>
    <p:sldId id="1427" r:id="rId21"/>
    <p:sldId id="1431" r:id="rId22"/>
    <p:sldId id="1432" r:id="rId23"/>
    <p:sldId id="1433" r:id="rId24"/>
    <p:sldId id="1436" r:id="rId25"/>
    <p:sldId id="1434" r:id="rId26"/>
    <p:sldId id="1437" r:id="rId27"/>
    <p:sldId id="1438" r:id="rId28"/>
    <p:sldId id="1435" r:id="rId29"/>
    <p:sldId id="1439" r:id="rId30"/>
    <p:sldId id="1440" r:id="rId31"/>
    <p:sldId id="1420" r:id="rId32"/>
    <p:sldId id="1421" r:id="rId33"/>
    <p:sldId id="1422" r:id="rId34"/>
    <p:sldId id="1428" r:id="rId35"/>
    <p:sldId id="1429" r:id="rId36"/>
    <p:sldId id="1430" r:id="rId37"/>
    <p:sldId id="1441" r:id="rId38"/>
    <p:sldId id="1442" r:id="rId39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15"/>
            <p14:sldId id="1443"/>
            <p14:sldId id="1416"/>
            <p14:sldId id="1417"/>
            <p14:sldId id="1419"/>
            <p14:sldId id="1418"/>
            <p14:sldId id="1425"/>
            <p14:sldId id="1426"/>
            <p14:sldId id="1427"/>
            <p14:sldId id="1431"/>
            <p14:sldId id="1432"/>
            <p14:sldId id="1433"/>
            <p14:sldId id="1436"/>
            <p14:sldId id="1434"/>
            <p14:sldId id="1437"/>
            <p14:sldId id="1438"/>
            <p14:sldId id="1435"/>
            <p14:sldId id="1439"/>
            <p14:sldId id="1440"/>
            <p14:sldId id="1420"/>
            <p14:sldId id="1421"/>
            <p14:sldId id="1422"/>
            <p14:sldId id="1428"/>
            <p14:sldId id="1429"/>
            <p14:sldId id="1430"/>
            <p14:sldId id="1441"/>
            <p14:sldId id="144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CC"/>
    <a:srgbClr val="DDDDDD"/>
    <a:srgbClr val="B2B2B2"/>
    <a:srgbClr val="FFFFFF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94" d="100"/>
          <a:sy n="94" d="100"/>
        </p:scale>
        <p:origin x="-396" y="-102"/>
      </p:cViewPr>
      <p:guideLst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4370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6044" y="348917"/>
            <a:ext cx="3789140" cy="852744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 algn="l">
              <a:lnSpc>
                <a:spcPct val="100000"/>
              </a:lnSpc>
              <a:spcBef>
                <a:spcPts val="181"/>
              </a:spcBef>
            </a:pPr>
            <a:r>
              <a:rPr lang="en-US" sz="540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59632" y="2025111"/>
            <a:ext cx="6259336" cy="2392240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600" dirty="0" smtClean="0">
                <a:solidFill>
                  <a:srgbClr val="002060"/>
                </a:solidFill>
                <a:latin typeface="Arial"/>
                <a:cs typeface="Arial"/>
              </a:rPr>
              <a:t>Thème: </a:t>
            </a:r>
            <a:endParaRPr lang="fr-FR" sz="36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fr-FR" sz="3600" b="1" dirty="0" smtClean="0">
                <a:solidFill>
                  <a:srgbClr val="002060"/>
                </a:solidFill>
                <a:latin typeface="Arial"/>
                <a:cs typeface="Arial"/>
              </a:rPr>
              <a:t>Grammaire</a:t>
            </a:r>
            <a:r>
              <a:rPr lang="fr-FR" sz="36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r>
              <a:rPr lang="fr-FR" sz="3600" b="1" dirty="0" smtClean="0">
                <a:solidFill>
                  <a:srgbClr val="002060"/>
                </a:solidFill>
                <a:latin typeface="Arial"/>
                <a:cs typeface="Arial"/>
              </a:rPr>
              <a:t>Exprimer </a:t>
            </a:r>
            <a:r>
              <a:rPr lang="fr-FR" sz="3600" b="1" dirty="0" smtClean="0">
                <a:solidFill>
                  <a:srgbClr val="002060"/>
                </a:solidFill>
                <a:latin typeface="Arial"/>
                <a:cs typeface="Arial"/>
              </a:rPr>
              <a:t>l’opposition ou la  concession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04275" y="1943110"/>
            <a:ext cx="545620" cy="1210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04275" y="3288373"/>
            <a:ext cx="545620" cy="1210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50274"/>
            <a:ext cx="1704569" cy="1382353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518968" y="361576"/>
            <a:ext cx="1097437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83936" y="434729"/>
            <a:ext cx="967497" cy="764075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algn="ctr">
              <a:spcBef>
                <a:spcPts val="198"/>
              </a:spcBef>
            </a:pPr>
            <a:r>
              <a:rPr lang="fr-FR" sz="2400" b="1" spc="16" dirty="0" smtClean="0">
                <a:solidFill>
                  <a:srgbClr val="FEFEFE"/>
                </a:solidFill>
                <a:latin typeface="Arial"/>
                <a:cs typeface="Arial"/>
              </a:rPr>
              <a:t>11 classe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/>
          <a:stretch/>
        </p:blipFill>
        <p:spPr bwMode="auto">
          <a:xfrm>
            <a:off x="107504" y="0"/>
            <a:ext cx="884654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85"/>
          <a:stretch/>
        </p:blipFill>
        <p:spPr bwMode="auto">
          <a:xfrm>
            <a:off x="143508" y="195487"/>
            <a:ext cx="9000492" cy="19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104223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fr-FR" dirty="0" smtClean="0"/>
              <a:t>Oui,  j’aimerais  vivre  en  France,  mais  je  dois  d’abord  avoir  quelques  sommes  d’argent.</a:t>
            </a:r>
          </a:p>
          <a:p>
            <a:pPr indent="355600"/>
            <a:r>
              <a:rPr lang="fr-FR" dirty="0" smtClean="0"/>
              <a:t>Non,  j’aimerais  rester  dans  mon  village  natal,  tandis  que  mon  amie  voudrait  partir  en  Suisse.</a:t>
            </a:r>
          </a:p>
          <a:p>
            <a:pPr indent="355600"/>
            <a:r>
              <a:rPr lang="fr-FR" dirty="0" smtClean="0"/>
              <a:t>Oui,  j’aimerais  vivre  en  Suisse,  mais  je  dois  apprendre  les  coutumes  des  habitants  de  ce  pays.</a:t>
            </a:r>
          </a:p>
          <a:p>
            <a:pPr indent="355600"/>
            <a:r>
              <a:rPr lang="fr-FR" dirty="0" smtClean="0"/>
              <a:t>Non,  j’aimerais  rester  dans  mon  pays,  alors  que  mon  cousin  voudrait  partir  au  Canada.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1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725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8204" y="87474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« GPF »,  p.p.  254-255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"/>
          <a:stretch/>
        </p:blipFill>
        <p:spPr bwMode="auto">
          <a:xfrm>
            <a:off x="287524" y="-8120"/>
            <a:ext cx="872507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1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00"/>
            <a:ext cx="9144000" cy="4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0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" t="44803" r="88459" b="37021"/>
          <a:stretch/>
        </p:blipFill>
        <p:spPr bwMode="auto">
          <a:xfrm>
            <a:off x="2267744" y="3075806"/>
            <a:ext cx="1836204" cy="128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548" y="12347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Solution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122" y="600822"/>
            <a:ext cx="8460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fr-FR" dirty="0" smtClean="0"/>
              <a:t>1. Le  vin  rouge  se  boit  à  température  ambiante,  tandis  que  le  vin  blanc  se  boit  frais.</a:t>
            </a:r>
          </a:p>
          <a:p>
            <a:pPr indent="355600"/>
            <a:r>
              <a:rPr lang="fr-FR" dirty="0" smtClean="0"/>
              <a:t>2. Les  gens  de  Nord  consomment  plus  de  beurre,  tandis  que  ceux  de  Sud  consomment  plus  d’huile  d’olive.</a:t>
            </a:r>
          </a:p>
          <a:p>
            <a:pPr indent="355600"/>
            <a:r>
              <a:rPr lang="fr-FR" dirty="0" smtClean="0"/>
              <a:t>3. La  Grande-Bretagne  est  une  monarchie,  tandis  que  la  France  est  une  république.</a:t>
            </a:r>
          </a:p>
          <a:p>
            <a:pPr indent="355600"/>
            <a:r>
              <a:rPr lang="fr-FR" dirty="0" smtClean="0"/>
              <a:t>Au  Japon  on  mange  avec  des  baguettes,  tandis  qu’en  France  on  mange  avec  le  couteau  et  la  fourchette.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" t="23723" r="88752" b="57688"/>
          <a:stretch/>
        </p:blipFill>
        <p:spPr bwMode="auto">
          <a:xfrm>
            <a:off x="765810" y="3075806"/>
            <a:ext cx="1501934" cy="119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814" r="86190" b="19903"/>
          <a:stretch/>
        </p:blipFill>
        <p:spPr bwMode="auto">
          <a:xfrm>
            <a:off x="4355976" y="2909146"/>
            <a:ext cx="2340260" cy="136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6" t="80723" r="89742"/>
          <a:stretch/>
        </p:blipFill>
        <p:spPr bwMode="auto">
          <a:xfrm>
            <a:off x="6840252" y="2952946"/>
            <a:ext cx="1764196" cy="116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474"/>
            <a:ext cx="9144000" cy="359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7494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2. Transformez.  Imaginez  la  suite.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2392" y="751002"/>
            <a:ext cx="8562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fr-FR" dirty="0" smtClean="0"/>
              <a:t>Jo  est  toujours  à  l’heure,  par  contre  Jim  est  tout  le  temps  en  retard.</a:t>
            </a:r>
          </a:p>
          <a:p>
            <a:pPr indent="355600"/>
            <a:r>
              <a:rPr lang="fr-FR" dirty="0" smtClean="0"/>
              <a:t>Jo  mange  beaucoup  et  il  a  toujours  faim,  tandis  que  Jim  mange  peu  et  toujours  en  forme.</a:t>
            </a:r>
          </a:p>
          <a:p>
            <a:pPr indent="355600"/>
            <a:r>
              <a:rPr lang="fr-FR" dirty="0" smtClean="0"/>
              <a:t>Jo  est  carnivore  et  il  déteste  les  légumes,  pourtant  Jim  est  végétarien  et  adore  les  légumes.</a:t>
            </a:r>
          </a:p>
          <a:p>
            <a:pPr indent="355600"/>
            <a:r>
              <a:rPr lang="fr-FR" dirty="0" smtClean="0"/>
              <a:t>Jo  rit  rarement,  par  contre  Jim  rit  souvent.</a:t>
            </a:r>
          </a:p>
          <a:p>
            <a:pPr indent="355600"/>
            <a:r>
              <a:rPr lang="fr-FR" dirty="0" smtClean="0"/>
              <a:t>Jo  sort  peu,  tandis  que  Jim  sort  beaucoup.</a:t>
            </a:r>
          </a:p>
          <a:p>
            <a:pPr indent="355600"/>
            <a:r>
              <a:rPr lang="fr-FR" dirty="0" smtClean="0"/>
              <a:t>Jo  danse  mal,  par  contre  Jim  est  le  meilleur </a:t>
            </a:r>
            <a:r>
              <a:rPr lang="fr-FR" dirty="0" smtClean="0"/>
              <a:t>danseur</a:t>
            </a:r>
            <a:r>
              <a:rPr lang="fr-FR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04" y="1866900"/>
            <a:ext cx="2552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32" y="694896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3. Complétez  librement  avec  « pourtant 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432" y="3034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Solution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432" y="1167594"/>
            <a:ext cx="5194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dirty="0"/>
              <a:t>Notre  équipe  a  perdu.  Pourtant  elle  avait  bien  joué.</a:t>
            </a:r>
          </a:p>
          <a:p>
            <a:pPr marL="342900" indent="-342900">
              <a:buAutoNum type="arabicPeriod"/>
            </a:pPr>
            <a:r>
              <a:rPr lang="fr-FR" dirty="0"/>
              <a:t>Max  a  raté  ses  examents.  Pourtant  il  s’est  préparé  bien.</a:t>
            </a:r>
          </a:p>
          <a:p>
            <a:pPr marL="342900" indent="-342900">
              <a:buAutoNum type="arabicPeriod"/>
            </a:pPr>
            <a:r>
              <a:rPr lang="fr-FR" dirty="0"/>
              <a:t>Je  ne  retrouve  plus  ma  voiture.  Pourtant  elle  était  toujours  ici.</a:t>
            </a:r>
          </a:p>
          <a:p>
            <a:pPr marL="342900" indent="-342900">
              <a:buAutoNum type="arabicPeriod"/>
            </a:pPr>
            <a:r>
              <a:rPr lang="fr-FR" dirty="0"/>
              <a:t>Tu  n’as  pas  reçu  ma  lettre?  Pourtant  je  te  </a:t>
            </a:r>
            <a:r>
              <a:rPr lang="fr-FR" dirty="0" smtClean="0"/>
              <a:t>l’envoyée  </a:t>
            </a:r>
            <a:r>
              <a:rPr lang="fr-FR" dirty="0"/>
              <a:t>il  y  a  deux  jours.</a:t>
            </a:r>
          </a:p>
          <a:p>
            <a:pPr marL="342900" indent="-342900">
              <a:buAutoNum type="arabicPeriod"/>
            </a:pPr>
            <a:r>
              <a:rPr lang="fr-FR" dirty="0"/>
              <a:t>Il  fait  froid.  Pourtant  il  neige.  </a:t>
            </a:r>
          </a:p>
          <a:p>
            <a:pPr marL="342900" indent="-342900">
              <a:buAutoNum type="arabicPeriod"/>
            </a:pPr>
            <a:r>
              <a:rPr lang="fr-FR" dirty="0"/>
              <a:t>Jo  adore  Jim.  Pourtant  Jim  le  déteste.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81" y="0"/>
            <a:ext cx="30852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049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0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41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72300" y="23149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p.  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954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Solution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564818"/>
            <a:ext cx="86049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4. </a:t>
            </a:r>
            <a:r>
              <a:rPr lang="fr-FR" b="1" dirty="0" smtClean="0"/>
              <a:t>Transformez  avec  des  expressions  de  concession,  selon  le  modèle.</a:t>
            </a:r>
          </a:p>
          <a:p>
            <a:pPr marL="342900" indent="-342900">
              <a:buAutoNum type="arabicParenR"/>
            </a:pPr>
            <a:r>
              <a:rPr lang="fr-FR" dirty="0" smtClean="0"/>
              <a:t>Il  pleut.  Vous  sortez  malgré  la  pluie?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Oui,  nous  sortons,  même  s’il  pleut. 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 smtClean="0"/>
              <a:t>Il  pleut,  mais  nous  sortons  quand  même.</a:t>
            </a:r>
          </a:p>
          <a:p>
            <a:r>
              <a:rPr lang="fr-FR" dirty="0" smtClean="0"/>
              <a:t>2) Il  y  a  du  bruit.  Le  bébé  dort.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Oui,  le  bébé  dort  même  s’il  y  a  du  bruit. 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 smtClean="0"/>
              <a:t>Il  y  a  du  bruit,  mais  le  bébé  dort   quand  même.</a:t>
            </a:r>
          </a:p>
          <a:p>
            <a:r>
              <a:rPr lang="fr-FR" dirty="0" smtClean="0"/>
              <a:t>3) Paul  a  la  migraine.  Il  travaille.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Oui,  il  travaille,  même  s’il  a  la  migraine. 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 smtClean="0"/>
              <a:t>Il  a  la  migraine,  mais  il  travaille  quand  même.</a:t>
            </a:r>
          </a:p>
          <a:p>
            <a:r>
              <a:rPr lang="fr-FR" dirty="0" smtClean="0"/>
              <a:t>4) Clara  a  des  défauts.  Ses  amis  l’aiment.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Oui,  ses  amis  aiment  Clara,  même  si  elle  a  des  défauts.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Elle  </a:t>
            </a:r>
            <a:r>
              <a:rPr lang="fr-FR" dirty="0" smtClean="0"/>
              <a:t>a   des  défauts,  mais  ses  amis  l’aiment  quand  même.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6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564" y="3395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Solution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7317" y="708834"/>
            <a:ext cx="84151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/>
              <a:t>5. Transformez  avec  « pourtant »  et  « avoir  beau ».  Continuez  librement. 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1) Je  continue  à  grossir;  pourtant  je  fais  un  régime.  J’ai  beau  faire  un  régime,  je  continue  à  grossir.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2) Je  suis  fatiguée;  pourtant  je  dors  huit  heures.  J’ai  beau  dormir  huit  heures,  je  suis  fatiguée.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3) J’étudie  la  grammaire;  pourtant  je  fais  tant  de  fautes.  J’i  beau  faire  des  fautes,  j’étudie  la  grammaire.</a:t>
            </a:r>
          </a:p>
          <a:p>
            <a:r>
              <a:rPr lang="fr-FR" dirty="0" smtClean="0"/>
              <a:t>4) Je  dépense  peu;  pourtant  je  gagne  beaucoup.  J’ai  beau  gagner  beaucoup,  je  dépense  peu.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0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5948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Grammaire  ado »  p.p.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8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7" y="123478"/>
            <a:ext cx="896499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2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9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895786"/>
            <a:ext cx="81613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Solution</a:t>
            </a:r>
          </a:p>
          <a:p>
            <a:pPr marL="342900" indent="-342900">
              <a:buAutoNum type="alphaLcParenR"/>
            </a:pPr>
            <a:r>
              <a:rPr lang="fr-FR" dirty="0" smtClean="0"/>
              <a:t>Il  joue  au  tennis,  mais  il  ne  joue  jamais  au  foot.</a:t>
            </a:r>
          </a:p>
          <a:p>
            <a:pPr marL="342900" indent="-342900">
              <a:buAutoNum type="alphaLcParenR"/>
            </a:pPr>
            <a:r>
              <a:rPr lang="fr-FR" dirty="0" smtClean="0"/>
              <a:t>Vous  allez  à  la  boulangerie,  tandis  que  nous  allons  chez  le  boucher.</a:t>
            </a:r>
          </a:p>
          <a:p>
            <a:pPr marL="342900" indent="-342900">
              <a:buAutoNum type="alphaLcParenR"/>
            </a:pPr>
            <a:r>
              <a:rPr lang="fr-FR" dirty="0" smtClean="0"/>
              <a:t>Elle  a  beaucoup  d’amie,  pourtant  elle  ne  les  voit  qu’au  collège.</a:t>
            </a:r>
          </a:p>
          <a:p>
            <a:pPr marL="342900" indent="-342900">
              <a:buAutoNum type="alphaLcParenR"/>
            </a:pPr>
            <a:r>
              <a:rPr lang="fr-FR" dirty="0" smtClean="0"/>
              <a:t>Nous  sommes  au  cinéma,  alors  qu’ils  sont  en  discothèque.</a:t>
            </a:r>
          </a:p>
          <a:p>
            <a:pPr marL="342900" indent="-342900">
              <a:buAutoNum type="alphaLcParenR"/>
            </a:pPr>
            <a:r>
              <a:rPr lang="fr-FR" dirty="0" smtClean="0"/>
              <a:t>Elle  joue  du  violon,  par  contre  elle  ne  joue  pas  de  guitare.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0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6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974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Solution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066825"/>
            <a:ext cx="818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fr-FR" dirty="0" smtClean="0"/>
              <a:t>Nous  avons  couru  très  vite,  mais  nous  avons  perdu  la  course.</a:t>
            </a:r>
          </a:p>
          <a:p>
            <a:pPr marL="342900" indent="-342900">
              <a:buAutoNum type="alphaLcPeriod"/>
            </a:pPr>
            <a:r>
              <a:rPr lang="fr-FR" dirty="0" smtClean="0"/>
              <a:t>Elle  n’aime  pas  les  grands  voyages,  mais  elle  adore  les  randonnées.</a:t>
            </a:r>
          </a:p>
          <a:p>
            <a:pPr marL="342900" indent="-342900">
              <a:buAutoNum type="alphaLcPeriod"/>
            </a:pPr>
            <a:r>
              <a:rPr lang="fr-FR" dirty="0" smtClean="0"/>
              <a:t>Ils  habitent  en  ville,  mais  ils  ont  un  grand  jardin.</a:t>
            </a:r>
          </a:p>
          <a:p>
            <a:pPr marL="342900" indent="-342900">
              <a:buAutoNum type="alphaLcPeriod"/>
            </a:pPr>
            <a:r>
              <a:rPr lang="fr-FR" dirty="0" smtClean="0"/>
              <a:t>Il  est  venu  avec  moi  à  la  piscine,  mais  il  ne  s’est  pas  baigné.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59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8"/>
          <a:stretch/>
        </p:blipFill>
        <p:spPr bwMode="auto">
          <a:xfrm>
            <a:off x="0" y="-14824"/>
            <a:ext cx="9144000" cy="348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516" y="3723878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fr-FR" dirty="0" smtClean="0"/>
              <a:t>Elle  a  fait  de  la  salade,  mais  elle  </a:t>
            </a:r>
          </a:p>
          <a:p>
            <a:r>
              <a:rPr lang="fr-FR" dirty="0"/>
              <a:t>n</a:t>
            </a:r>
            <a:r>
              <a:rPr lang="fr-FR" dirty="0" smtClean="0"/>
              <a:t>’a  pas  fait  la  vaisselle.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16116" y="3723878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b) Il  joue  au  jeu  vidéo,  mais  il</a:t>
            </a:r>
          </a:p>
          <a:p>
            <a:r>
              <a:rPr lang="fr-FR" dirty="0"/>
              <a:t>n</a:t>
            </a:r>
            <a:r>
              <a:rPr lang="fr-FR" dirty="0" smtClean="0"/>
              <a:t>’a  pas  fait  ses  devoirs.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3538"/>
            <a:ext cx="9036496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23478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Devoir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04148" y="12347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Libre  opinion »,  p.  81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" y="123478"/>
            <a:ext cx="4857750" cy="50200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411510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«Apprendre</a:t>
            </a:r>
            <a:r>
              <a:rPr lang="fr-FR" sz="24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,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c’est  </a:t>
            </a:r>
            <a:r>
              <a:rPr lang="fr-FR" sz="24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déposer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de  </a:t>
            </a:r>
            <a:r>
              <a:rPr lang="fr-FR" sz="24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l’or  dans  la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banque  </a:t>
            </a:r>
            <a:r>
              <a:rPr lang="fr-FR" sz="24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de  son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esprit»,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-  déclare  </a:t>
            </a:r>
            <a:r>
              <a:rPr lang="fr-F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Shad  Helmstetter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       </a:t>
            </a:r>
            <a:endParaRPr lang="fr-F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9115" y="2448823"/>
            <a:ext cx="3919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«On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commence  à  vieillir  quand  on  finit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d’apprendre»,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-</a:t>
            </a:r>
            <a:r>
              <a:rPr lang="fr-FR" sz="2400" dirty="0" smtClean="0">
                <a:latin typeface="Arial Rounded MT Bold" panose="020F0704030504030204" pitchFamily="34" charset="0"/>
              </a:rPr>
              <a:t>  </a:t>
            </a:r>
            <a:r>
              <a:rPr lang="fr-FR" sz="24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constate</a:t>
            </a:r>
            <a:r>
              <a:rPr lang="fr-FR" sz="2400" dirty="0" smtClean="0">
                <a:latin typeface="Arial Rounded MT Bold" panose="020F0704030504030204" pitchFamily="34" charset="0"/>
              </a:rPr>
              <a:t>  </a:t>
            </a:r>
            <a:r>
              <a:rPr lang="fr-FR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le  proverbe  japonais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" y="1"/>
            <a:ext cx="4590325" cy="2571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51" y="2568177"/>
            <a:ext cx="4590325" cy="2571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74" y="-3573"/>
            <a:ext cx="4590325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75" y="2568177"/>
            <a:ext cx="4590325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987574"/>
            <a:ext cx="7632848" cy="264881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Merci</a:t>
            </a:r>
          </a:p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Pour</a:t>
            </a:r>
          </a:p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Votre  </a:t>
            </a:r>
          </a:p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Attention!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7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3" y="15603"/>
            <a:ext cx="9143999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372" y="4685243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383" y="4678698"/>
            <a:ext cx="32324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Vocabulaire</a:t>
            </a:r>
            <a:r>
              <a:rPr lang="fr-FR" b="1" dirty="0" smtClean="0">
                <a:latin typeface="Arial"/>
                <a:cs typeface="Arial"/>
              </a:rPr>
              <a:t>→ slide  suivant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5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3" y="571486"/>
            <a:ext cx="7772401" cy="251656"/>
          </a:xfrm>
        </p:spPr>
        <p:txBody>
          <a:bodyPr>
            <a:noAutofit/>
          </a:bodyPr>
          <a:lstStyle/>
          <a:p>
            <a:r>
              <a:rPr lang="fr-FR" sz="4400" dirty="0" smtClean="0">
                <a:solidFill>
                  <a:schemeClr val="bg1"/>
                </a:solidFill>
              </a:rPr>
              <a:t>Vocabulaire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59632" y="1040900"/>
            <a:ext cx="7508858" cy="3631763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une conjonction </a:t>
            </a:r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fr-F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 conjonctions de subordination – 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alors que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bien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tandis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même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encore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quoique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excepté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sinon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ru-RU" sz="3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482"/>
            <a:ext cx="9144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8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03685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Activités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76256" y="20368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p.p. </a:t>
            </a:r>
            <a:r>
              <a:rPr lang="fr-FR" sz="2000" dirty="0" smtClean="0"/>
              <a:t>80-81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" y="0"/>
            <a:ext cx="1368152" cy="1054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932457"/>
            <a:ext cx="878497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spcAft>
                <a:spcPts val="600"/>
              </a:spcAf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l’aide 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d’un  adverbe,  exprimez  une  idée  d’opposition  ou  de  concession  avec  les  propositions  suivantes.</a:t>
            </a:r>
          </a:p>
          <a:p>
            <a:pPr indent="355600"/>
            <a:r>
              <a:rPr lang="fr-FR" dirty="0" smtClean="0">
                <a:latin typeface="Arial" pitchFamily="34" charset="0"/>
                <a:cs typeface="Arial" pitchFamily="34" charset="0"/>
              </a:rPr>
              <a:t>Il 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  dormi  plus  de  douze  heures.  Il  est  encore  fatigué.</a:t>
            </a:r>
          </a:p>
          <a:p>
            <a:pPr indent="355600"/>
            <a:r>
              <a:rPr lang="fr-FR" dirty="0" smtClean="0">
                <a:latin typeface="Arial" pitchFamily="34" charset="0"/>
                <a:cs typeface="Arial" pitchFamily="34" charset="0"/>
              </a:rPr>
              <a:t>Il  travaille  dans  le  commerce.  Il  n’a  pas  de  téléphone  portable.</a:t>
            </a:r>
          </a:p>
          <a:p>
            <a:pPr indent="355600"/>
            <a:r>
              <a:rPr lang="fr-FR" dirty="0" smtClean="0">
                <a:latin typeface="Arial" pitchFamily="34" charset="0"/>
                <a:cs typeface="Arial" pitchFamily="34" charset="0"/>
              </a:rPr>
              <a:t>Il  est  tard.  Le  soleil  n’est  pas  encore  couché.  </a:t>
            </a:r>
          </a:p>
          <a:p>
            <a:pPr indent="355600"/>
            <a:r>
              <a:rPr lang="fr-FR" dirty="0" smtClean="0">
                <a:latin typeface="Arial" pitchFamily="34" charset="0"/>
                <a:cs typeface="Arial" pitchFamily="34" charset="0"/>
              </a:rPr>
              <a:t>Il  ne  fait  jamais  les  vaisselles.  Il  quitte  toujours  la  table  pour  retourner  à  ses  jeux  vidéo.</a:t>
            </a:r>
          </a:p>
          <a:p>
            <a:pPr indent="355600"/>
            <a:r>
              <a:rPr lang="fr-FR" dirty="0" smtClean="0">
                <a:latin typeface="Arial" pitchFamily="34" charset="0"/>
                <a:cs typeface="Arial" pitchFamily="34" charset="0"/>
              </a:rPr>
              <a:t>La  machine  à  laver  était  en  panne  depuis  un  mois.  Il  l’a  réparée  hier.</a:t>
            </a:r>
          </a:p>
          <a:p>
            <a:pPr indent="355600"/>
            <a:r>
              <a:rPr lang="fr-FR" dirty="0" smtClean="0">
                <a:latin typeface="Arial" pitchFamily="34" charset="0"/>
                <a:cs typeface="Arial" pitchFamily="34" charset="0"/>
              </a:rPr>
              <a:t>Il  a  travaillé  pendant  dix  ans.  Il  n’a  pas  un  centime  sur  son  compte  en  banque.</a:t>
            </a:r>
          </a:p>
          <a:p>
            <a:pPr indent="355600"/>
            <a:r>
              <a:rPr lang="fr-FR" dirty="0" smtClean="0">
                <a:latin typeface="Arial" pitchFamily="34" charset="0"/>
                <a:cs typeface="Arial" pitchFamily="34" charset="0"/>
              </a:rPr>
              <a:t>Il  a  une  pointe  de  côté.  Il  a  fini  la  course  en  troisième  position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014" y="735546"/>
            <a:ext cx="7223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fr-FR" dirty="0" smtClean="0"/>
              <a:t>Bien </a:t>
            </a:r>
            <a:r>
              <a:rPr lang="fr-FR" dirty="0" smtClean="0"/>
              <a:t>qu’il a dormi plus de douze heures</a:t>
            </a:r>
            <a:r>
              <a:rPr lang="fr-FR" dirty="0" smtClean="0"/>
              <a:t>, </a:t>
            </a:r>
            <a:r>
              <a:rPr lang="fr-FR" dirty="0" smtClean="0"/>
              <a:t>il est encore  </a:t>
            </a:r>
            <a:r>
              <a:rPr lang="fr-FR" dirty="0"/>
              <a:t>fatigué.</a:t>
            </a:r>
          </a:p>
          <a:p>
            <a:pPr indent="355600"/>
            <a:r>
              <a:rPr lang="fr-FR" dirty="0" smtClean="0"/>
              <a:t>Bien </a:t>
            </a:r>
            <a:r>
              <a:rPr lang="fr-FR" dirty="0" smtClean="0"/>
              <a:t>qu’il travaille dans le commerce</a:t>
            </a:r>
            <a:r>
              <a:rPr lang="fr-FR" dirty="0" smtClean="0"/>
              <a:t>, </a:t>
            </a:r>
            <a:r>
              <a:rPr lang="fr-FR" dirty="0" smtClean="0"/>
              <a:t>il n’a  </a:t>
            </a:r>
            <a:r>
              <a:rPr lang="fr-FR" dirty="0"/>
              <a:t>pas  de  téléphone  portable.</a:t>
            </a:r>
          </a:p>
          <a:p>
            <a:pPr indent="355600"/>
            <a:r>
              <a:rPr lang="fr-FR" dirty="0" smtClean="0"/>
              <a:t>Tandis </a:t>
            </a:r>
            <a:r>
              <a:rPr lang="fr-FR" dirty="0" smtClean="0"/>
              <a:t>qu’il est  </a:t>
            </a:r>
            <a:r>
              <a:rPr lang="fr-FR" dirty="0" smtClean="0"/>
              <a:t>tard,  </a:t>
            </a:r>
            <a:r>
              <a:rPr lang="fr-FR" dirty="0"/>
              <a:t>l</a:t>
            </a:r>
            <a:r>
              <a:rPr lang="fr-FR" dirty="0" smtClean="0"/>
              <a:t>e  </a:t>
            </a:r>
            <a:r>
              <a:rPr lang="fr-FR" dirty="0"/>
              <a:t>soleil  n’est  pas  encore  couché.  </a:t>
            </a:r>
          </a:p>
          <a:p>
            <a:pPr indent="355600"/>
            <a:r>
              <a:rPr lang="fr-FR" dirty="0" smtClean="0"/>
              <a:t>Alors  qu’il  </a:t>
            </a:r>
            <a:r>
              <a:rPr lang="fr-FR" dirty="0"/>
              <a:t>ne  fait  jamais  les  </a:t>
            </a:r>
            <a:r>
              <a:rPr lang="fr-FR" dirty="0" smtClean="0"/>
              <a:t>vaisselles, </a:t>
            </a:r>
            <a:r>
              <a:rPr lang="fr-FR" dirty="0" smtClean="0"/>
              <a:t>il quitte  </a:t>
            </a:r>
            <a:r>
              <a:rPr lang="fr-FR" dirty="0"/>
              <a:t>toujours </a:t>
            </a:r>
            <a:r>
              <a:rPr lang="fr-FR" dirty="0" smtClean="0"/>
              <a:t>la  </a:t>
            </a:r>
            <a:r>
              <a:rPr lang="fr-FR" dirty="0"/>
              <a:t>table  pour  retourner  à  ses  jeux  vidéo.</a:t>
            </a:r>
          </a:p>
          <a:p>
            <a:pPr indent="355600"/>
            <a:r>
              <a:rPr lang="fr-FR" dirty="0" smtClean="0"/>
              <a:t>Bien  que  la  </a:t>
            </a:r>
            <a:r>
              <a:rPr lang="fr-FR" dirty="0"/>
              <a:t>machine </a:t>
            </a:r>
            <a:r>
              <a:rPr lang="fr-FR" dirty="0" smtClean="0"/>
              <a:t>à laver </a:t>
            </a:r>
            <a:r>
              <a:rPr lang="fr-FR" dirty="0"/>
              <a:t>était </a:t>
            </a:r>
            <a:r>
              <a:rPr lang="fr-FR" dirty="0" smtClean="0"/>
              <a:t>en panne depuis  </a:t>
            </a:r>
            <a:r>
              <a:rPr lang="fr-FR" dirty="0"/>
              <a:t>un  </a:t>
            </a:r>
            <a:r>
              <a:rPr lang="fr-FR" dirty="0" smtClean="0"/>
              <a:t>mois,  </a:t>
            </a:r>
            <a:r>
              <a:rPr lang="fr-FR" dirty="0"/>
              <a:t>i</a:t>
            </a:r>
            <a:r>
              <a:rPr lang="fr-FR" dirty="0" smtClean="0"/>
              <a:t>l  </a:t>
            </a:r>
            <a:r>
              <a:rPr lang="fr-FR" dirty="0"/>
              <a:t>l’a  réparée  hier.</a:t>
            </a:r>
          </a:p>
          <a:p>
            <a:pPr indent="355600"/>
            <a:r>
              <a:rPr lang="fr-FR" dirty="0" smtClean="0"/>
              <a:t>Tandis  qu’il  </a:t>
            </a:r>
            <a:r>
              <a:rPr lang="fr-FR" dirty="0"/>
              <a:t>a  travaillé  pendant  dix </a:t>
            </a:r>
            <a:r>
              <a:rPr lang="fr-FR" dirty="0" smtClean="0"/>
              <a:t>ans</a:t>
            </a:r>
            <a:r>
              <a:rPr lang="fr-FR" dirty="0" smtClean="0"/>
              <a:t>, </a:t>
            </a:r>
            <a:r>
              <a:rPr lang="fr-FR" dirty="0" smtClean="0"/>
              <a:t>il n’a pas un centime  </a:t>
            </a:r>
            <a:r>
              <a:rPr lang="fr-FR" dirty="0"/>
              <a:t>sur  son  compte  en  banque.</a:t>
            </a:r>
          </a:p>
          <a:p>
            <a:pPr indent="355600"/>
            <a:r>
              <a:rPr lang="fr-FR" dirty="0" smtClean="0"/>
              <a:t>Bien </a:t>
            </a:r>
            <a:r>
              <a:rPr lang="fr-FR" dirty="0" smtClean="0"/>
              <a:t>qu’il a une </a:t>
            </a:r>
            <a:r>
              <a:rPr lang="fr-FR" dirty="0"/>
              <a:t>pointe </a:t>
            </a:r>
            <a:r>
              <a:rPr lang="fr-FR" dirty="0" smtClean="0"/>
              <a:t>de côté</a:t>
            </a:r>
            <a:r>
              <a:rPr lang="fr-FR" dirty="0" smtClean="0"/>
              <a:t>, </a:t>
            </a:r>
            <a:r>
              <a:rPr lang="fr-FR" dirty="0" smtClean="0"/>
              <a:t>il a fini la course  </a:t>
            </a:r>
            <a:r>
              <a:rPr lang="fr-FR" dirty="0"/>
              <a:t>en </a:t>
            </a:r>
            <a:r>
              <a:rPr lang="fr-FR" dirty="0" smtClean="0"/>
              <a:t>troisième  </a:t>
            </a:r>
            <a:r>
              <a:rPr lang="fr-FR" dirty="0"/>
              <a:t>position.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303498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Activité  1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23161" y="1954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Solution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6" b="99314" l="52571" r="98429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6921"/>
          <a:stretch/>
        </p:blipFill>
        <p:spPr>
          <a:xfrm flipH="1">
            <a:off x="7549878" y="475827"/>
            <a:ext cx="1443457" cy="40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39502"/>
            <a:ext cx="87489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 smtClean="0"/>
              <a:t>Activité  2.  Transformez  ces  phrases  en  introduisant  une  préposition  qui  exprime  l’opposition  ou  la  concession.</a:t>
            </a:r>
          </a:p>
          <a:p>
            <a:pPr indent="355600"/>
            <a:r>
              <a:rPr lang="fr-FR" dirty="0" smtClean="0"/>
              <a:t>Bien  que  ton  copain  n’a  pas  volé  ma  console  de  jeu,  je  ne  sais  pas  qui  c’est. </a:t>
            </a:r>
          </a:p>
          <a:p>
            <a:pPr indent="355600"/>
            <a:r>
              <a:rPr lang="fr-FR" dirty="0" smtClean="0"/>
              <a:t>Tandis  que  c’est  une  personne  âgée,  il  est  très  en  forme.</a:t>
            </a:r>
          </a:p>
          <a:p>
            <a:pPr indent="355600"/>
            <a:r>
              <a:rPr lang="fr-FR" dirty="0" smtClean="0"/>
              <a:t>Je  suis  allé  en  Chine,  quand  même,  pas  toi.</a:t>
            </a:r>
          </a:p>
          <a:p>
            <a:pPr indent="355600"/>
            <a:r>
              <a:rPr lang="fr-FR" dirty="0" smtClean="0"/>
              <a:t>Quoique  tu  penses  que  je  n’en  suis  pas  capable,  je  vais  faire  le  tour  de  France.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56" y="2931790"/>
            <a:ext cx="2596901" cy="19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151218</TotalTime>
  <Words>1040</Words>
  <Application>Microsoft Office PowerPoint</Application>
  <PresentationFormat>Экран (16:9)</PresentationFormat>
  <Paragraphs>111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</vt:lpstr>
      <vt:lpstr>Презентация PowerPoint</vt:lpstr>
      <vt:lpstr>Презентация PowerPoint</vt:lpstr>
      <vt:lpstr>Vocabulaire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1478</cp:revision>
  <dcterms:created xsi:type="dcterms:W3CDTF">2014-10-08T23:03:32Z</dcterms:created>
  <dcterms:modified xsi:type="dcterms:W3CDTF">2020-12-15T15:53:01Z</dcterms:modified>
</cp:coreProperties>
</file>