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1"/>
  </p:notesMasterIdLst>
  <p:sldIdLst>
    <p:sldId id="1356" r:id="rId11"/>
    <p:sldId id="1402" r:id="rId12"/>
    <p:sldId id="1414" r:id="rId13"/>
    <p:sldId id="1415" r:id="rId14"/>
    <p:sldId id="1416" r:id="rId15"/>
    <p:sldId id="1417" r:id="rId16"/>
    <p:sldId id="1418" r:id="rId17"/>
    <p:sldId id="1419" r:id="rId18"/>
    <p:sldId id="1404" r:id="rId19"/>
    <p:sldId id="1420" r:id="rId20"/>
    <p:sldId id="1426" r:id="rId21"/>
    <p:sldId id="1427" r:id="rId22"/>
    <p:sldId id="1421" r:id="rId23"/>
    <p:sldId id="1428" r:id="rId24"/>
    <p:sldId id="1422" r:id="rId25"/>
    <p:sldId id="1429" r:id="rId26"/>
    <p:sldId id="1430" r:id="rId27"/>
    <p:sldId id="1431" r:id="rId28"/>
    <p:sldId id="1424" r:id="rId29"/>
    <p:sldId id="1423" r:id="rId30"/>
  </p:sldIdLst>
  <p:sldSz cx="9144000" cy="5143500" type="screen16x9"/>
  <p:notesSz cx="6858000" cy="9144000"/>
  <p:defaultTextStyle>
    <a:defPPr>
      <a:defRPr lang="en-US"/>
    </a:defPPr>
    <a:lvl1pPr marL="0" algn="l" defTabSz="914233" rtl="0" eaLnBrk="1" latinLnBrk="0" hangingPunct="1">
      <a:defRPr sz="1800" kern="1200">
        <a:solidFill>
          <a:schemeClr val="tx1"/>
        </a:solidFill>
        <a:latin typeface="+mn-lt"/>
        <a:ea typeface="+mn-ea"/>
        <a:cs typeface="+mn-cs"/>
      </a:defRPr>
    </a:lvl1pPr>
    <a:lvl2pPr marL="457117" algn="l" defTabSz="914233" rtl="0" eaLnBrk="1" latinLnBrk="0" hangingPunct="1">
      <a:defRPr sz="1800" kern="1200">
        <a:solidFill>
          <a:schemeClr val="tx1"/>
        </a:solidFill>
        <a:latin typeface="+mn-lt"/>
        <a:ea typeface="+mn-ea"/>
        <a:cs typeface="+mn-cs"/>
      </a:defRPr>
    </a:lvl2pPr>
    <a:lvl3pPr marL="914233" algn="l" defTabSz="914233" rtl="0" eaLnBrk="1" latinLnBrk="0" hangingPunct="1">
      <a:defRPr sz="1800" kern="1200">
        <a:solidFill>
          <a:schemeClr val="tx1"/>
        </a:solidFill>
        <a:latin typeface="+mn-lt"/>
        <a:ea typeface="+mn-ea"/>
        <a:cs typeface="+mn-cs"/>
      </a:defRPr>
    </a:lvl3pPr>
    <a:lvl4pPr marL="1371349" algn="l" defTabSz="914233" rtl="0" eaLnBrk="1" latinLnBrk="0" hangingPunct="1">
      <a:defRPr sz="1800" kern="1200">
        <a:solidFill>
          <a:schemeClr val="tx1"/>
        </a:solidFill>
        <a:latin typeface="+mn-lt"/>
        <a:ea typeface="+mn-ea"/>
        <a:cs typeface="+mn-cs"/>
      </a:defRPr>
    </a:lvl4pPr>
    <a:lvl5pPr marL="1828465" algn="l" defTabSz="914233" rtl="0" eaLnBrk="1" latinLnBrk="0" hangingPunct="1">
      <a:defRPr sz="1800" kern="1200">
        <a:solidFill>
          <a:schemeClr val="tx1"/>
        </a:solidFill>
        <a:latin typeface="+mn-lt"/>
        <a:ea typeface="+mn-ea"/>
        <a:cs typeface="+mn-cs"/>
      </a:defRPr>
    </a:lvl5pPr>
    <a:lvl6pPr marL="2285582" algn="l" defTabSz="914233" rtl="0" eaLnBrk="1" latinLnBrk="0" hangingPunct="1">
      <a:defRPr sz="1800" kern="1200">
        <a:solidFill>
          <a:schemeClr val="tx1"/>
        </a:solidFill>
        <a:latin typeface="+mn-lt"/>
        <a:ea typeface="+mn-ea"/>
        <a:cs typeface="+mn-cs"/>
      </a:defRPr>
    </a:lvl6pPr>
    <a:lvl7pPr marL="2742698" algn="l" defTabSz="914233" rtl="0" eaLnBrk="1" latinLnBrk="0" hangingPunct="1">
      <a:defRPr sz="1800" kern="1200">
        <a:solidFill>
          <a:schemeClr val="tx1"/>
        </a:solidFill>
        <a:latin typeface="+mn-lt"/>
        <a:ea typeface="+mn-ea"/>
        <a:cs typeface="+mn-cs"/>
      </a:defRPr>
    </a:lvl7pPr>
    <a:lvl8pPr marL="3199816" algn="l" defTabSz="914233" rtl="0" eaLnBrk="1" latinLnBrk="0" hangingPunct="1">
      <a:defRPr sz="1800" kern="1200">
        <a:solidFill>
          <a:schemeClr val="tx1"/>
        </a:solidFill>
        <a:latin typeface="+mn-lt"/>
        <a:ea typeface="+mn-ea"/>
        <a:cs typeface="+mn-cs"/>
      </a:defRPr>
    </a:lvl8pPr>
    <a:lvl9pPr marL="3656933" algn="l" defTabSz="91423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14"/>
            <p14:sldId id="1415"/>
            <p14:sldId id="1416"/>
            <p14:sldId id="1417"/>
            <p14:sldId id="1418"/>
            <p14:sldId id="1419"/>
            <p14:sldId id="1404"/>
            <p14:sldId id="1420"/>
            <p14:sldId id="1426"/>
            <p14:sldId id="1427"/>
            <p14:sldId id="1421"/>
            <p14:sldId id="1428"/>
            <p14:sldId id="1422"/>
            <p14:sldId id="1429"/>
            <p14:sldId id="1430"/>
            <p14:sldId id="1431"/>
            <p14:sldId id="1424"/>
            <p14:sldId id="1423"/>
          </p14:sldIdLst>
        </p14:section>
        <p14:section name="Custom icons" id="{AE7553D5-C09E-4928-A948-69A0E1F717F4}">
          <p14:sldIdLst/>
        </p14:section>
      </p14:sectionLst>
    </p:ext>
    <p:ext uri="{EFAFB233-063F-42B5-8137-9DF3F51BA10A}">
      <p15:sldGuideLst xmlns:p15="http://schemas.microsoft.com/office/powerpoint/2012/main" xmlns="">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CC6600"/>
    <a:srgbClr val="00FF99"/>
    <a:srgbClr val="FFFFFF"/>
    <a:srgbClr val="FF99FF"/>
    <a:srgbClr val="5F5F5F"/>
    <a:srgbClr val="000000"/>
    <a:srgbClr val="DDDDDD"/>
    <a:srgbClr val="B2B2B2"/>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varScale="1">
        <p:scale>
          <a:sx n="94" d="100"/>
          <a:sy n="94" d="100"/>
        </p:scale>
        <p:origin x="-396" y="-102"/>
      </p:cViewPr>
      <p:guideLst>
        <p:guide orient="horz" pos="1178"/>
        <p:guide orient="horz" pos="821"/>
        <p:guide pos="2988"/>
        <p:guide pos="2489"/>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12/15/2020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457117" rtl="0" eaLnBrk="1" latinLnBrk="0" hangingPunct="1">
      <a:defRPr sz="1200" kern="1200">
        <a:solidFill>
          <a:schemeClr val="tx1"/>
        </a:solidFill>
        <a:latin typeface="+mn-lt"/>
        <a:ea typeface="+mn-ea"/>
        <a:cs typeface="+mn-cs"/>
      </a:defRPr>
    </a:lvl1pPr>
    <a:lvl2pPr marL="457117" algn="l" defTabSz="457117" rtl="0" eaLnBrk="1" latinLnBrk="0" hangingPunct="1">
      <a:defRPr sz="1200" kern="1200">
        <a:solidFill>
          <a:schemeClr val="tx1"/>
        </a:solidFill>
        <a:latin typeface="+mn-lt"/>
        <a:ea typeface="+mn-ea"/>
        <a:cs typeface="+mn-cs"/>
      </a:defRPr>
    </a:lvl2pPr>
    <a:lvl3pPr marL="914233" algn="l" defTabSz="457117" rtl="0" eaLnBrk="1" latinLnBrk="0" hangingPunct="1">
      <a:defRPr sz="1200" kern="1200">
        <a:solidFill>
          <a:schemeClr val="tx1"/>
        </a:solidFill>
        <a:latin typeface="+mn-lt"/>
        <a:ea typeface="+mn-ea"/>
        <a:cs typeface="+mn-cs"/>
      </a:defRPr>
    </a:lvl3pPr>
    <a:lvl4pPr marL="1371349" algn="l" defTabSz="457117" rtl="0" eaLnBrk="1" latinLnBrk="0" hangingPunct="1">
      <a:defRPr sz="1200" kern="1200">
        <a:solidFill>
          <a:schemeClr val="tx1"/>
        </a:solidFill>
        <a:latin typeface="+mn-lt"/>
        <a:ea typeface="+mn-ea"/>
        <a:cs typeface="+mn-cs"/>
      </a:defRPr>
    </a:lvl4pPr>
    <a:lvl5pPr marL="1828465" algn="l" defTabSz="457117" rtl="0" eaLnBrk="1" latinLnBrk="0" hangingPunct="1">
      <a:defRPr sz="1200" kern="1200">
        <a:solidFill>
          <a:schemeClr val="tx1"/>
        </a:solidFill>
        <a:latin typeface="+mn-lt"/>
        <a:ea typeface="+mn-ea"/>
        <a:cs typeface="+mn-cs"/>
      </a:defRPr>
    </a:lvl5pPr>
    <a:lvl6pPr marL="2285582" algn="l" defTabSz="457117" rtl="0" eaLnBrk="1" latinLnBrk="0" hangingPunct="1">
      <a:defRPr sz="1200" kern="1200">
        <a:solidFill>
          <a:schemeClr val="tx1"/>
        </a:solidFill>
        <a:latin typeface="+mn-lt"/>
        <a:ea typeface="+mn-ea"/>
        <a:cs typeface="+mn-cs"/>
      </a:defRPr>
    </a:lvl6pPr>
    <a:lvl7pPr marL="2742698" algn="l" defTabSz="457117" rtl="0" eaLnBrk="1" latinLnBrk="0" hangingPunct="1">
      <a:defRPr sz="1200" kern="1200">
        <a:solidFill>
          <a:schemeClr val="tx1"/>
        </a:solidFill>
        <a:latin typeface="+mn-lt"/>
        <a:ea typeface="+mn-ea"/>
        <a:cs typeface="+mn-cs"/>
      </a:defRPr>
    </a:lvl7pPr>
    <a:lvl8pPr marL="3199816" algn="l" defTabSz="457117" rtl="0" eaLnBrk="1" latinLnBrk="0" hangingPunct="1">
      <a:defRPr sz="1200" kern="1200">
        <a:solidFill>
          <a:schemeClr val="tx1"/>
        </a:solidFill>
        <a:latin typeface="+mn-lt"/>
        <a:ea typeface="+mn-ea"/>
        <a:cs typeface="+mn-cs"/>
      </a:defRPr>
    </a:lvl8pPr>
    <a:lvl9pPr marL="3656933" algn="l" defTabSz="457117"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35087"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63316"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91544"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0" y="3735426"/>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6"/>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06003" y="849895"/>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15"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0" y="1142502"/>
            <a:ext cx="2893251" cy="341498"/>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12/15/2020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chemeClr val="tx1"/>
                </a:solidFill>
              </a:rPr>
              <a:pPr algn="ctr"/>
              <a:t>‹#›</a:t>
            </a:fld>
            <a:endParaRPr lang="en-US" sz="900" dirty="0">
              <a:solidFill>
                <a:schemeClr val="tx1"/>
              </a:solidFill>
            </a:endParaRPr>
          </a:p>
        </p:txBody>
      </p:sp>
      <p:sp>
        <p:nvSpPr>
          <p:cNvPr id="10" name="Oval 9"/>
          <p:cNvSpPr/>
          <p:nvPr/>
        </p:nvSpPr>
        <p:spPr>
          <a:xfrm>
            <a:off x="538557"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p:nvSpPr>
        <p:spPr>
          <a:xfrm>
            <a:off x="8351423"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p:nvSpPr>
        <p:spPr>
          <a:xfrm>
            <a:off x="802426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p:nvSpPr>
        <p:spPr>
          <a:xfrm rot="10800000">
            <a:off x="867858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9"/>
          </p:cNvPr>
          <p:cNvSpPr/>
          <p:nvPr/>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70"/>
          </p:cNvPr>
          <p:cNvSpPr/>
          <p:nvPr/>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71"/>
          </p:cNvPr>
          <p:cNvSpPr/>
          <p:nvPr/>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pPr algn="ctr"/>
              <a:t>‹#›</a:t>
            </a:fld>
            <a:endParaRPr lang="en-US" sz="900" dirty="0"/>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59"/>
          </p:cNvPr>
          <p:cNvSpPr/>
          <p:nvPr/>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0"/>
          </p:cNvPr>
          <p:cNvSpPr/>
          <p:nvPr/>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1"/>
          </p:cNvPr>
          <p:cNvSpPr/>
          <p:nvPr/>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slide" Target="slide9.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11" Type="http://schemas.openxmlformats.org/officeDocument/2006/relationships/image" Target="../media/image26.jpeg"/><Relationship Id="rId5" Type="http://schemas.openxmlformats.org/officeDocument/2006/relationships/image" Target="../media/image21.jpeg"/><Relationship Id="rId10" Type="http://schemas.microsoft.com/office/2007/relationships/hdphoto" Target="../media/hdphoto6.wdp"/><Relationship Id="rId4" Type="http://schemas.openxmlformats.org/officeDocument/2006/relationships/image" Target="../media/image20.jpe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 Target="slide9.xml"/><Relationship Id="rId1" Type="http://schemas.openxmlformats.org/officeDocument/2006/relationships/slideLayout" Target="../slideLayouts/slideLayout7.xml"/><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slide" Target="slide18.xml"/><Relationship Id="rId7" Type="http://schemas.openxmlformats.org/officeDocument/2006/relationships/slide" Target="slide20.xml"/><Relationship Id="rId2" Type="http://schemas.openxmlformats.org/officeDocument/2006/relationships/image" Target="../media/image16.png"/><Relationship Id="rId1" Type="http://schemas.openxmlformats.org/officeDocument/2006/relationships/slideLayout" Target="../slideLayouts/slideLayout67.xml"/><Relationship Id="rId6" Type="http://schemas.openxmlformats.org/officeDocument/2006/relationships/slide" Target="slide16.xml"/><Relationship Id="rId5" Type="http://schemas.openxmlformats.org/officeDocument/2006/relationships/slide" Target="slide17.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 Target="slide10.xml"/><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 Target="slide11.xml"/><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13.xml"/><Relationship Id="rId1" Type="http://schemas.openxmlformats.org/officeDocument/2006/relationships/slideLayout" Target="../slideLayouts/slideLayout7.xml"/><Relationship Id="rId5" Type="http://schemas.openxmlformats.org/officeDocument/2006/relationships/slide" Target="slide14.xml"/><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hyperlink" Target="http://www.planrest.ru/" TargetMode="External"/><Relationship Id="rId7" Type="http://schemas.openxmlformats.org/officeDocument/2006/relationships/image" Target="../media/image35.jpeg"/><Relationship Id="rId2" Type="http://schemas.openxmlformats.org/officeDocument/2006/relationships/hyperlink" Target="http://www.teztour.com/" TargetMode="Externa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hyperlink" Target="http://www.visituglich.com/" TargetMode="External"/><Relationship Id="rId4" Type="http://schemas.openxmlformats.org/officeDocument/2006/relationships/hyperlink" Target="http://www.zakaz@triattour.ru/"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67.xml"/><Relationship Id="rId6" Type="http://schemas.openxmlformats.org/officeDocument/2006/relationships/slide" Target="slide7.xml"/><Relationship Id="rId11" Type="http://schemas.microsoft.com/office/2007/relationships/hdphoto" Target="../media/hdphoto2.wdp"/><Relationship Id="rId5" Type="http://schemas.openxmlformats.org/officeDocument/2006/relationships/slide" Target="slide6.xml"/><Relationship Id="rId10" Type="http://schemas.openxmlformats.org/officeDocument/2006/relationships/image" Target="../media/image3.png"/><Relationship Id="rId4" Type="http://schemas.openxmlformats.org/officeDocument/2006/relationships/slide" Target="slide5.xml"/><Relationship Id="rId9"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5.png"/><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9.gif"/><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11.jpe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5.gif"/><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 Target="slide13.xml"/><Relationship Id="rId7" Type="http://schemas.openxmlformats.org/officeDocument/2006/relationships/slide" Target="slide14.xml"/><Relationship Id="rId2" Type="http://schemas.openxmlformats.org/officeDocument/2006/relationships/image" Target="../media/image16.png"/><Relationship Id="rId1" Type="http://schemas.openxmlformats.org/officeDocument/2006/relationships/slideLayout" Target="../slideLayouts/slideLayout67.xml"/><Relationship Id="rId6" Type="http://schemas.openxmlformats.org/officeDocument/2006/relationships/slide" Target="slide11.xml"/><Relationship Id="rId5" Type="http://schemas.openxmlformats.org/officeDocument/2006/relationships/slide" Target="slide12.xml"/><Relationship Id="rId4" Type="http://schemas.openxmlformats.org/officeDocument/2006/relationships/slide" Target="slide10.xml"/><Relationship Id="rId9"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1679" y="2436"/>
            <a:ext cx="9131586"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a16="http://schemas.microsoft.com/office/drawing/2014/main" xmlns="" id="{648E54F6-8C15-4BB3-94E3-7B81F0C680D4}"/>
              </a:ext>
            </a:extLst>
          </p:cNvPr>
          <p:cNvSpPr txBox="1">
            <a:spLocks noGrp="1"/>
          </p:cNvSpPr>
          <p:nvPr>
            <p:ph type="title"/>
          </p:nvPr>
        </p:nvSpPr>
        <p:spPr>
          <a:xfrm>
            <a:off x="1566044" y="348917"/>
            <a:ext cx="3789140" cy="852744"/>
          </a:xfrm>
          <a:prstGeom prst="rect">
            <a:avLst/>
          </a:prstGeom>
        </p:spPr>
        <p:txBody>
          <a:bodyPr vert="horz" wrap="square" lIns="0" tIns="23151" rIns="0" bIns="0" rtlCol="0" anchor="ctr">
            <a:spAutoFit/>
          </a:bodyPr>
          <a:lstStyle/>
          <a:p>
            <a:pPr marL="20131" algn="l">
              <a:lnSpc>
                <a:spcPct val="100000"/>
              </a:lnSpc>
              <a:spcBef>
                <a:spcPts val="181"/>
              </a:spcBef>
            </a:pPr>
            <a:r>
              <a:rPr lang="en-US" sz="5400" b="1" spc="8" dirty="0" err="1">
                <a:solidFill>
                  <a:schemeClr val="bg1"/>
                </a:solidFill>
                <a:latin typeface="Arial" panose="020B0604020202020204" pitchFamily="34" charset="0"/>
                <a:cs typeface="Arial" panose="020B0604020202020204" pitchFamily="34" charset="0"/>
              </a:rPr>
              <a:t>Français</a:t>
            </a:r>
            <a:endParaRPr sz="54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xmlns="" id="{96789AA7-9596-4F83-89FD-AEC28EE179F1}"/>
              </a:ext>
            </a:extLst>
          </p:cNvPr>
          <p:cNvSpPr txBox="1"/>
          <p:nvPr/>
        </p:nvSpPr>
        <p:spPr>
          <a:xfrm>
            <a:off x="1511925" y="2025111"/>
            <a:ext cx="3843260" cy="1007245"/>
          </a:xfrm>
          <a:prstGeom prst="rect">
            <a:avLst/>
          </a:prstGeom>
        </p:spPr>
        <p:txBody>
          <a:bodyPr vert="horz" wrap="square" lIns="0" tIns="22144" rIns="0" bIns="0" rtlCol="0">
            <a:spAutoFit/>
          </a:bodyPr>
          <a:lstStyle/>
          <a:p>
            <a:pPr marL="29189"/>
            <a:r>
              <a:rPr lang="fr-FR" sz="3200" dirty="0">
                <a:solidFill>
                  <a:srgbClr val="002060"/>
                </a:solidFill>
                <a:latin typeface="Arial"/>
                <a:cs typeface="Arial"/>
              </a:rPr>
              <a:t>Thème: </a:t>
            </a:r>
            <a:endParaRPr lang="fr-FR" sz="3200" dirty="0" smtClean="0">
              <a:solidFill>
                <a:srgbClr val="002060"/>
              </a:solidFill>
              <a:latin typeface="Arial"/>
              <a:cs typeface="Arial"/>
            </a:endParaRPr>
          </a:p>
          <a:p>
            <a:pPr marL="29189"/>
            <a:r>
              <a:rPr lang="fr-FR" sz="3200" b="1" dirty="0" smtClean="0">
                <a:solidFill>
                  <a:srgbClr val="002060"/>
                </a:solidFill>
                <a:latin typeface="Arial"/>
                <a:cs typeface="Arial"/>
              </a:rPr>
              <a:t>Voyage</a:t>
            </a:r>
            <a:r>
              <a:rPr lang="fr-FR" sz="3200" b="1" dirty="0">
                <a:solidFill>
                  <a:srgbClr val="002060"/>
                </a:solidFill>
                <a:latin typeface="Arial"/>
                <a:cs typeface="Arial"/>
              </a:rPr>
              <a:t>, </a:t>
            </a:r>
            <a:r>
              <a:rPr lang="fr-FR" sz="3200" b="1" dirty="0" smtClean="0">
                <a:solidFill>
                  <a:srgbClr val="002060"/>
                </a:solidFill>
                <a:latin typeface="Arial"/>
                <a:cs typeface="Arial"/>
              </a:rPr>
              <a:t>voyage </a:t>
            </a:r>
            <a:r>
              <a:rPr lang="fr-FR" sz="3200" b="1" dirty="0">
                <a:solidFill>
                  <a:srgbClr val="002060"/>
                </a:solidFill>
                <a:latin typeface="Arial"/>
                <a:cs typeface="Arial"/>
              </a:rPr>
              <a:t>... </a:t>
            </a:r>
            <a:endParaRPr sz="3200" b="1" dirty="0">
              <a:solidFill>
                <a:srgbClr val="002060"/>
              </a:solidFill>
              <a:latin typeface="Arial"/>
              <a:cs typeface="Arial"/>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695715" y="1874559"/>
            <a:ext cx="545620" cy="1187786"/>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a:p>
        </p:txBody>
      </p:sp>
      <p:sp>
        <p:nvSpPr>
          <p:cNvPr id="17" name="object 6">
            <a:extLst>
              <a:ext uri="{FF2B5EF4-FFF2-40B4-BE49-F238E27FC236}">
                <a16:creationId xmlns:a16="http://schemas.microsoft.com/office/drawing/2014/main" xmlns="" id="{ACB4B4C4-B96E-4D3D-A3B1-019ECDA735A1}"/>
              </a:ext>
            </a:extLst>
          </p:cNvPr>
          <p:cNvSpPr/>
          <p:nvPr/>
        </p:nvSpPr>
        <p:spPr>
          <a:xfrm>
            <a:off x="695715" y="3219822"/>
            <a:ext cx="545620" cy="11877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a:p>
        </p:txBody>
      </p:sp>
      <p:pic>
        <p:nvPicPr>
          <p:cNvPr id="5" name="Рисунок 4"/>
          <p:cNvPicPr>
            <a:picLocks noChangeAspect="1"/>
          </p:cNvPicPr>
          <p:nvPr/>
        </p:nvPicPr>
        <p:blipFill rotWithShape="1">
          <a:blip r:embed="rId2">
            <a:extLst>
              <a:ext uri="{BEBA8EAE-BF5A-486C-A8C5-ECC9F3942E4B}">
                <a14:imgProps xmlns:a14="http://schemas.microsoft.com/office/drawing/2010/main">
                  <a14:imgLayer r:embed="rId3">
                    <a14:imgEffect>
                      <a14:backgroundRemoval t="391" b="100000" l="0" r="98926"/>
                    </a14:imgEffect>
                  </a14:imgLayer>
                </a14:imgProps>
              </a:ext>
              <a:ext uri="{28A0092B-C50C-407E-A947-70E740481C1C}">
                <a14:useLocalDpi xmlns:a14="http://schemas.microsoft.com/office/drawing/2010/main" val="0"/>
              </a:ext>
            </a:extLst>
          </a:blip>
          <a:srcRect l="9518" t="2570" r="8447" b="5328"/>
          <a:stretch/>
        </p:blipFill>
        <p:spPr>
          <a:xfrm>
            <a:off x="6034778" y="1765435"/>
            <a:ext cx="2924088" cy="3126290"/>
          </a:xfrm>
          <a:prstGeom prst="rect">
            <a:avLst/>
          </a:prstGeom>
        </p:spPr>
      </p:pic>
      <p:sp>
        <p:nvSpPr>
          <p:cNvPr id="11" name="object 10">
            <a:extLst>
              <a:ext uri="{FF2B5EF4-FFF2-40B4-BE49-F238E27FC236}">
                <a16:creationId xmlns="" xmlns:a16="http://schemas.microsoft.com/office/drawing/2014/main" id="{27824596-7DE1-4136-95E4-49A51856B6D3}"/>
              </a:ext>
            </a:extLst>
          </p:cNvPr>
          <p:cNvSpPr/>
          <p:nvPr/>
        </p:nvSpPr>
        <p:spPr>
          <a:xfrm>
            <a:off x="7308304" y="238080"/>
            <a:ext cx="1152128" cy="821502"/>
          </a:xfrm>
          <a:custGeom>
            <a:avLst/>
            <a:gdLst/>
            <a:ahLst/>
            <a:cxnLst/>
            <a:rect l="l" t="t" r="r" b="b"/>
            <a:pathLst>
              <a:path w="603885" h="603885">
                <a:moveTo>
                  <a:pt x="0" y="0"/>
                </a:moveTo>
                <a:lnTo>
                  <a:pt x="603605" y="0"/>
                </a:lnTo>
                <a:lnTo>
                  <a:pt x="603605" y="603618"/>
                </a:lnTo>
                <a:lnTo>
                  <a:pt x="0" y="603618"/>
                </a:lnTo>
                <a:lnTo>
                  <a:pt x="0" y="0"/>
                </a:lnTo>
                <a:close/>
              </a:path>
            </a:pathLst>
          </a:custGeom>
          <a:solidFill>
            <a:srgbClr val="92D050"/>
          </a:solidFill>
          <a:ln w="30481">
            <a:solidFill>
              <a:srgbClr val="FEFEFE"/>
            </a:solidFill>
          </a:ln>
        </p:spPr>
        <p:txBody>
          <a:bodyPr wrap="square" lIns="0" tIns="0" rIns="0" bIns="0" rtlCol="0"/>
          <a:lstStyle/>
          <a:p>
            <a:endParaRPr sz="1132"/>
          </a:p>
        </p:txBody>
      </p:sp>
      <p:sp>
        <p:nvSpPr>
          <p:cNvPr id="12" name="object 12">
            <a:extLst>
              <a:ext uri="{FF2B5EF4-FFF2-40B4-BE49-F238E27FC236}">
                <a16:creationId xmlns="" xmlns:a16="http://schemas.microsoft.com/office/drawing/2014/main" id="{CAFE6579-511C-4CCB-9A5C-300ACC2F553A}"/>
              </a:ext>
            </a:extLst>
          </p:cNvPr>
          <p:cNvSpPr txBox="1"/>
          <p:nvPr/>
        </p:nvSpPr>
        <p:spPr>
          <a:xfrm>
            <a:off x="7406153" y="349280"/>
            <a:ext cx="945908" cy="570005"/>
          </a:xfrm>
          <a:prstGeom prst="rect">
            <a:avLst/>
          </a:prstGeom>
        </p:spPr>
        <p:txBody>
          <a:bodyPr vert="horz" wrap="square" lIns="0" tIns="15852" rIns="0" bIns="0" rtlCol="0">
            <a:spAutoFit/>
          </a:bodyPr>
          <a:lstStyle/>
          <a:p>
            <a:pPr algn="ctr"/>
            <a:r>
              <a:rPr lang="fr-FR" b="1" spc="10" dirty="0" smtClean="0">
                <a:solidFill>
                  <a:schemeClr val="bg1"/>
                </a:solidFill>
                <a:latin typeface="Arial"/>
                <a:cs typeface="Arial"/>
              </a:rPr>
              <a:t>11</a:t>
            </a:r>
          </a:p>
          <a:p>
            <a:pPr algn="ctr"/>
            <a:r>
              <a:rPr lang="fr-FR" b="1" spc="10" dirty="0" smtClean="0">
                <a:solidFill>
                  <a:schemeClr val="bg1"/>
                </a:solidFill>
                <a:latin typeface="Arial"/>
                <a:cs typeface="Arial"/>
              </a:rPr>
              <a:t>classe</a:t>
            </a:r>
            <a:endParaRPr dirty="0">
              <a:solidFill>
                <a:schemeClr val="bg1"/>
              </a:solidFill>
              <a:latin typeface="Arial"/>
              <a:cs typeface="Arial"/>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2366" y="58012"/>
            <a:ext cx="1620180" cy="1883668"/>
          </a:xfrm>
          <a:prstGeom prst="rect">
            <a:avLst/>
          </a:prstGeom>
          <a:ln>
            <a:noFill/>
          </a:ln>
          <a:effectLst>
            <a:softEdge rad="112500"/>
          </a:effectLst>
        </p:spPr>
      </p:pic>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06"/>
            <a:ext cx="1583668" cy="1991680"/>
          </a:xfrm>
          <a:prstGeom prst="rect">
            <a:avLst/>
          </a:prstGeom>
          <a:ln>
            <a:noFill/>
          </a:ln>
          <a:effectLst>
            <a:softEdge rad="112500"/>
          </a:effectLst>
        </p:spPr>
      </p:pic>
      <p:pic>
        <p:nvPicPr>
          <p:cNvPr id="13" name="Рисунок 12"/>
          <p:cNvPicPr>
            <a:picLocks noChangeAspect="1"/>
          </p:cNvPicPr>
          <p:nvPr/>
        </p:nvPicPr>
        <p:blipFill rotWithShape="1">
          <a:blip r:embed="rId4">
            <a:extLst>
              <a:ext uri="{28A0092B-C50C-407E-A947-70E740481C1C}">
                <a14:useLocalDpi xmlns:a14="http://schemas.microsoft.com/office/drawing/2010/main" val="0"/>
              </a:ext>
            </a:extLst>
          </a:blip>
          <a:srcRect b="17111"/>
          <a:stretch/>
        </p:blipFill>
        <p:spPr>
          <a:xfrm>
            <a:off x="2987824" y="66340"/>
            <a:ext cx="1552696" cy="1945696"/>
          </a:xfrm>
          <a:prstGeom prst="rect">
            <a:avLst/>
          </a:prstGeom>
          <a:ln>
            <a:noFill/>
          </a:ln>
          <a:effectLst>
            <a:softEdge rad="112500"/>
          </a:effectLst>
        </p:spPr>
      </p:pic>
      <p:pic>
        <p:nvPicPr>
          <p:cNvPr id="14" name="Рисунок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66" y="1892340"/>
            <a:ext cx="2671939" cy="1913337"/>
          </a:xfrm>
          <a:prstGeom prst="rect">
            <a:avLst/>
          </a:prstGeom>
          <a:ln>
            <a:noFill/>
          </a:ln>
          <a:effectLst>
            <a:softEdge rad="112500"/>
          </a:effectLst>
        </p:spPr>
      </p:pic>
      <p:pic>
        <p:nvPicPr>
          <p:cNvPr id="15" name="Рисунок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2" y="3461580"/>
            <a:ext cx="2698983" cy="1681919"/>
          </a:xfrm>
          <a:prstGeom prst="rect">
            <a:avLst/>
          </a:prstGeom>
          <a:ln>
            <a:noFill/>
          </a:ln>
          <a:effectLst>
            <a:softEdge rad="112500"/>
          </a:effectLst>
        </p:spPr>
      </p:pic>
      <p:pic>
        <p:nvPicPr>
          <p:cNvPr id="18" name="Рисунок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27984" y="97743"/>
            <a:ext cx="1784833" cy="3363838"/>
          </a:xfrm>
          <a:prstGeom prst="rect">
            <a:avLst/>
          </a:prstGeom>
          <a:ln>
            <a:noFill/>
          </a:ln>
          <a:effectLst>
            <a:softEdge rad="112500"/>
          </a:effectLst>
        </p:spPr>
      </p:pic>
      <p:pic>
        <p:nvPicPr>
          <p:cNvPr id="20" name="Рисунок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02362" y="3003798"/>
            <a:ext cx="3388792" cy="2110916"/>
          </a:xfrm>
          <a:prstGeom prst="rect">
            <a:avLst/>
          </a:prstGeom>
          <a:ln>
            <a:noFill/>
          </a:ln>
          <a:effectLst>
            <a:softEdge rad="112500"/>
          </a:effectLst>
        </p:spPr>
      </p:pic>
      <p:pic>
        <p:nvPicPr>
          <p:cNvPr id="21" name="Рисунок 20"/>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rcRect b="9556"/>
          <a:stretch/>
        </p:blipFill>
        <p:spPr>
          <a:xfrm>
            <a:off x="2555776" y="1383618"/>
            <a:ext cx="3657041" cy="2520280"/>
          </a:xfrm>
          <a:prstGeom prst="rect">
            <a:avLst/>
          </a:prstGeom>
          <a:ln>
            <a:noFill/>
          </a:ln>
          <a:effectLst>
            <a:softEdge rad="112500"/>
          </a:effectLst>
        </p:spPr>
      </p:pic>
      <p:sp>
        <p:nvSpPr>
          <p:cNvPr id="22" name="Прямоугольник 21"/>
          <p:cNvSpPr/>
          <p:nvPr/>
        </p:nvSpPr>
        <p:spPr>
          <a:xfrm>
            <a:off x="71500" y="87474"/>
            <a:ext cx="8964996" cy="4968552"/>
          </a:xfrm>
          <a:prstGeom prst="rect">
            <a:avLst/>
          </a:prstGeom>
          <a:noFill/>
          <a:ln>
            <a:solidFill>
              <a:srgbClr val="FF0000"/>
            </a:solidFill>
          </a:ln>
        </p:spPr>
        <p:style>
          <a:lnRef idx="3">
            <a:schemeClr val="lt1"/>
          </a:lnRef>
          <a:fillRef idx="1">
            <a:schemeClr val="dk1"/>
          </a:fillRef>
          <a:effectRef idx="1">
            <a:schemeClr val="dk1"/>
          </a:effectRef>
          <a:fontRef idx="minor">
            <a:schemeClr val="lt1"/>
          </a:fontRef>
        </p:style>
        <p:txBody>
          <a:bodyPr rtlCol="0" anchor="ctr"/>
          <a:lstStyle/>
          <a:p>
            <a:pPr algn="ctr"/>
            <a:endParaRPr lang="ru-RU"/>
          </a:p>
        </p:txBody>
      </p:sp>
      <p:sp>
        <p:nvSpPr>
          <p:cNvPr id="24" name="TextBox 23"/>
          <p:cNvSpPr txBox="1"/>
          <p:nvPr/>
        </p:nvSpPr>
        <p:spPr>
          <a:xfrm>
            <a:off x="6106855" y="4302539"/>
            <a:ext cx="2715667" cy="646331"/>
          </a:xfrm>
          <a:prstGeom prst="rect">
            <a:avLst/>
          </a:prstGeom>
          <a:noFill/>
        </p:spPr>
        <p:txBody>
          <a:bodyPr wrap="square" rtlCol="0">
            <a:spAutoFit/>
          </a:bodyPr>
          <a:lstStyle/>
          <a:p>
            <a:r>
              <a:rPr lang="fr-FR" dirty="0" smtClean="0"/>
              <a:t>Publicité  « Ah!  La  France!  J’adore! ...</a:t>
            </a:r>
            <a:endParaRPr lang="ru-RU" dirty="0"/>
          </a:p>
        </p:txBody>
      </p:sp>
      <p:pic>
        <p:nvPicPr>
          <p:cNvPr id="27" name="Рисунок 2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12817" y="97742"/>
            <a:ext cx="2809379" cy="4337495"/>
          </a:xfrm>
          <a:prstGeom prst="rect">
            <a:avLst/>
          </a:prstGeom>
          <a:ln>
            <a:noFill/>
          </a:ln>
          <a:effectLst>
            <a:softEdge rad="112500"/>
          </a:effectLst>
        </p:spPr>
      </p:pic>
      <p:sp>
        <p:nvSpPr>
          <p:cNvPr id="28" name="Управляющая кнопка: назад 27">
            <a:hlinkClick r:id="rId12" action="ppaction://hlinksldjump" highlightClick="1"/>
          </p:cNvPr>
          <p:cNvSpPr/>
          <p:nvPr/>
        </p:nvSpPr>
        <p:spPr>
          <a:xfrm>
            <a:off x="4520872" y="4774086"/>
            <a:ext cx="397275" cy="340628"/>
          </a:xfrm>
          <a:prstGeom prst="actionButtonBackPrevious">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31612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467544" y="303498"/>
            <a:ext cx="797525" cy="731701"/>
          </a:xfrm>
          <a:prstGeom prst="ellipse">
            <a:avLst/>
          </a:prstGeom>
          <a:solidFill>
            <a:srgbClr val="FF99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Управляющая кнопка: назад 2">
            <a:hlinkClick r:id="rId2" action="ppaction://hlinksldjump" highlightClick="1"/>
          </p:cNvPr>
          <p:cNvSpPr/>
          <p:nvPr/>
        </p:nvSpPr>
        <p:spPr>
          <a:xfrm>
            <a:off x="4520872" y="4802872"/>
            <a:ext cx="397275" cy="340628"/>
          </a:xfrm>
          <a:prstGeom prst="actionButtonBackPrevious">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619672" y="207683"/>
            <a:ext cx="4572000" cy="923330"/>
          </a:xfrm>
          <a:prstGeom prst="rect">
            <a:avLst/>
          </a:prstGeom>
        </p:spPr>
        <p:txBody>
          <a:bodyPr>
            <a:spAutoFit/>
          </a:bodyPr>
          <a:lstStyle/>
          <a:p>
            <a:pPr defTabSz="914298">
              <a:defRPr/>
            </a:pPr>
            <a:r>
              <a:rPr lang="en-US" b="1" kern="0" dirty="0">
                <a:solidFill>
                  <a:srgbClr val="57565A"/>
                </a:solidFill>
              </a:rPr>
              <a:t>Le  </a:t>
            </a:r>
            <a:r>
              <a:rPr lang="en-US" b="1" kern="0" dirty="0" err="1">
                <a:solidFill>
                  <a:srgbClr val="57565A"/>
                </a:solidFill>
              </a:rPr>
              <a:t>discours</a:t>
            </a:r>
            <a:r>
              <a:rPr lang="en-US" b="1" kern="0" dirty="0">
                <a:solidFill>
                  <a:srgbClr val="57565A"/>
                </a:solidFill>
              </a:rPr>
              <a:t>  </a:t>
            </a:r>
            <a:r>
              <a:rPr lang="en-US" b="1" kern="0" dirty="0" err="1">
                <a:solidFill>
                  <a:srgbClr val="57565A"/>
                </a:solidFill>
              </a:rPr>
              <a:t>rapporté</a:t>
            </a:r>
            <a:r>
              <a:rPr lang="en-US" b="1" kern="0" dirty="0">
                <a:solidFill>
                  <a:srgbClr val="57565A"/>
                </a:solidFill>
              </a:rPr>
              <a:t>:  </a:t>
            </a:r>
            <a:r>
              <a:rPr lang="en-US" b="1" kern="0" dirty="0" err="1">
                <a:solidFill>
                  <a:srgbClr val="57565A"/>
                </a:solidFill>
              </a:rPr>
              <a:t>Choisissez</a:t>
            </a:r>
            <a:r>
              <a:rPr lang="en-US" b="1" kern="0" dirty="0">
                <a:solidFill>
                  <a:srgbClr val="57565A"/>
                </a:solidFill>
              </a:rPr>
              <a:t>  </a:t>
            </a:r>
            <a:r>
              <a:rPr lang="en-US" b="1" kern="0" dirty="0" err="1">
                <a:solidFill>
                  <a:srgbClr val="57565A"/>
                </a:solidFill>
              </a:rPr>
              <a:t>l’une</a:t>
            </a:r>
            <a:r>
              <a:rPr lang="en-US" b="1" kern="0" dirty="0">
                <a:solidFill>
                  <a:srgbClr val="57565A"/>
                </a:solidFill>
              </a:rPr>
              <a:t>  des  interventions  de  la  table  </a:t>
            </a:r>
            <a:r>
              <a:rPr lang="en-US" b="1" kern="0" dirty="0" err="1">
                <a:solidFill>
                  <a:srgbClr val="57565A"/>
                </a:solidFill>
              </a:rPr>
              <a:t>ronde</a:t>
            </a:r>
            <a:r>
              <a:rPr lang="en-US" b="1" kern="0" dirty="0">
                <a:solidFill>
                  <a:srgbClr val="57565A"/>
                </a:solidFill>
              </a:rPr>
              <a:t>  et  </a:t>
            </a:r>
            <a:r>
              <a:rPr lang="en-US" b="1" kern="0" dirty="0" err="1">
                <a:solidFill>
                  <a:srgbClr val="57565A"/>
                </a:solidFill>
              </a:rPr>
              <a:t>racontez</a:t>
            </a:r>
            <a:r>
              <a:rPr lang="en-US" b="1" kern="0" dirty="0">
                <a:solidFill>
                  <a:srgbClr val="57565A"/>
                </a:solidFill>
              </a:rPr>
              <a:t>-la  par  </a:t>
            </a:r>
            <a:r>
              <a:rPr lang="en-US" b="1" kern="0" dirty="0" err="1">
                <a:solidFill>
                  <a:srgbClr val="57565A"/>
                </a:solidFill>
              </a:rPr>
              <a:t>écrit</a:t>
            </a:r>
            <a:r>
              <a:rPr lang="en-US" b="1" kern="0" dirty="0">
                <a:solidFill>
                  <a:srgbClr val="57565A"/>
                </a:solidFill>
              </a:rPr>
              <a:t>.</a:t>
            </a:r>
          </a:p>
        </p:txBody>
      </p:sp>
      <p:sp>
        <p:nvSpPr>
          <p:cNvPr id="5" name="Прямоугольник 4"/>
          <p:cNvSpPr/>
          <p:nvPr/>
        </p:nvSpPr>
        <p:spPr>
          <a:xfrm>
            <a:off x="323527" y="1524486"/>
            <a:ext cx="3132349" cy="2800767"/>
          </a:xfrm>
          <a:prstGeom prst="rect">
            <a:avLst/>
          </a:prstGeom>
        </p:spPr>
        <p:txBody>
          <a:bodyPr wrap="square">
            <a:spAutoFit/>
          </a:bodyPr>
          <a:lstStyle/>
          <a:p>
            <a:r>
              <a:rPr lang="fr-FR" sz="1600" dirty="0" smtClean="0"/>
              <a:t>- Pour  </a:t>
            </a:r>
            <a:r>
              <a:rPr lang="fr-FR" sz="1600" dirty="0"/>
              <a:t>moi  qui  habite  Ouzbékistan,  le  beau  voyage  à  faire  en  France,  c’est  le  voyage  à  Nice.  D’abord,  j’adore  la  mer  et  les  palmiers,  dans  mon  pays,  il  n’y  a  pas  de  mer!  Hélas!  Et  ensuite,  on  est  sûr  d’avoir  du  soleil  et  du  ciel  bleu.  Et  puis  c’est  tellement  sympa  la  côte  d’Azur ...  </a:t>
            </a:r>
            <a:endParaRPr lang="ru-RU" sz="1600" dirty="0"/>
          </a:p>
        </p:txBody>
      </p:sp>
      <p:sp>
        <p:nvSpPr>
          <p:cNvPr id="6" name="TextBox 5"/>
          <p:cNvSpPr txBox="1"/>
          <p:nvPr/>
        </p:nvSpPr>
        <p:spPr>
          <a:xfrm>
            <a:off x="5436096" y="1523648"/>
            <a:ext cx="3489914" cy="2554545"/>
          </a:xfrm>
          <a:prstGeom prst="rect">
            <a:avLst/>
          </a:prstGeom>
          <a:noFill/>
        </p:spPr>
        <p:txBody>
          <a:bodyPr wrap="square" rtlCol="0">
            <a:spAutoFit/>
          </a:bodyPr>
          <a:lstStyle/>
          <a:p>
            <a:r>
              <a:rPr lang="fr-FR" sz="1600" dirty="0" smtClean="0"/>
              <a:t>Sarvar  dit  qu’il  habite  en  Ouzbékistan;  que  le  beau  voyage  à  faire  en  France  c’est  le  voyage  à  Nice.  Il  déclare  qu’il  adore  la  mer  et  les  palmiers.  Il  constate  aussi  qu’il  n’y  a  pas  de  mer  en  Ouzbékistan.  Il  espère  qu’il  va  avoir  du  soleil  et  du  ciel  bleu.  Il  ajoute  que  c’est  la  côte  d’Azur  qui  est  très  sympa!..</a:t>
            </a:r>
            <a:endParaRPr lang="ru-RU" sz="1600" dirty="0"/>
          </a:p>
        </p:txBody>
      </p:sp>
      <p:pic>
        <p:nvPicPr>
          <p:cNvPr id="16" name="Рисунок 15"/>
          <p:cNvPicPr>
            <a:picLocks noChangeAspect="1"/>
          </p:cNvPicPr>
          <p:nvPr/>
        </p:nvPicPr>
        <p:blipFill rotWithShape="1">
          <a:blip r:embed="rId3">
            <a:extLst>
              <a:ext uri="{28A0092B-C50C-407E-A947-70E740481C1C}">
                <a14:useLocalDpi xmlns:a14="http://schemas.microsoft.com/office/drawing/2010/main" val="0"/>
              </a:ext>
            </a:extLst>
          </a:blip>
          <a:srcRect l="24039" t="5373" r="13159" b="4287"/>
          <a:stretch/>
        </p:blipFill>
        <p:spPr>
          <a:xfrm>
            <a:off x="3515250" y="1534416"/>
            <a:ext cx="1800200" cy="2934106"/>
          </a:xfrm>
          <a:prstGeom prst="rect">
            <a:avLst/>
          </a:prstGeom>
        </p:spPr>
      </p:pic>
    </p:spTree>
    <p:extLst>
      <p:ext uri="{BB962C8B-B14F-4D97-AF65-F5344CB8AC3E}">
        <p14:creationId xmlns:p14="http://schemas.microsoft.com/office/powerpoint/2010/main" val="2148135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9"/>
          <p:cNvSpPr/>
          <p:nvPr/>
        </p:nvSpPr>
        <p:spPr>
          <a:xfrm>
            <a:off x="575556" y="267494"/>
            <a:ext cx="699762" cy="699676"/>
          </a:xfrm>
          <a:prstGeom prst="ellipse">
            <a:avLst/>
          </a:prstGeom>
          <a:solidFill>
            <a:srgbClr val="CC6600"/>
          </a:solidFill>
          <a:ln w="9525" cap="flat" cmpd="sng" algn="ctr">
            <a:noFill/>
            <a:prstDash val="solid"/>
          </a:ln>
          <a:effectLst/>
        </p:spPr>
        <p:txBody>
          <a:bodyPr rtlCol="0" anchor="ctr"/>
          <a:lstStyle/>
          <a:p>
            <a:pPr algn="ctr" defTabSz="914298">
              <a:defRPr/>
            </a:pPr>
            <a:r>
              <a:rPr lang="en-US" sz="28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4</a:t>
            </a:r>
            <a:endPar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sp>
        <p:nvSpPr>
          <p:cNvPr id="6" name="TextBox 5"/>
          <p:cNvSpPr txBox="1"/>
          <p:nvPr/>
        </p:nvSpPr>
        <p:spPr>
          <a:xfrm>
            <a:off x="1403648" y="267494"/>
            <a:ext cx="7344816" cy="1477328"/>
          </a:xfrm>
          <a:prstGeom prst="rect">
            <a:avLst/>
          </a:prstGeom>
          <a:noFill/>
        </p:spPr>
        <p:txBody>
          <a:bodyPr wrap="square" rtlCol="0">
            <a:spAutoFit/>
          </a:bodyPr>
          <a:lstStyle/>
          <a:p>
            <a:pPr indent="355600"/>
            <a:r>
              <a:rPr lang="fr-FR" dirty="0" smtClean="0"/>
              <a:t>Dans  le  texte  de  l’activité  5  il  s’agit  du  voyage,  de  ce  que  font  les  gens  d’aujourd’hui  pendant  leur  congé  annuel.  Le  sujet  de  la  leçon  est  aussi  le  voyage.  Voilà  les  phrases  qui  justifient  cet  énoncé: </a:t>
            </a:r>
            <a:r>
              <a:rPr lang="fr-FR" i="1" dirty="0" smtClean="0"/>
              <a:t>Il  est  impossible  d’imaginer  la  vie  actuelle  sans  voyage.  Des  millions  de  gens  passent  leur  congé  en  voyageant.   </a:t>
            </a:r>
            <a:endParaRPr lang="ru-RU" i="1" dirty="0"/>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t="9853"/>
          <a:stretch/>
        </p:blipFill>
        <p:spPr>
          <a:xfrm>
            <a:off x="1691680" y="1803012"/>
            <a:ext cx="6097712" cy="2856970"/>
          </a:xfrm>
          <a:prstGeom prst="rect">
            <a:avLst/>
          </a:prstGeom>
        </p:spPr>
      </p:pic>
      <p:sp>
        <p:nvSpPr>
          <p:cNvPr id="8" name="Управляющая кнопка: назад 7">
            <a:hlinkClick r:id="rId3" action="ppaction://hlinksldjump" highlightClick="1"/>
          </p:cNvPr>
          <p:cNvSpPr/>
          <p:nvPr/>
        </p:nvSpPr>
        <p:spPr>
          <a:xfrm>
            <a:off x="4520872" y="4802872"/>
            <a:ext cx="397275" cy="340628"/>
          </a:xfrm>
          <a:prstGeom prst="actionButtonBackPrevious">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03832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5"/>
          <p:cNvSpPr/>
          <p:nvPr/>
        </p:nvSpPr>
        <p:spPr>
          <a:xfrm>
            <a:off x="467544" y="162337"/>
            <a:ext cx="699762" cy="699676"/>
          </a:xfrm>
          <a:prstGeom prst="ellipse">
            <a:avLst/>
          </a:prstGeom>
          <a:solidFill>
            <a:srgbClr val="66FFFF"/>
          </a:solidFill>
          <a:ln w="9525" cap="flat" cmpd="sng" algn="ctr">
            <a:noFill/>
            <a:prstDash val="solid"/>
          </a:ln>
          <a:effectLst/>
        </p:spPr>
        <p:txBody>
          <a:bodyPr rtlCol="0" anchor="ctr"/>
          <a:lstStyle/>
          <a:p>
            <a:pPr algn="ctr" defTabSz="914298">
              <a:defRPr/>
            </a:pPr>
            <a:r>
              <a:rPr lang="en-US" sz="28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5</a:t>
            </a:r>
            <a:endPar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sp>
        <p:nvSpPr>
          <p:cNvPr id="4" name="Управляющая кнопка: назад 3">
            <a:hlinkClick r:id="rId2" action="ppaction://hlinksldjump" highlightClick="1"/>
          </p:cNvPr>
          <p:cNvSpPr/>
          <p:nvPr/>
        </p:nvSpPr>
        <p:spPr>
          <a:xfrm>
            <a:off x="4520872" y="4802872"/>
            <a:ext cx="397275" cy="340628"/>
          </a:xfrm>
          <a:prstGeom prst="actionButtonBackPrevious">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 name="TextBox 1"/>
          <p:cNvSpPr txBox="1"/>
          <p:nvPr/>
        </p:nvSpPr>
        <p:spPr>
          <a:xfrm>
            <a:off x="1619672" y="142843"/>
            <a:ext cx="2146806" cy="369332"/>
          </a:xfrm>
          <a:prstGeom prst="rect">
            <a:avLst/>
          </a:prstGeom>
          <a:noFill/>
        </p:spPr>
        <p:txBody>
          <a:bodyPr wrap="none" rtlCol="0">
            <a:spAutoFit/>
          </a:bodyPr>
          <a:lstStyle/>
          <a:p>
            <a:r>
              <a:rPr lang="fr-FR" dirty="0" smtClean="0"/>
              <a:t>Voyage,  voyage ...</a:t>
            </a:r>
            <a:endParaRPr lang="ru-RU" dirty="0"/>
          </a:p>
        </p:txBody>
      </p:sp>
      <p:sp>
        <p:nvSpPr>
          <p:cNvPr id="5" name="TextBox 4"/>
          <p:cNvSpPr txBox="1"/>
          <p:nvPr/>
        </p:nvSpPr>
        <p:spPr>
          <a:xfrm>
            <a:off x="251520" y="871325"/>
            <a:ext cx="5076564" cy="3693319"/>
          </a:xfrm>
          <a:prstGeom prst="rect">
            <a:avLst/>
          </a:prstGeom>
          <a:noFill/>
        </p:spPr>
        <p:txBody>
          <a:bodyPr wrap="square" rtlCol="0">
            <a:spAutoFit/>
          </a:bodyPr>
          <a:lstStyle/>
          <a:p>
            <a:r>
              <a:rPr lang="fr-FR" dirty="0" smtClean="0"/>
              <a:t>    Il  est  impossible  d’imaginer  la  vie  actuelle  sans  voyage.  De  temps  en  temps  on  est  obligé  de  partir  pour  d’autres  villes  ou  dans  d’autre  pays  pour  les  affaires.  Après  une  année  de  travail  les  gens  reçoivent  un  congé  et  ils  n’aiment  pas  le  passer  chez  eux.</a:t>
            </a:r>
          </a:p>
          <a:p>
            <a:r>
              <a:rPr lang="fr-FR" dirty="0"/>
              <a:t> </a:t>
            </a:r>
            <a:r>
              <a:rPr lang="fr-FR" dirty="0" smtClean="0"/>
              <a:t>    Des  millions  de  gens  passent  leur  congé  en  voyageant.  Ils  le  font  pour  voir  d’autres  villes  et  d’autres  continents,  des  villes  modernes  et  les  ruines  des  anciennes  cités,  pour  admirer  les  beaux  paysages  et  tout  simplement  pour  changer  d’ambiance.</a:t>
            </a:r>
            <a:endParaRPr lang="ru-RU" dirty="0"/>
          </a:p>
        </p:txBody>
      </p:sp>
      <p:pic>
        <p:nvPicPr>
          <p:cNvPr id="8" name="Рисунок 7"/>
          <p:cNvPicPr>
            <a:picLocks noChangeAspect="1"/>
          </p:cNvPicPr>
          <p:nvPr/>
        </p:nvPicPr>
        <p:blipFill rotWithShape="1">
          <a:blip r:embed="rId3">
            <a:extLst>
              <a:ext uri="{BEBA8EAE-BF5A-486C-A8C5-ECC9F3942E4B}">
                <a14:imgProps xmlns:a14="http://schemas.microsoft.com/office/drawing/2010/main">
                  <a14:imgLayer r:embed="rId4">
                    <a14:imgEffect>
                      <a14:backgroundRemoval t="0" b="98143" l="211" r="98629"/>
                    </a14:imgEffect>
                    <a14:imgEffect>
                      <a14:brightnessContrast bright="-20000" contrast="40000"/>
                    </a14:imgEffect>
                  </a14:imgLayer>
                </a14:imgProps>
              </a:ext>
              <a:ext uri="{28A0092B-C50C-407E-A947-70E740481C1C}">
                <a14:useLocalDpi xmlns:a14="http://schemas.microsoft.com/office/drawing/2010/main" val="0"/>
              </a:ext>
            </a:extLst>
          </a:blip>
          <a:srcRect l="2759" r="2519"/>
          <a:stretch/>
        </p:blipFill>
        <p:spPr>
          <a:xfrm flipH="1">
            <a:off x="5472100" y="142843"/>
            <a:ext cx="3671900" cy="5000657"/>
          </a:xfrm>
          <a:prstGeom prst="rect">
            <a:avLst/>
          </a:prstGeom>
        </p:spPr>
      </p:pic>
    </p:spTree>
    <p:extLst>
      <p:ext uri="{BB962C8B-B14F-4D97-AF65-F5344CB8AC3E}">
        <p14:creationId xmlns:p14="http://schemas.microsoft.com/office/powerpoint/2010/main" val="19580595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8269998" cy="526512"/>
          </a:xfrm>
          <a:prstGeom prst="rect">
            <a:avLst/>
          </a:prstGeom>
        </p:spPr>
        <p:txBody>
          <a:bodyPr vert="horz" wrap="square" lIns="0" tIns="26172" rIns="0" bIns="0" rtlCol="0" anchor="ctr">
            <a:spAutoFit/>
          </a:bodyPr>
          <a:lstStyle/>
          <a:p>
            <a:pPr marL="20131">
              <a:lnSpc>
                <a:spcPct val="100000"/>
              </a:lnSpc>
              <a:spcBef>
                <a:spcPts val="206"/>
              </a:spcBef>
            </a:pPr>
            <a:r>
              <a:rPr lang="fr-FR" sz="3200" dirty="0" smtClean="0"/>
              <a:t>Activités  p.  7</a:t>
            </a:r>
            <a:r>
              <a:rPr lang="ru-RU" sz="3200" dirty="0" smtClean="0"/>
              <a:t>4</a:t>
            </a:r>
            <a:endParaRPr sz="3200" dirty="0"/>
          </a:p>
        </p:txBody>
      </p:sp>
      <p:sp>
        <p:nvSpPr>
          <p:cNvPr id="90" name="Title 1"/>
          <p:cNvSpPr txBox="1">
            <a:spLocks/>
          </p:cNvSpPr>
          <p:nvPr/>
        </p:nvSpPr>
        <p:spPr>
          <a:xfrm>
            <a:off x="4229030" y="859470"/>
            <a:ext cx="4253844" cy="613171"/>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defTabSz="914298">
              <a:defRPr/>
            </a:pPr>
            <a:endParaRPr lang="en-US" sz="2100" spc="-40" dirty="0">
              <a:solidFill>
                <a:srgbClr val="57565A"/>
              </a:solidFill>
              <a:latin typeface="Open Sans Light"/>
            </a:endParaRPr>
          </a:p>
        </p:txBody>
      </p:sp>
      <p:pic>
        <p:nvPicPr>
          <p:cNvPr id="91"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998" y="992957"/>
            <a:ext cx="3132162" cy="4265068"/>
          </a:xfrm>
          <a:prstGeom prst="rect">
            <a:avLst/>
          </a:prstGeom>
        </p:spPr>
      </p:pic>
      <p:grpSp>
        <p:nvGrpSpPr>
          <p:cNvPr id="92" name="Group 34"/>
          <p:cNvGrpSpPr/>
          <p:nvPr/>
        </p:nvGrpSpPr>
        <p:grpSpPr>
          <a:xfrm>
            <a:off x="4306283" y="3934695"/>
            <a:ext cx="4626046" cy="826892"/>
            <a:chOff x="9113613" y="3724103"/>
            <a:chExt cx="6168060" cy="1102658"/>
          </a:xfrm>
        </p:grpSpPr>
        <p:sp>
          <p:nvSpPr>
            <p:cNvPr id="93" name="Rectangle 12"/>
            <p:cNvSpPr/>
            <p:nvPr/>
          </p:nvSpPr>
          <p:spPr>
            <a:xfrm>
              <a:off x="10198166" y="3841755"/>
              <a:ext cx="5083507" cy="985006"/>
            </a:xfrm>
            <a:prstGeom prst="rect">
              <a:avLst/>
            </a:prstGeom>
          </p:spPr>
          <p:txBody>
            <a:bodyPr wrap="square">
              <a:spAutoFit/>
            </a:bodyPr>
            <a:lstStyle/>
            <a:p>
              <a:pPr defTabSz="914298">
                <a:defRPr/>
              </a:pPr>
              <a:r>
                <a:rPr lang="en-US" sz="1400" b="1" kern="0" dirty="0" err="1" smtClean="0">
                  <a:solidFill>
                    <a:srgbClr val="57565A"/>
                  </a:solidFill>
                </a:rPr>
                <a:t>Vous</a:t>
              </a:r>
              <a:r>
                <a:rPr lang="en-US" sz="1400" b="1" kern="0" dirty="0" smtClean="0">
                  <a:solidFill>
                    <a:srgbClr val="57565A"/>
                  </a:solidFill>
                </a:rPr>
                <a:t>  </a:t>
              </a:r>
              <a:r>
                <a:rPr lang="en-US" sz="1400" b="1" kern="0" dirty="0" err="1" smtClean="0">
                  <a:solidFill>
                    <a:srgbClr val="57565A"/>
                  </a:solidFill>
                </a:rPr>
                <a:t>avez</a:t>
              </a:r>
              <a:r>
                <a:rPr lang="en-US" sz="1400" b="1" kern="0" dirty="0" smtClean="0">
                  <a:solidFill>
                    <a:srgbClr val="57565A"/>
                  </a:solidFill>
                </a:rPr>
                <a:t>  </a:t>
              </a:r>
              <a:r>
                <a:rPr lang="en-US" sz="1400" b="1" kern="0" dirty="0" err="1" smtClean="0">
                  <a:solidFill>
                    <a:srgbClr val="57565A"/>
                  </a:solidFill>
                </a:rPr>
                <a:t>décidé</a:t>
              </a:r>
              <a:r>
                <a:rPr lang="en-US" sz="1400" b="1" kern="0" dirty="0" smtClean="0">
                  <a:solidFill>
                    <a:srgbClr val="57565A"/>
                  </a:solidFill>
                </a:rPr>
                <a:t>  de  faire  un  voyage.  Comment  </a:t>
              </a:r>
              <a:r>
                <a:rPr lang="en-US" sz="1400" b="1" kern="0" dirty="0" err="1" smtClean="0">
                  <a:solidFill>
                    <a:srgbClr val="57565A"/>
                  </a:solidFill>
                </a:rPr>
                <a:t>vous</a:t>
              </a:r>
              <a:r>
                <a:rPr lang="en-US" sz="1400" b="1" kern="0" dirty="0" smtClean="0">
                  <a:solidFill>
                    <a:srgbClr val="57565A"/>
                  </a:solidFill>
                </a:rPr>
                <a:t>  </a:t>
              </a:r>
              <a:r>
                <a:rPr lang="en-US" sz="1400" b="1" kern="0" dirty="0" err="1" smtClean="0">
                  <a:solidFill>
                    <a:srgbClr val="57565A"/>
                  </a:solidFill>
                </a:rPr>
                <a:t>allez</a:t>
              </a:r>
              <a:r>
                <a:rPr lang="en-US" sz="1400" b="1" kern="0" dirty="0" smtClean="0">
                  <a:solidFill>
                    <a:srgbClr val="57565A"/>
                  </a:solidFill>
                </a:rPr>
                <a:t>  </a:t>
              </a:r>
              <a:r>
                <a:rPr lang="en-US" sz="1400" b="1" kern="0" dirty="0" err="1" smtClean="0">
                  <a:solidFill>
                    <a:srgbClr val="57565A"/>
                  </a:solidFill>
                </a:rPr>
                <a:t>choisir</a:t>
              </a:r>
              <a:r>
                <a:rPr lang="en-US" sz="1400" b="1" kern="0" dirty="0" smtClean="0">
                  <a:solidFill>
                    <a:srgbClr val="57565A"/>
                  </a:solidFill>
                </a:rPr>
                <a:t>  </a:t>
              </a:r>
              <a:r>
                <a:rPr lang="en-US" sz="1400" b="1" kern="0" dirty="0" err="1" smtClean="0">
                  <a:solidFill>
                    <a:srgbClr val="57565A"/>
                  </a:solidFill>
                </a:rPr>
                <a:t>votre</a:t>
              </a:r>
              <a:r>
                <a:rPr lang="en-US" sz="1400" b="1" kern="0" dirty="0" smtClean="0">
                  <a:solidFill>
                    <a:srgbClr val="57565A"/>
                  </a:solidFill>
                </a:rPr>
                <a:t>  destination?</a:t>
              </a:r>
              <a:endParaRPr lang="en-US" sz="1400" b="1" kern="0" dirty="0">
                <a:solidFill>
                  <a:srgbClr val="57565A"/>
                </a:solidFill>
              </a:endParaRPr>
            </a:p>
          </p:txBody>
        </p:sp>
        <p:sp>
          <p:nvSpPr>
            <p:cNvPr id="94" name="Oval 15">
              <a:hlinkClick r:id="rId3" action="ppaction://hlinksldjump"/>
            </p:cNvPr>
            <p:cNvSpPr/>
            <p:nvPr/>
          </p:nvSpPr>
          <p:spPr>
            <a:xfrm>
              <a:off x="9113613" y="3724103"/>
              <a:ext cx="960000" cy="912112"/>
            </a:xfrm>
            <a:prstGeom prst="ellipse">
              <a:avLst/>
            </a:prstGeom>
            <a:solidFill>
              <a:srgbClr val="66FFFF"/>
            </a:solidFill>
            <a:ln w="9525" cap="flat" cmpd="sng" algn="ctr">
              <a:noFill/>
              <a:prstDash val="solid"/>
            </a:ln>
            <a:effectLst/>
          </p:spPr>
          <p:txBody>
            <a:bodyPr rtlCol="0" anchor="ctr"/>
            <a:lstStyle/>
            <a:p>
              <a:pPr algn="ctr" defTabSz="914298">
                <a:defRPr/>
              </a:pPr>
              <a:r>
                <a:rPr lang="en-US" sz="2000" kern="0" dirty="0" smtClean="0">
                  <a:ln w="18415" cmpd="sng">
                    <a:solidFill>
                      <a:srgbClr val="FFFFFF"/>
                    </a:solidFill>
                    <a:prstDash val="solid"/>
                  </a:ln>
                  <a:solidFill>
                    <a:srgbClr val="FFFFFF"/>
                  </a:solidFill>
                  <a:latin typeface="Open Sans Light"/>
                  <a:hlinkClick r:id="rId3" action="ppaction://hlinksldjump"/>
                </a:rPr>
                <a:t>10</a:t>
              </a:r>
              <a:endParaRPr lang="en-US" sz="2000" kern="0" dirty="0">
                <a:ln w="18415" cmpd="sng">
                  <a:solidFill>
                    <a:srgbClr val="FFFFFF"/>
                  </a:solidFill>
                  <a:prstDash val="solid"/>
                </a:ln>
                <a:solidFill>
                  <a:srgbClr val="FFFFFF"/>
                </a:solidFill>
                <a:latin typeface="Open Sans Light"/>
              </a:endParaRPr>
            </a:p>
          </p:txBody>
        </p:sp>
      </p:grpSp>
      <p:grpSp>
        <p:nvGrpSpPr>
          <p:cNvPr id="96" name="Group 33"/>
          <p:cNvGrpSpPr/>
          <p:nvPr/>
        </p:nvGrpSpPr>
        <p:grpSpPr>
          <a:xfrm>
            <a:off x="4306283" y="1133924"/>
            <a:ext cx="4837717" cy="954107"/>
            <a:chOff x="7064773" y="1054361"/>
            <a:chExt cx="6292702" cy="1272300"/>
          </a:xfrm>
        </p:grpSpPr>
        <p:sp>
          <p:nvSpPr>
            <p:cNvPr id="97" name="Rectangle 11"/>
            <p:cNvSpPr/>
            <p:nvPr/>
          </p:nvSpPr>
          <p:spPr>
            <a:xfrm>
              <a:off x="8117098" y="1054361"/>
              <a:ext cx="5240377" cy="1272300"/>
            </a:xfrm>
            <a:prstGeom prst="rect">
              <a:avLst/>
            </a:prstGeom>
          </p:spPr>
          <p:txBody>
            <a:bodyPr wrap="square">
              <a:spAutoFit/>
            </a:bodyPr>
            <a:lstStyle/>
            <a:p>
              <a:pPr defTabSz="914298">
                <a:defRPr/>
              </a:pPr>
              <a:r>
                <a:rPr lang="en-US" sz="1400" b="1" kern="0" dirty="0" err="1" smtClean="0">
                  <a:solidFill>
                    <a:srgbClr val="57565A"/>
                  </a:solidFill>
                </a:rPr>
                <a:t>Choisissez</a:t>
              </a:r>
              <a:r>
                <a:rPr lang="en-US" sz="1400" b="1" kern="0" dirty="0" smtClean="0">
                  <a:solidFill>
                    <a:srgbClr val="57565A"/>
                  </a:solidFill>
                </a:rPr>
                <a:t>  2 </a:t>
              </a:r>
              <a:r>
                <a:rPr lang="en-US" sz="1400" b="1" kern="0" dirty="0" err="1" smtClean="0">
                  <a:solidFill>
                    <a:srgbClr val="57565A"/>
                  </a:solidFill>
                </a:rPr>
                <a:t>curiosités</a:t>
              </a:r>
              <a:r>
                <a:rPr lang="en-US" sz="1400" b="1" kern="0" dirty="0" smtClean="0">
                  <a:solidFill>
                    <a:srgbClr val="57565A"/>
                  </a:solidFill>
                </a:rPr>
                <a:t>:  </a:t>
              </a:r>
              <a:r>
                <a:rPr lang="en-US" sz="1400" b="1" kern="0" dirty="0" err="1" smtClean="0">
                  <a:solidFill>
                    <a:srgbClr val="57565A"/>
                  </a:solidFill>
                </a:rPr>
                <a:t>une</a:t>
              </a:r>
              <a:r>
                <a:rPr lang="en-US" sz="1400" b="1" kern="0" dirty="0" smtClean="0">
                  <a:solidFill>
                    <a:srgbClr val="57565A"/>
                  </a:solidFill>
                </a:rPr>
                <a:t>  </a:t>
              </a:r>
              <a:r>
                <a:rPr lang="en-US" sz="1400" b="1" kern="0" dirty="0" err="1" smtClean="0">
                  <a:solidFill>
                    <a:srgbClr val="57565A"/>
                  </a:solidFill>
                </a:rPr>
                <a:t>curiosité</a:t>
              </a:r>
              <a:r>
                <a:rPr lang="en-US" sz="1400" b="1" kern="0" dirty="0" smtClean="0">
                  <a:solidFill>
                    <a:srgbClr val="57565A"/>
                  </a:solidFill>
                </a:rPr>
                <a:t>  </a:t>
              </a:r>
              <a:r>
                <a:rPr lang="en-US" sz="1400" b="1" kern="0" dirty="0" err="1" smtClean="0">
                  <a:solidFill>
                    <a:srgbClr val="57565A"/>
                  </a:solidFill>
                </a:rPr>
                <a:t>française</a:t>
              </a:r>
              <a:r>
                <a:rPr lang="en-US" sz="1400" b="1" kern="0" dirty="0" smtClean="0">
                  <a:solidFill>
                    <a:srgbClr val="57565A"/>
                  </a:solidFill>
                </a:rPr>
                <a:t>  et  </a:t>
              </a:r>
              <a:r>
                <a:rPr lang="en-US" sz="1400" b="1" kern="0" dirty="0" err="1" smtClean="0">
                  <a:solidFill>
                    <a:srgbClr val="57565A"/>
                  </a:solidFill>
                </a:rPr>
                <a:t>celle</a:t>
              </a:r>
              <a:r>
                <a:rPr lang="en-US" sz="1400" b="1" kern="0" dirty="0" smtClean="0">
                  <a:solidFill>
                    <a:srgbClr val="57565A"/>
                  </a:solidFill>
                </a:rPr>
                <a:t>  </a:t>
              </a:r>
              <a:r>
                <a:rPr lang="en-US" sz="1400" b="1" kern="0" dirty="0" err="1" smtClean="0">
                  <a:solidFill>
                    <a:srgbClr val="57565A"/>
                  </a:solidFill>
                </a:rPr>
                <a:t>ouzbèke</a:t>
              </a:r>
              <a:r>
                <a:rPr lang="en-US" sz="1400" b="1" kern="0" dirty="0" smtClean="0">
                  <a:solidFill>
                    <a:srgbClr val="57565A"/>
                  </a:solidFill>
                </a:rPr>
                <a:t>.  </a:t>
              </a:r>
              <a:r>
                <a:rPr lang="en-US" sz="1400" b="1" kern="0" dirty="0" err="1" smtClean="0">
                  <a:solidFill>
                    <a:srgbClr val="57565A"/>
                  </a:solidFill>
                </a:rPr>
                <a:t>Décrivez</a:t>
              </a:r>
              <a:r>
                <a:rPr lang="en-US" sz="1400" b="1" kern="0" dirty="0" smtClean="0">
                  <a:solidFill>
                    <a:srgbClr val="57565A"/>
                  </a:solidFill>
                </a:rPr>
                <a:t>-les  par  </a:t>
              </a:r>
              <a:r>
                <a:rPr lang="en-US" sz="1400" b="1" kern="0" dirty="0" err="1" smtClean="0">
                  <a:solidFill>
                    <a:srgbClr val="57565A"/>
                  </a:solidFill>
                </a:rPr>
                <a:t>écrit</a:t>
              </a:r>
              <a:r>
                <a:rPr lang="en-US" sz="1400" b="1" kern="0" dirty="0" smtClean="0">
                  <a:solidFill>
                    <a:srgbClr val="57565A"/>
                  </a:solidFill>
                </a:rPr>
                <a:t>  (</a:t>
              </a:r>
              <a:r>
                <a:rPr lang="en-US" sz="1400" b="1" kern="0" dirty="0" err="1" smtClean="0">
                  <a:solidFill>
                    <a:srgbClr val="57565A"/>
                  </a:solidFill>
                </a:rPr>
                <a:t>ajoutez</a:t>
              </a:r>
              <a:r>
                <a:rPr lang="en-US" sz="1400" b="1" kern="0" dirty="0" smtClean="0">
                  <a:solidFill>
                    <a:srgbClr val="57565A"/>
                  </a:solidFill>
                </a:rPr>
                <a:t>-y  </a:t>
              </a:r>
              <a:r>
                <a:rPr lang="en-US" sz="1400" b="1" kern="0" dirty="0" err="1" smtClean="0">
                  <a:solidFill>
                    <a:srgbClr val="57565A"/>
                  </a:solidFill>
                </a:rPr>
                <a:t>une</a:t>
              </a:r>
              <a:r>
                <a:rPr lang="en-US" sz="1400" b="1" kern="0" dirty="0" smtClean="0">
                  <a:solidFill>
                    <a:srgbClr val="57565A"/>
                  </a:solidFill>
                </a:rPr>
                <a:t>  photo  </a:t>
              </a:r>
              <a:r>
                <a:rPr lang="en-US" sz="1400" b="1" kern="0" dirty="0" err="1" smtClean="0">
                  <a:solidFill>
                    <a:srgbClr val="57565A"/>
                  </a:solidFill>
                </a:rPr>
                <a:t>ou</a:t>
              </a:r>
              <a:r>
                <a:rPr lang="en-US" sz="1400" b="1" kern="0" dirty="0" smtClean="0">
                  <a:solidFill>
                    <a:srgbClr val="57565A"/>
                  </a:solidFill>
                </a:rPr>
                <a:t>  un  </a:t>
              </a:r>
              <a:r>
                <a:rPr lang="en-US" sz="1400" b="1" kern="0" dirty="0" err="1" smtClean="0">
                  <a:solidFill>
                    <a:srgbClr val="57565A"/>
                  </a:solidFill>
                </a:rPr>
                <a:t>dessin</a:t>
              </a:r>
              <a:r>
                <a:rPr lang="en-US" sz="1400" b="1" kern="0" dirty="0" smtClean="0">
                  <a:solidFill>
                    <a:srgbClr val="57565A"/>
                  </a:solidFill>
                </a:rPr>
                <a:t>).</a:t>
              </a:r>
              <a:endParaRPr lang="en-US" sz="1400" b="1" kern="0" dirty="0">
                <a:solidFill>
                  <a:srgbClr val="57565A"/>
                </a:solidFill>
              </a:endParaRPr>
            </a:p>
          </p:txBody>
        </p:sp>
        <p:sp>
          <p:nvSpPr>
            <p:cNvPr id="98" name="Oval 17">
              <a:hlinkClick r:id="rId4" action="ppaction://hlinksldjump"/>
            </p:cNvPr>
            <p:cNvSpPr/>
            <p:nvPr/>
          </p:nvSpPr>
          <p:spPr>
            <a:xfrm>
              <a:off x="7064773" y="1110443"/>
              <a:ext cx="889719" cy="912113"/>
            </a:xfrm>
            <a:prstGeom prst="ellipse">
              <a:avLst/>
            </a:prstGeom>
            <a:solidFill>
              <a:srgbClr val="00FF99"/>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7</a:t>
              </a:r>
            </a:p>
          </p:txBody>
        </p:sp>
      </p:grpSp>
      <p:grpSp>
        <p:nvGrpSpPr>
          <p:cNvPr id="100" name="Group 35"/>
          <p:cNvGrpSpPr/>
          <p:nvPr/>
        </p:nvGrpSpPr>
        <p:grpSpPr>
          <a:xfrm>
            <a:off x="4306283" y="3047663"/>
            <a:ext cx="4733550" cy="760873"/>
            <a:chOff x="11774267" y="5468014"/>
            <a:chExt cx="6311400" cy="1014622"/>
          </a:xfrm>
        </p:grpSpPr>
        <p:sp>
          <p:nvSpPr>
            <p:cNvPr id="101" name="Rectangle 13"/>
            <p:cNvSpPr/>
            <p:nvPr/>
          </p:nvSpPr>
          <p:spPr>
            <a:xfrm>
              <a:off x="12781468" y="5468014"/>
              <a:ext cx="5304199" cy="985006"/>
            </a:xfrm>
            <a:prstGeom prst="rect">
              <a:avLst/>
            </a:prstGeom>
          </p:spPr>
          <p:txBody>
            <a:bodyPr wrap="square">
              <a:spAutoFit/>
            </a:bodyPr>
            <a:lstStyle/>
            <a:p>
              <a:pPr defTabSz="914298">
                <a:defRPr/>
              </a:pPr>
              <a:r>
                <a:rPr lang="en-US" sz="1400" b="1" kern="0" dirty="0" err="1" smtClean="0">
                  <a:solidFill>
                    <a:srgbClr val="57565A"/>
                  </a:solidFill>
                </a:rPr>
                <a:t>Rédigez</a:t>
              </a:r>
              <a:r>
                <a:rPr lang="en-US" sz="1400" b="1" kern="0" dirty="0" smtClean="0">
                  <a:solidFill>
                    <a:srgbClr val="57565A"/>
                  </a:solidFill>
                </a:rPr>
                <a:t>  </a:t>
              </a:r>
              <a:r>
                <a:rPr lang="en-US" sz="1400" b="1" kern="0" dirty="0" err="1" smtClean="0">
                  <a:solidFill>
                    <a:srgbClr val="57565A"/>
                  </a:solidFill>
                </a:rPr>
                <a:t>une</a:t>
              </a:r>
              <a:r>
                <a:rPr lang="en-US" sz="1400" b="1" kern="0" dirty="0" smtClean="0">
                  <a:solidFill>
                    <a:srgbClr val="57565A"/>
                  </a:solidFill>
                </a:rPr>
                <a:t>  conversation  avec  un  </a:t>
              </a:r>
              <a:r>
                <a:rPr lang="en-US" sz="1400" b="1" kern="0" dirty="0" err="1" smtClean="0">
                  <a:solidFill>
                    <a:srgbClr val="57565A"/>
                  </a:solidFill>
                </a:rPr>
                <a:t>touriste</a:t>
              </a:r>
              <a:r>
                <a:rPr lang="en-US" sz="1400" b="1" kern="0" dirty="0" smtClean="0">
                  <a:solidFill>
                    <a:srgbClr val="57565A"/>
                  </a:solidFill>
                </a:rPr>
                <a:t>  </a:t>
              </a:r>
              <a:r>
                <a:rPr lang="en-US" sz="1400" b="1" kern="0" dirty="0" err="1" smtClean="0">
                  <a:solidFill>
                    <a:srgbClr val="57565A"/>
                  </a:solidFill>
                </a:rPr>
                <a:t>étranger</a:t>
              </a:r>
              <a:r>
                <a:rPr lang="en-US" sz="1400" b="1" kern="0" dirty="0" smtClean="0">
                  <a:solidFill>
                    <a:srgbClr val="57565A"/>
                  </a:solidFill>
                </a:rPr>
                <a:t>.  </a:t>
              </a:r>
              <a:r>
                <a:rPr lang="en-US" sz="1400" b="1" kern="0" dirty="0" err="1" smtClean="0">
                  <a:solidFill>
                    <a:srgbClr val="57565A"/>
                  </a:solidFill>
                </a:rPr>
                <a:t>Questionnez</a:t>
              </a:r>
              <a:r>
                <a:rPr lang="en-US" sz="1400" b="1" kern="0" dirty="0" smtClean="0">
                  <a:solidFill>
                    <a:srgbClr val="57565A"/>
                  </a:solidFill>
                </a:rPr>
                <a:t>-le  </a:t>
              </a:r>
              <a:r>
                <a:rPr lang="en-US" sz="1400" b="1" kern="0" dirty="0" err="1" smtClean="0">
                  <a:solidFill>
                    <a:srgbClr val="57565A"/>
                  </a:solidFill>
                </a:rPr>
                <a:t>ses</a:t>
              </a:r>
              <a:r>
                <a:rPr lang="en-US" sz="1400" b="1" kern="0" dirty="0" smtClean="0">
                  <a:solidFill>
                    <a:srgbClr val="57565A"/>
                  </a:solidFill>
                </a:rPr>
                <a:t>  impressions  du  voyage  </a:t>
              </a:r>
              <a:r>
                <a:rPr lang="en-US" sz="1400" b="1" kern="0" dirty="0" err="1" smtClean="0">
                  <a:solidFill>
                    <a:srgbClr val="57565A"/>
                  </a:solidFill>
                </a:rPr>
                <a:t>dans</a:t>
              </a:r>
              <a:r>
                <a:rPr lang="en-US" sz="1400" b="1" kern="0" dirty="0" smtClean="0">
                  <a:solidFill>
                    <a:srgbClr val="57565A"/>
                  </a:solidFill>
                </a:rPr>
                <a:t>  </a:t>
              </a:r>
              <a:r>
                <a:rPr lang="en-US" sz="1400" b="1" kern="0" dirty="0" err="1" smtClean="0">
                  <a:solidFill>
                    <a:srgbClr val="57565A"/>
                  </a:solidFill>
                </a:rPr>
                <a:t>votre</a:t>
              </a:r>
              <a:r>
                <a:rPr lang="en-US" sz="1400" b="1" kern="0" dirty="0" smtClean="0">
                  <a:solidFill>
                    <a:srgbClr val="57565A"/>
                  </a:solidFill>
                </a:rPr>
                <a:t>  </a:t>
              </a:r>
              <a:r>
                <a:rPr lang="en-US" sz="1400" b="1" kern="0" dirty="0" err="1" smtClean="0">
                  <a:solidFill>
                    <a:srgbClr val="57565A"/>
                  </a:solidFill>
                </a:rPr>
                <a:t>ville</a:t>
              </a:r>
              <a:r>
                <a:rPr lang="en-US" sz="1400" b="1" kern="0" dirty="0" smtClean="0">
                  <a:solidFill>
                    <a:srgbClr val="57565A"/>
                  </a:solidFill>
                </a:rPr>
                <a:t>.</a:t>
              </a:r>
              <a:endParaRPr lang="en-US" sz="1400" b="1" kern="0" dirty="0">
                <a:solidFill>
                  <a:srgbClr val="57565A"/>
                </a:solidFill>
              </a:endParaRPr>
            </a:p>
          </p:txBody>
        </p:sp>
        <p:sp>
          <p:nvSpPr>
            <p:cNvPr id="102" name="Oval 19">
              <a:hlinkClick r:id="rId5" action="ppaction://hlinksldjump"/>
            </p:cNvPr>
            <p:cNvSpPr/>
            <p:nvPr/>
          </p:nvSpPr>
          <p:spPr>
            <a:xfrm>
              <a:off x="11774267" y="5570524"/>
              <a:ext cx="912000" cy="912112"/>
            </a:xfrm>
            <a:prstGeom prst="ellipse">
              <a:avLst/>
            </a:prstGeom>
            <a:solidFill>
              <a:srgbClr val="CC6600"/>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9</a:t>
              </a:r>
            </a:p>
          </p:txBody>
        </p:sp>
      </p:grpSp>
      <p:grpSp>
        <p:nvGrpSpPr>
          <p:cNvPr id="104" name="Group 36"/>
          <p:cNvGrpSpPr/>
          <p:nvPr/>
        </p:nvGrpSpPr>
        <p:grpSpPr>
          <a:xfrm>
            <a:off x="4306283" y="2198515"/>
            <a:ext cx="4626046" cy="738664"/>
            <a:chOff x="10295021" y="1882049"/>
            <a:chExt cx="5659724" cy="985006"/>
          </a:xfrm>
        </p:grpSpPr>
        <p:sp>
          <p:nvSpPr>
            <p:cNvPr id="105" name="Rectangle 14"/>
            <p:cNvSpPr/>
            <p:nvPr/>
          </p:nvSpPr>
          <p:spPr>
            <a:xfrm>
              <a:off x="11290191" y="1882049"/>
              <a:ext cx="4664554" cy="985006"/>
            </a:xfrm>
            <a:prstGeom prst="rect">
              <a:avLst/>
            </a:prstGeom>
          </p:spPr>
          <p:txBody>
            <a:bodyPr wrap="square">
              <a:spAutoFit/>
            </a:bodyPr>
            <a:lstStyle/>
            <a:p>
              <a:pPr defTabSz="914298">
                <a:defRPr/>
              </a:pPr>
              <a:r>
                <a:rPr lang="en-US" sz="1400" b="1" kern="0" dirty="0" err="1" smtClean="0">
                  <a:solidFill>
                    <a:srgbClr val="57565A"/>
                  </a:solidFill>
                </a:rPr>
                <a:t>Trouvez</a:t>
              </a:r>
              <a:r>
                <a:rPr lang="en-US" sz="1400" b="1" kern="0" dirty="0" smtClean="0">
                  <a:solidFill>
                    <a:srgbClr val="57565A"/>
                  </a:solidFill>
                </a:rPr>
                <a:t>  </a:t>
              </a:r>
              <a:r>
                <a:rPr lang="en-US" sz="1400" b="1" kern="0" dirty="0" err="1" smtClean="0">
                  <a:solidFill>
                    <a:srgbClr val="57565A"/>
                  </a:solidFill>
                </a:rPr>
                <a:t>sur</a:t>
              </a:r>
              <a:r>
                <a:rPr lang="en-US" sz="1400" b="1" kern="0" dirty="0" smtClean="0">
                  <a:solidFill>
                    <a:srgbClr val="57565A"/>
                  </a:solidFill>
                </a:rPr>
                <a:t>  internet  un  document  </a:t>
              </a:r>
              <a:r>
                <a:rPr lang="en-US" sz="1400" b="1" kern="0" dirty="0" err="1" smtClean="0">
                  <a:solidFill>
                    <a:srgbClr val="57565A"/>
                  </a:solidFill>
                </a:rPr>
                <a:t>historique</a:t>
              </a:r>
              <a:r>
                <a:rPr lang="en-US" sz="1400" b="1" kern="0" dirty="0" smtClean="0">
                  <a:solidFill>
                    <a:srgbClr val="57565A"/>
                  </a:solidFill>
                </a:rPr>
                <a:t>  </a:t>
              </a:r>
              <a:r>
                <a:rPr lang="en-US" sz="1400" b="1" kern="0" dirty="0" err="1" smtClean="0">
                  <a:solidFill>
                    <a:srgbClr val="57565A"/>
                  </a:solidFill>
                </a:rPr>
                <a:t>sur</a:t>
              </a:r>
              <a:r>
                <a:rPr lang="en-US" sz="1400" b="1" kern="0" dirty="0" smtClean="0">
                  <a:solidFill>
                    <a:srgbClr val="57565A"/>
                  </a:solidFill>
                </a:rPr>
                <a:t>  un  lieu  </a:t>
              </a:r>
              <a:r>
                <a:rPr lang="en-US" sz="1400" b="1" kern="0" dirty="0" err="1" smtClean="0">
                  <a:solidFill>
                    <a:srgbClr val="57565A"/>
                  </a:solidFill>
                </a:rPr>
                <a:t>touristique</a:t>
              </a:r>
              <a:r>
                <a:rPr lang="en-US" sz="1400" b="1" kern="0" dirty="0" smtClean="0">
                  <a:solidFill>
                    <a:srgbClr val="57565A"/>
                  </a:solidFill>
                </a:rPr>
                <a:t>  et  </a:t>
              </a:r>
              <a:r>
                <a:rPr lang="en-US" sz="1400" b="1" kern="0" dirty="0" err="1" smtClean="0">
                  <a:solidFill>
                    <a:srgbClr val="57565A"/>
                  </a:solidFill>
                </a:rPr>
                <a:t>faites</a:t>
              </a:r>
              <a:r>
                <a:rPr lang="en-US" sz="1400" b="1" kern="0" dirty="0" smtClean="0">
                  <a:solidFill>
                    <a:srgbClr val="57565A"/>
                  </a:solidFill>
                </a:rPr>
                <a:t>  son  résumé  </a:t>
              </a:r>
              <a:r>
                <a:rPr lang="en-US" sz="1400" b="1" kern="0" dirty="0" err="1" smtClean="0">
                  <a:solidFill>
                    <a:srgbClr val="57565A"/>
                  </a:solidFill>
                </a:rPr>
                <a:t>écrit</a:t>
              </a:r>
              <a:r>
                <a:rPr lang="en-US" sz="1400" b="1" kern="0" dirty="0" smtClean="0">
                  <a:solidFill>
                    <a:srgbClr val="57565A"/>
                  </a:solidFill>
                </a:rPr>
                <a:t>.</a:t>
              </a:r>
              <a:endParaRPr lang="en-US" sz="1400" b="1" kern="0" dirty="0">
                <a:solidFill>
                  <a:srgbClr val="57565A"/>
                </a:solidFill>
              </a:endParaRPr>
            </a:p>
          </p:txBody>
        </p:sp>
        <p:grpSp>
          <p:nvGrpSpPr>
            <p:cNvPr id="108" name="Group 22"/>
            <p:cNvGrpSpPr/>
            <p:nvPr/>
          </p:nvGrpSpPr>
          <p:grpSpPr>
            <a:xfrm>
              <a:off x="10295021" y="2241496"/>
              <a:ext cx="299709" cy="405063"/>
              <a:chOff x="12425363" y="-1800225"/>
              <a:chExt cx="785812" cy="1062038"/>
            </a:xfrm>
          </p:grpSpPr>
          <p:sp>
            <p:nvSpPr>
              <p:cNvPr id="111" name="Freeform 22"/>
              <p:cNvSpPr>
                <a:spLocks/>
              </p:cNvSpPr>
              <p:nvPr/>
            </p:nvSpPr>
            <p:spPr bwMode="auto">
              <a:xfrm>
                <a:off x="12800013" y="-1800225"/>
                <a:ext cx="30162" cy="1062038"/>
              </a:xfrm>
              <a:custGeom>
                <a:avLst/>
                <a:gdLst>
                  <a:gd name="T0" fmla="*/ 3 w 5"/>
                  <a:gd name="T1" fmla="*/ 173 h 173"/>
                  <a:gd name="T2" fmla="*/ 0 w 5"/>
                  <a:gd name="T3" fmla="*/ 171 h 173"/>
                  <a:gd name="T4" fmla="*/ 0 w 5"/>
                  <a:gd name="T5" fmla="*/ 2 h 173"/>
                  <a:gd name="T6" fmla="*/ 3 w 5"/>
                  <a:gd name="T7" fmla="*/ 0 h 173"/>
                  <a:gd name="T8" fmla="*/ 5 w 5"/>
                  <a:gd name="T9" fmla="*/ 2 h 173"/>
                  <a:gd name="T10" fmla="*/ 5 w 5"/>
                  <a:gd name="T11" fmla="*/ 171 h 173"/>
                  <a:gd name="T12" fmla="*/ 3 w 5"/>
                  <a:gd name="T13" fmla="*/ 173 h 173"/>
                </a:gdLst>
                <a:ahLst/>
                <a:cxnLst>
                  <a:cxn ang="0">
                    <a:pos x="T0" y="T1"/>
                  </a:cxn>
                  <a:cxn ang="0">
                    <a:pos x="T2" y="T3"/>
                  </a:cxn>
                  <a:cxn ang="0">
                    <a:pos x="T4" y="T5"/>
                  </a:cxn>
                  <a:cxn ang="0">
                    <a:pos x="T6" y="T7"/>
                  </a:cxn>
                  <a:cxn ang="0">
                    <a:pos x="T8" y="T9"/>
                  </a:cxn>
                  <a:cxn ang="0">
                    <a:pos x="T10" y="T11"/>
                  </a:cxn>
                  <a:cxn ang="0">
                    <a:pos x="T12" y="T13"/>
                  </a:cxn>
                </a:cxnLst>
                <a:rect l="0" t="0" r="r" b="b"/>
                <a:pathLst>
                  <a:path w="5" h="173">
                    <a:moveTo>
                      <a:pt x="3" y="173"/>
                    </a:moveTo>
                    <a:cubicBezTo>
                      <a:pt x="1" y="173"/>
                      <a:pt x="0" y="172"/>
                      <a:pt x="0" y="171"/>
                    </a:cubicBezTo>
                    <a:cubicBezTo>
                      <a:pt x="0" y="2"/>
                      <a:pt x="0" y="2"/>
                      <a:pt x="0" y="2"/>
                    </a:cubicBezTo>
                    <a:cubicBezTo>
                      <a:pt x="0" y="1"/>
                      <a:pt x="1" y="0"/>
                      <a:pt x="3" y="0"/>
                    </a:cubicBezTo>
                    <a:cubicBezTo>
                      <a:pt x="4" y="0"/>
                      <a:pt x="5" y="1"/>
                      <a:pt x="5" y="2"/>
                    </a:cubicBezTo>
                    <a:cubicBezTo>
                      <a:pt x="5" y="171"/>
                      <a:pt x="5" y="171"/>
                      <a:pt x="5" y="171"/>
                    </a:cubicBezTo>
                    <a:cubicBezTo>
                      <a:pt x="5" y="172"/>
                      <a:pt x="4" y="173"/>
                      <a:pt x="3" y="1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2" name="Freeform 23"/>
              <p:cNvSpPr>
                <a:spLocks/>
              </p:cNvSpPr>
              <p:nvPr/>
            </p:nvSpPr>
            <p:spPr bwMode="auto">
              <a:xfrm>
                <a:off x="12941300" y="-1536700"/>
                <a:ext cx="269875" cy="30163"/>
              </a:xfrm>
              <a:custGeom>
                <a:avLst/>
                <a:gdLst>
                  <a:gd name="T0" fmla="*/ 41 w 44"/>
                  <a:gd name="T1" fmla="*/ 5 h 5"/>
                  <a:gd name="T2" fmla="*/ 2 w 44"/>
                  <a:gd name="T3" fmla="*/ 5 h 5"/>
                  <a:gd name="T4" fmla="*/ 0 w 44"/>
                  <a:gd name="T5" fmla="*/ 3 h 5"/>
                  <a:gd name="T6" fmla="*/ 2 w 44"/>
                  <a:gd name="T7" fmla="*/ 0 h 5"/>
                  <a:gd name="T8" fmla="*/ 41 w 44"/>
                  <a:gd name="T9" fmla="*/ 0 h 5"/>
                  <a:gd name="T10" fmla="*/ 44 w 44"/>
                  <a:gd name="T11" fmla="*/ 3 h 5"/>
                  <a:gd name="T12" fmla="*/ 41 w 4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4" h="5">
                    <a:moveTo>
                      <a:pt x="41" y="5"/>
                    </a:moveTo>
                    <a:cubicBezTo>
                      <a:pt x="2" y="5"/>
                      <a:pt x="2" y="5"/>
                      <a:pt x="2" y="5"/>
                    </a:cubicBezTo>
                    <a:cubicBezTo>
                      <a:pt x="1" y="5"/>
                      <a:pt x="0" y="4"/>
                      <a:pt x="0" y="3"/>
                    </a:cubicBezTo>
                    <a:cubicBezTo>
                      <a:pt x="0" y="1"/>
                      <a:pt x="1" y="0"/>
                      <a:pt x="2" y="0"/>
                    </a:cubicBezTo>
                    <a:cubicBezTo>
                      <a:pt x="41" y="0"/>
                      <a:pt x="41" y="0"/>
                      <a:pt x="41" y="0"/>
                    </a:cubicBezTo>
                    <a:cubicBezTo>
                      <a:pt x="43" y="0"/>
                      <a:pt x="44" y="1"/>
                      <a:pt x="44" y="3"/>
                    </a:cubicBezTo>
                    <a:cubicBezTo>
                      <a:pt x="44" y="4"/>
                      <a:pt x="43"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3" name="Freeform 24"/>
              <p:cNvSpPr>
                <a:spLocks/>
              </p:cNvSpPr>
              <p:nvPr/>
            </p:nvSpPr>
            <p:spPr bwMode="auto">
              <a:xfrm>
                <a:off x="12425363" y="-1543050"/>
                <a:ext cx="263525" cy="31750"/>
              </a:xfrm>
              <a:custGeom>
                <a:avLst/>
                <a:gdLst>
                  <a:gd name="T0" fmla="*/ 41 w 43"/>
                  <a:gd name="T1" fmla="*/ 5 h 5"/>
                  <a:gd name="T2" fmla="*/ 2 w 43"/>
                  <a:gd name="T3" fmla="*/ 5 h 5"/>
                  <a:gd name="T4" fmla="*/ 0 w 43"/>
                  <a:gd name="T5" fmla="*/ 3 h 5"/>
                  <a:gd name="T6" fmla="*/ 2 w 43"/>
                  <a:gd name="T7" fmla="*/ 0 h 5"/>
                  <a:gd name="T8" fmla="*/ 41 w 43"/>
                  <a:gd name="T9" fmla="*/ 0 h 5"/>
                  <a:gd name="T10" fmla="*/ 43 w 43"/>
                  <a:gd name="T11" fmla="*/ 3 h 5"/>
                  <a:gd name="T12" fmla="*/ 41 w 4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3" h="5">
                    <a:moveTo>
                      <a:pt x="41" y="5"/>
                    </a:moveTo>
                    <a:cubicBezTo>
                      <a:pt x="2" y="5"/>
                      <a:pt x="2" y="5"/>
                      <a:pt x="2" y="5"/>
                    </a:cubicBezTo>
                    <a:cubicBezTo>
                      <a:pt x="1" y="5"/>
                      <a:pt x="0" y="4"/>
                      <a:pt x="0" y="3"/>
                    </a:cubicBezTo>
                    <a:cubicBezTo>
                      <a:pt x="0" y="1"/>
                      <a:pt x="1" y="0"/>
                      <a:pt x="2" y="0"/>
                    </a:cubicBezTo>
                    <a:cubicBezTo>
                      <a:pt x="41" y="0"/>
                      <a:pt x="41" y="0"/>
                      <a:pt x="41" y="0"/>
                    </a:cubicBezTo>
                    <a:cubicBezTo>
                      <a:pt x="42" y="0"/>
                      <a:pt x="43" y="1"/>
                      <a:pt x="43" y="3"/>
                    </a:cubicBezTo>
                    <a:cubicBezTo>
                      <a:pt x="43" y="4"/>
                      <a:pt x="42"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4" name="Freeform 25"/>
              <p:cNvSpPr>
                <a:spLocks/>
              </p:cNvSpPr>
              <p:nvPr/>
            </p:nvSpPr>
            <p:spPr bwMode="auto">
              <a:xfrm>
                <a:off x="12542838" y="-1658938"/>
                <a:ext cx="30162" cy="263525"/>
              </a:xfrm>
              <a:custGeom>
                <a:avLst/>
                <a:gdLst>
                  <a:gd name="T0" fmla="*/ 3 w 5"/>
                  <a:gd name="T1" fmla="*/ 43 h 43"/>
                  <a:gd name="T2" fmla="*/ 0 w 5"/>
                  <a:gd name="T3" fmla="*/ 41 h 43"/>
                  <a:gd name="T4" fmla="*/ 0 w 5"/>
                  <a:gd name="T5" fmla="*/ 2 h 43"/>
                  <a:gd name="T6" fmla="*/ 3 w 5"/>
                  <a:gd name="T7" fmla="*/ 0 h 43"/>
                  <a:gd name="T8" fmla="*/ 5 w 5"/>
                  <a:gd name="T9" fmla="*/ 2 h 43"/>
                  <a:gd name="T10" fmla="*/ 5 w 5"/>
                  <a:gd name="T11" fmla="*/ 41 h 43"/>
                  <a:gd name="T12" fmla="*/ 3 w 5"/>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5" h="43">
                    <a:moveTo>
                      <a:pt x="3" y="43"/>
                    </a:moveTo>
                    <a:cubicBezTo>
                      <a:pt x="1" y="43"/>
                      <a:pt x="0" y="42"/>
                      <a:pt x="0" y="41"/>
                    </a:cubicBezTo>
                    <a:cubicBezTo>
                      <a:pt x="0" y="2"/>
                      <a:pt x="0" y="2"/>
                      <a:pt x="0" y="2"/>
                    </a:cubicBezTo>
                    <a:cubicBezTo>
                      <a:pt x="0" y="1"/>
                      <a:pt x="1" y="0"/>
                      <a:pt x="3" y="0"/>
                    </a:cubicBezTo>
                    <a:cubicBezTo>
                      <a:pt x="4" y="0"/>
                      <a:pt x="5" y="1"/>
                      <a:pt x="5" y="2"/>
                    </a:cubicBezTo>
                    <a:cubicBezTo>
                      <a:pt x="5" y="41"/>
                      <a:pt x="5" y="41"/>
                      <a:pt x="5" y="41"/>
                    </a:cubicBezTo>
                    <a:cubicBezTo>
                      <a:pt x="5" y="42"/>
                      <a:pt x="4" y="43"/>
                      <a:pt x="3" y="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5" name="Freeform 26"/>
              <p:cNvSpPr>
                <a:spLocks/>
              </p:cNvSpPr>
              <p:nvPr/>
            </p:nvSpPr>
            <p:spPr bwMode="auto">
              <a:xfrm>
                <a:off x="12457113" y="-1112838"/>
                <a:ext cx="201612" cy="201613"/>
              </a:xfrm>
              <a:custGeom>
                <a:avLst/>
                <a:gdLst>
                  <a:gd name="T0" fmla="*/ 30 w 33"/>
                  <a:gd name="T1" fmla="*/ 33 h 33"/>
                  <a:gd name="T2" fmla="*/ 29 w 33"/>
                  <a:gd name="T3" fmla="*/ 32 h 33"/>
                  <a:gd name="T4" fmla="*/ 1 w 33"/>
                  <a:gd name="T5" fmla="*/ 5 h 33"/>
                  <a:gd name="T6" fmla="*/ 1 w 33"/>
                  <a:gd name="T7" fmla="*/ 1 h 33"/>
                  <a:gd name="T8" fmla="*/ 4 w 33"/>
                  <a:gd name="T9" fmla="*/ 1 h 33"/>
                  <a:gd name="T10" fmla="*/ 32 w 33"/>
                  <a:gd name="T11" fmla="*/ 29 h 33"/>
                  <a:gd name="T12" fmla="*/ 32 w 33"/>
                  <a:gd name="T13" fmla="*/ 32 h 33"/>
                  <a:gd name="T14" fmla="*/ 30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0" y="33"/>
                    </a:moveTo>
                    <a:cubicBezTo>
                      <a:pt x="30" y="33"/>
                      <a:pt x="29" y="33"/>
                      <a:pt x="29" y="32"/>
                    </a:cubicBezTo>
                    <a:cubicBezTo>
                      <a:pt x="1" y="5"/>
                      <a:pt x="1" y="5"/>
                      <a:pt x="1" y="5"/>
                    </a:cubicBezTo>
                    <a:cubicBezTo>
                      <a:pt x="0" y="4"/>
                      <a:pt x="0" y="2"/>
                      <a:pt x="1" y="1"/>
                    </a:cubicBezTo>
                    <a:cubicBezTo>
                      <a:pt x="2" y="0"/>
                      <a:pt x="4" y="0"/>
                      <a:pt x="4" y="1"/>
                    </a:cubicBezTo>
                    <a:cubicBezTo>
                      <a:pt x="32" y="29"/>
                      <a:pt x="32" y="29"/>
                      <a:pt x="32" y="29"/>
                    </a:cubicBezTo>
                    <a:cubicBezTo>
                      <a:pt x="33" y="30"/>
                      <a:pt x="33" y="31"/>
                      <a:pt x="32" y="32"/>
                    </a:cubicBezTo>
                    <a:cubicBezTo>
                      <a:pt x="32" y="33"/>
                      <a:pt x="31" y="33"/>
                      <a:pt x="30"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6" name="Freeform 27"/>
              <p:cNvSpPr>
                <a:spLocks/>
              </p:cNvSpPr>
              <p:nvPr/>
            </p:nvSpPr>
            <p:spPr bwMode="auto">
              <a:xfrm>
                <a:off x="12457113" y="-1112838"/>
                <a:ext cx="201612" cy="201613"/>
              </a:xfrm>
              <a:custGeom>
                <a:avLst/>
                <a:gdLst>
                  <a:gd name="T0" fmla="*/ 3 w 33"/>
                  <a:gd name="T1" fmla="*/ 33 h 33"/>
                  <a:gd name="T2" fmla="*/ 1 w 33"/>
                  <a:gd name="T3" fmla="*/ 32 h 33"/>
                  <a:gd name="T4" fmla="*/ 1 w 33"/>
                  <a:gd name="T5" fmla="*/ 29 h 33"/>
                  <a:gd name="T6" fmla="*/ 29 w 33"/>
                  <a:gd name="T7" fmla="*/ 1 h 33"/>
                  <a:gd name="T8" fmla="*/ 32 w 33"/>
                  <a:gd name="T9" fmla="*/ 1 h 33"/>
                  <a:gd name="T10" fmla="*/ 32 w 33"/>
                  <a:gd name="T11" fmla="*/ 5 h 33"/>
                  <a:gd name="T12" fmla="*/ 4 w 33"/>
                  <a:gd name="T13" fmla="*/ 32 h 33"/>
                  <a:gd name="T14" fmla="*/ 3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 y="33"/>
                    </a:moveTo>
                    <a:cubicBezTo>
                      <a:pt x="2" y="33"/>
                      <a:pt x="2" y="33"/>
                      <a:pt x="1" y="32"/>
                    </a:cubicBezTo>
                    <a:cubicBezTo>
                      <a:pt x="0" y="31"/>
                      <a:pt x="0" y="30"/>
                      <a:pt x="1" y="29"/>
                    </a:cubicBezTo>
                    <a:cubicBezTo>
                      <a:pt x="29" y="1"/>
                      <a:pt x="29" y="1"/>
                      <a:pt x="29" y="1"/>
                    </a:cubicBezTo>
                    <a:cubicBezTo>
                      <a:pt x="30" y="0"/>
                      <a:pt x="31" y="0"/>
                      <a:pt x="32" y="1"/>
                    </a:cubicBezTo>
                    <a:cubicBezTo>
                      <a:pt x="33" y="2"/>
                      <a:pt x="33" y="4"/>
                      <a:pt x="32" y="5"/>
                    </a:cubicBezTo>
                    <a:cubicBezTo>
                      <a:pt x="4" y="32"/>
                      <a:pt x="4" y="32"/>
                      <a:pt x="4" y="32"/>
                    </a:cubicBezTo>
                    <a:cubicBezTo>
                      <a:pt x="4" y="33"/>
                      <a:pt x="3" y="33"/>
                      <a:pt x="3"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7" name="Freeform 28"/>
              <p:cNvSpPr>
                <a:spLocks/>
              </p:cNvSpPr>
              <p:nvPr/>
            </p:nvSpPr>
            <p:spPr bwMode="auto">
              <a:xfrm>
                <a:off x="12984163" y="-1112838"/>
                <a:ext cx="196850" cy="201613"/>
              </a:xfrm>
              <a:custGeom>
                <a:avLst/>
                <a:gdLst>
                  <a:gd name="T0" fmla="*/ 2 w 32"/>
                  <a:gd name="T1" fmla="*/ 33 h 33"/>
                  <a:gd name="T2" fmla="*/ 0 w 32"/>
                  <a:gd name="T3" fmla="*/ 32 h 33"/>
                  <a:gd name="T4" fmla="*/ 0 w 32"/>
                  <a:gd name="T5" fmla="*/ 29 h 33"/>
                  <a:gd name="T6" fmla="*/ 28 w 32"/>
                  <a:gd name="T7" fmla="*/ 1 h 33"/>
                  <a:gd name="T8" fmla="*/ 31 w 32"/>
                  <a:gd name="T9" fmla="*/ 1 h 33"/>
                  <a:gd name="T10" fmla="*/ 31 w 32"/>
                  <a:gd name="T11" fmla="*/ 5 h 33"/>
                  <a:gd name="T12" fmla="*/ 4 w 32"/>
                  <a:gd name="T13" fmla="*/ 32 h 33"/>
                  <a:gd name="T14" fmla="*/ 2 w 32"/>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2" y="33"/>
                    </a:moveTo>
                    <a:cubicBezTo>
                      <a:pt x="1" y="33"/>
                      <a:pt x="1" y="33"/>
                      <a:pt x="0" y="32"/>
                    </a:cubicBezTo>
                    <a:cubicBezTo>
                      <a:pt x="0" y="31"/>
                      <a:pt x="0" y="30"/>
                      <a:pt x="0" y="29"/>
                    </a:cubicBezTo>
                    <a:cubicBezTo>
                      <a:pt x="28" y="1"/>
                      <a:pt x="28" y="1"/>
                      <a:pt x="28" y="1"/>
                    </a:cubicBezTo>
                    <a:cubicBezTo>
                      <a:pt x="29" y="0"/>
                      <a:pt x="30" y="0"/>
                      <a:pt x="31" y="1"/>
                    </a:cubicBezTo>
                    <a:cubicBezTo>
                      <a:pt x="32" y="2"/>
                      <a:pt x="32" y="4"/>
                      <a:pt x="31" y="5"/>
                    </a:cubicBezTo>
                    <a:cubicBezTo>
                      <a:pt x="4" y="32"/>
                      <a:pt x="4" y="32"/>
                      <a:pt x="4" y="32"/>
                    </a:cubicBezTo>
                    <a:cubicBezTo>
                      <a:pt x="3" y="33"/>
                      <a:pt x="3" y="33"/>
                      <a:pt x="2"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grpSp>
      </p:grpSp>
      <p:sp>
        <p:nvSpPr>
          <p:cNvPr id="118" name="Rectangle 37"/>
          <p:cNvSpPr/>
          <p:nvPr/>
        </p:nvSpPr>
        <p:spPr>
          <a:xfrm>
            <a:off x="1030231" y="1350124"/>
            <a:ext cx="2441448" cy="32502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145161" tIns="72581" rIns="145161" bIns="72581" rtlCol="0" anchor="ctr"/>
          <a:lstStyle/>
          <a:p>
            <a:pPr algn="ctr" defTabSz="914298">
              <a:defRPr/>
            </a:pPr>
            <a:endParaRPr lang="en-US" sz="3000" kern="0" dirty="0">
              <a:solidFill>
                <a:srgbClr val="FFFFFF"/>
              </a:solidFill>
              <a:latin typeface="Open Sans Light"/>
            </a:endParaRPr>
          </a:p>
        </p:txBody>
      </p:sp>
      <p:sp>
        <p:nvSpPr>
          <p:cNvPr id="5" name="Овал 4">
            <a:hlinkClick r:id="rId6" action="ppaction://hlinksldjump"/>
          </p:cNvPr>
          <p:cNvSpPr/>
          <p:nvPr/>
        </p:nvSpPr>
        <p:spPr>
          <a:xfrm>
            <a:off x="4306283" y="2020069"/>
            <a:ext cx="720000" cy="684000"/>
          </a:xfrm>
          <a:prstGeom prst="ellipse">
            <a:avLst/>
          </a:prstGeom>
          <a:solidFill>
            <a:srgbClr val="FF99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800" dirty="0">
                <a:ln w="18415" cmpd="sng">
                  <a:solidFill>
                    <a:srgbClr val="FFFFFF"/>
                  </a:solidFill>
                  <a:prstDash val="solid"/>
                </a:ln>
                <a:solidFill>
                  <a:srgbClr val="FFFFFF"/>
                </a:solidFill>
                <a:effectLst>
                  <a:outerShdw blurRad="63500" dir="3600000" algn="tl" rotWithShape="0">
                    <a:srgbClr val="000000">
                      <a:alpha val="70000"/>
                    </a:srgbClr>
                  </a:outerShdw>
                </a:effectLst>
              </a:rPr>
              <a:t>8</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Управляющая кнопка: далее 5">
            <a:hlinkClick r:id="rId7" action="ppaction://hlinksldjump" highlightClick="1"/>
          </p:cNvPr>
          <p:cNvSpPr/>
          <p:nvPr/>
        </p:nvSpPr>
        <p:spPr>
          <a:xfrm>
            <a:off x="4439141" y="4731990"/>
            <a:ext cx="451569" cy="411510"/>
          </a:xfrm>
          <a:prstGeom prst="actionButtonForwardNext">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30" name="Рисунок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4260" y="1402240"/>
            <a:ext cx="2353637" cy="3172844"/>
          </a:xfrm>
          <a:prstGeom prst="rect">
            <a:avLst/>
          </a:prstGeom>
        </p:spPr>
      </p:pic>
    </p:spTree>
    <p:extLst>
      <p:ext uri="{BB962C8B-B14F-4D97-AF65-F5344CB8AC3E}">
        <p14:creationId xmlns:p14="http://schemas.microsoft.com/office/powerpoint/2010/main" val="595535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0814" y="303498"/>
            <a:ext cx="7783272" cy="2031325"/>
          </a:xfrm>
          <a:prstGeom prst="rect">
            <a:avLst/>
          </a:prstGeom>
          <a:noFill/>
        </p:spPr>
        <p:txBody>
          <a:bodyPr wrap="square" rtlCol="0">
            <a:spAutoFit/>
          </a:bodyPr>
          <a:lstStyle/>
          <a:p>
            <a:pPr indent="355600"/>
            <a:r>
              <a:rPr lang="fr-FR" dirty="0" smtClean="0"/>
              <a:t> Le  minaret  d’Islam-kodja  à  Khiva  est  célèbre  par  son  architecture,  ses  ornements  riches  et  son  hauteur – c’est  le  minaret  le  plus  haur  de  cette  ville  historique.  </a:t>
            </a:r>
            <a:endParaRPr lang="fr-FR" dirty="0" smtClean="0"/>
          </a:p>
          <a:p>
            <a:pPr indent="355600"/>
            <a:r>
              <a:rPr lang="fr-FR" dirty="0" smtClean="0"/>
              <a:t>Il  </a:t>
            </a:r>
            <a:r>
              <a:rPr lang="fr-FR" dirty="0" smtClean="0"/>
              <a:t>a  été  construit  vers  le  début  du  XX-e  siècle.  C’était  Islam-khodja,  le  premier-ministre  du  khanat,  voulait  faire  construire  un  médersa  et  un  minaret.  Les  touristes  du  monde  entier  qui  visitent  cette  ville  admirent  sa  beauté.</a:t>
            </a:r>
            <a:endParaRPr lang="ru-RU" dirty="0"/>
          </a:p>
        </p:txBody>
      </p:sp>
      <p:sp>
        <p:nvSpPr>
          <p:cNvPr id="5" name="Oval 17">
            <a:hlinkClick r:id="rId2" action="ppaction://hlinksldjump"/>
          </p:cNvPr>
          <p:cNvSpPr/>
          <p:nvPr/>
        </p:nvSpPr>
        <p:spPr>
          <a:xfrm>
            <a:off x="323528" y="303498"/>
            <a:ext cx="717286" cy="699675"/>
          </a:xfrm>
          <a:prstGeom prst="ellipse">
            <a:avLst/>
          </a:prstGeom>
          <a:solidFill>
            <a:srgbClr val="00FF99"/>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7</a:t>
            </a: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b="13850"/>
          <a:stretch/>
        </p:blipFill>
        <p:spPr>
          <a:xfrm>
            <a:off x="2195736" y="2354838"/>
            <a:ext cx="4593890" cy="2448273"/>
          </a:xfrm>
          <a:prstGeom prst="rect">
            <a:avLst/>
          </a:prstGeom>
          <a:ln>
            <a:noFill/>
          </a:ln>
          <a:effectLst>
            <a:softEdge rad="112500"/>
          </a:effectLst>
        </p:spPr>
      </p:pic>
      <p:sp>
        <p:nvSpPr>
          <p:cNvPr id="3" name="Управляющая кнопка: назад 2">
            <a:hlinkClick r:id="rId4" action="ppaction://hlinksldjump" highlightClick="1"/>
          </p:cNvPr>
          <p:cNvSpPr/>
          <p:nvPr/>
        </p:nvSpPr>
        <p:spPr>
          <a:xfrm>
            <a:off x="4391980" y="4840002"/>
            <a:ext cx="439769" cy="303498"/>
          </a:xfrm>
          <a:prstGeom prst="actionButtonBackPrevious">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313433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a:hlinkClick r:id="rId2" action="ppaction://hlinksldjump"/>
          </p:cNvPr>
          <p:cNvSpPr/>
          <p:nvPr/>
        </p:nvSpPr>
        <p:spPr>
          <a:xfrm>
            <a:off x="431540" y="231490"/>
            <a:ext cx="797525" cy="731701"/>
          </a:xfrm>
          <a:prstGeom prst="ellipse">
            <a:avLst/>
          </a:prstGeom>
          <a:solidFill>
            <a:srgbClr val="FF99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800" dirty="0">
                <a:ln w="18415" cmpd="sng">
                  <a:solidFill>
                    <a:srgbClr val="FFFFFF"/>
                  </a:solidFill>
                  <a:prstDash val="solid"/>
                </a:ln>
                <a:solidFill>
                  <a:srgbClr val="FFFFFF"/>
                </a:solidFill>
                <a:effectLst>
                  <a:outerShdw blurRad="63500" dir="3600000" algn="tl" rotWithShape="0">
                    <a:srgbClr val="000000">
                      <a:alpha val="70000"/>
                    </a:srgbClr>
                  </a:outerShdw>
                </a:effectLst>
              </a:rPr>
              <a:t>8</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Прямоугольник 2"/>
          <p:cNvSpPr/>
          <p:nvPr/>
        </p:nvSpPr>
        <p:spPr>
          <a:xfrm>
            <a:off x="1367644" y="231490"/>
            <a:ext cx="5203210" cy="923330"/>
          </a:xfrm>
          <a:prstGeom prst="rect">
            <a:avLst/>
          </a:prstGeom>
        </p:spPr>
        <p:txBody>
          <a:bodyPr wrap="square">
            <a:spAutoFit/>
          </a:bodyPr>
          <a:lstStyle/>
          <a:p>
            <a:pPr defTabSz="914298">
              <a:defRPr/>
            </a:pPr>
            <a:r>
              <a:rPr lang="en-US" b="1" kern="0" dirty="0" err="1">
                <a:solidFill>
                  <a:srgbClr val="57565A"/>
                </a:solidFill>
              </a:rPr>
              <a:t>Trouvez</a:t>
            </a:r>
            <a:r>
              <a:rPr lang="en-US" b="1" kern="0" dirty="0">
                <a:solidFill>
                  <a:srgbClr val="57565A"/>
                </a:solidFill>
              </a:rPr>
              <a:t>  </a:t>
            </a:r>
            <a:r>
              <a:rPr lang="en-US" b="1" kern="0" dirty="0" err="1">
                <a:solidFill>
                  <a:srgbClr val="57565A"/>
                </a:solidFill>
              </a:rPr>
              <a:t>sur</a:t>
            </a:r>
            <a:r>
              <a:rPr lang="en-US" b="1" kern="0" dirty="0">
                <a:solidFill>
                  <a:srgbClr val="57565A"/>
                </a:solidFill>
              </a:rPr>
              <a:t>  internet  un  document  </a:t>
            </a:r>
            <a:r>
              <a:rPr lang="en-US" b="1" kern="0" dirty="0" err="1">
                <a:solidFill>
                  <a:srgbClr val="57565A"/>
                </a:solidFill>
              </a:rPr>
              <a:t>historique</a:t>
            </a:r>
            <a:r>
              <a:rPr lang="en-US" b="1" kern="0" dirty="0">
                <a:solidFill>
                  <a:srgbClr val="57565A"/>
                </a:solidFill>
              </a:rPr>
              <a:t>  </a:t>
            </a:r>
            <a:r>
              <a:rPr lang="en-US" b="1" kern="0" dirty="0" err="1">
                <a:solidFill>
                  <a:srgbClr val="57565A"/>
                </a:solidFill>
              </a:rPr>
              <a:t>sur</a:t>
            </a:r>
            <a:r>
              <a:rPr lang="en-US" b="1" kern="0" dirty="0">
                <a:solidFill>
                  <a:srgbClr val="57565A"/>
                </a:solidFill>
              </a:rPr>
              <a:t>  un  lieu  </a:t>
            </a:r>
            <a:r>
              <a:rPr lang="en-US" b="1" kern="0" dirty="0" err="1">
                <a:solidFill>
                  <a:srgbClr val="57565A"/>
                </a:solidFill>
              </a:rPr>
              <a:t>touristique</a:t>
            </a:r>
            <a:r>
              <a:rPr lang="en-US" b="1" kern="0" dirty="0">
                <a:solidFill>
                  <a:srgbClr val="57565A"/>
                </a:solidFill>
              </a:rPr>
              <a:t>  et  </a:t>
            </a:r>
            <a:r>
              <a:rPr lang="en-US" b="1" kern="0" dirty="0" err="1">
                <a:solidFill>
                  <a:srgbClr val="57565A"/>
                </a:solidFill>
              </a:rPr>
              <a:t>faites</a:t>
            </a:r>
            <a:r>
              <a:rPr lang="en-US" b="1" kern="0" dirty="0">
                <a:solidFill>
                  <a:srgbClr val="57565A"/>
                </a:solidFill>
              </a:rPr>
              <a:t>  son  résumé  </a:t>
            </a:r>
            <a:r>
              <a:rPr lang="en-US" b="1" kern="0" dirty="0" err="1">
                <a:solidFill>
                  <a:srgbClr val="57565A"/>
                </a:solidFill>
              </a:rPr>
              <a:t>écrit</a:t>
            </a:r>
            <a:r>
              <a:rPr lang="en-US" b="1" kern="0" dirty="0">
                <a:solidFill>
                  <a:srgbClr val="57565A"/>
                </a:solidFill>
              </a:rPr>
              <a:t>.</a:t>
            </a: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t="9399" b="6179"/>
          <a:stretch/>
        </p:blipFill>
        <p:spPr>
          <a:xfrm>
            <a:off x="6570854" y="408675"/>
            <a:ext cx="2502243" cy="4146848"/>
          </a:xfrm>
          <a:prstGeom prst="rect">
            <a:avLst/>
          </a:prstGeom>
        </p:spPr>
      </p:pic>
      <p:sp>
        <p:nvSpPr>
          <p:cNvPr id="5" name="TextBox 4"/>
          <p:cNvSpPr txBox="1"/>
          <p:nvPr/>
        </p:nvSpPr>
        <p:spPr>
          <a:xfrm>
            <a:off x="287525" y="1154820"/>
            <a:ext cx="6120680" cy="3323987"/>
          </a:xfrm>
          <a:prstGeom prst="rect">
            <a:avLst/>
          </a:prstGeom>
          <a:noFill/>
        </p:spPr>
        <p:txBody>
          <a:bodyPr wrap="square" rtlCol="0">
            <a:spAutoFit/>
          </a:bodyPr>
          <a:lstStyle/>
          <a:p>
            <a:pPr indent="355600"/>
            <a:r>
              <a:rPr lang="fr-FR" sz="1400" dirty="0" smtClean="0"/>
              <a:t>Dans  ce  document  il  s’agit  de  notre  beau  pays.  L’auteur  constate  que  c’est  le  pays  du  soleil  et  de  la  lumière.  La  chaleur  est  la  cordialité  du  peuple  sont  appréciées  par  le  touristes  qui  visitent  l’Ouzbékistan.</a:t>
            </a:r>
          </a:p>
          <a:p>
            <a:pPr indent="355600"/>
            <a:r>
              <a:rPr lang="fr-FR" sz="1400" dirty="0" smtClean="0"/>
              <a:t>Il  parle  aussi  de  la  nature,  du  climat;  nomme  les  montagnes,  les  fleuves,  citent  les  lacs.  Puis  il  parle  de  quelques  moments  de  l’histoire – nomme  les  envahisseurs,  puis – parle  de  la  Grande  Route  de  la  Soie,  de  son  rôle  dans  l’histoire  de  la  civilisation  mondiale.</a:t>
            </a:r>
          </a:p>
          <a:p>
            <a:pPr indent="355600"/>
            <a:r>
              <a:rPr lang="fr-FR" sz="1400" dirty="0" smtClean="0"/>
              <a:t>« De  nos  jours  l’Ouzbékistan  est  la  république  démocratique  moderne  avec  de  bons  services  et  l’infrastructure  touristique  développée, » - continue  l’auteur.</a:t>
            </a:r>
          </a:p>
          <a:p>
            <a:pPr indent="355600"/>
            <a:r>
              <a:rPr lang="fr-FR" sz="1400" dirty="0" smtClean="0"/>
              <a:t>En  effet,  on  peut  parler  des  heures  entières  de  notre  beau  pays.  Il  est  vraiment  intéressant  de  visiter  ce  pays  du  soleil  et  de  la  lumière,  ajoutons  nous.  </a:t>
            </a:r>
          </a:p>
          <a:p>
            <a:pPr indent="355600"/>
            <a:r>
              <a:rPr lang="fr-FR" sz="1400" dirty="0" smtClean="0"/>
              <a:t>Bienvenues,  chers  hôtes!  </a:t>
            </a:r>
            <a:endParaRPr lang="ru-RU" sz="1400" dirty="0"/>
          </a:p>
        </p:txBody>
      </p:sp>
      <p:sp>
        <p:nvSpPr>
          <p:cNvPr id="6" name="Управляющая кнопка: назад 5">
            <a:hlinkClick r:id="rId4" action="ppaction://hlinksldjump" highlightClick="1"/>
          </p:cNvPr>
          <p:cNvSpPr/>
          <p:nvPr/>
        </p:nvSpPr>
        <p:spPr>
          <a:xfrm>
            <a:off x="4391980" y="4840002"/>
            <a:ext cx="439769" cy="303498"/>
          </a:xfrm>
          <a:prstGeom prst="actionButtonBackPrevious">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181555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9">
            <a:hlinkClick r:id="rId2" action="ppaction://hlinksldjump"/>
          </p:cNvPr>
          <p:cNvSpPr/>
          <p:nvPr/>
        </p:nvSpPr>
        <p:spPr>
          <a:xfrm>
            <a:off x="539552" y="267494"/>
            <a:ext cx="699762" cy="699676"/>
          </a:xfrm>
          <a:prstGeom prst="ellipse">
            <a:avLst/>
          </a:prstGeom>
          <a:solidFill>
            <a:srgbClr val="CC6600"/>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9</a:t>
            </a:r>
          </a:p>
        </p:txBody>
      </p:sp>
      <p:sp>
        <p:nvSpPr>
          <p:cNvPr id="3" name="Прямоугольник 2"/>
          <p:cNvSpPr/>
          <p:nvPr/>
        </p:nvSpPr>
        <p:spPr>
          <a:xfrm>
            <a:off x="1367644" y="267494"/>
            <a:ext cx="7452828" cy="584775"/>
          </a:xfrm>
          <a:prstGeom prst="rect">
            <a:avLst/>
          </a:prstGeom>
        </p:spPr>
        <p:txBody>
          <a:bodyPr wrap="square">
            <a:spAutoFit/>
          </a:bodyPr>
          <a:lstStyle/>
          <a:p>
            <a:pPr defTabSz="914298">
              <a:defRPr/>
            </a:pPr>
            <a:r>
              <a:rPr lang="en-US" sz="1600" b="1" kern="0" dirty="0" err="1">
                <a:solidFill>
                  <a:srgbClr val="57565A"/>
                </a:solidFill>
              </a:rPr>
              <a:t>Rédigez</a:t>
            </a:r>
            <a:r>
              <a:rPr lang="en-US" sz="1600" b="1" kern="0" dirty="0">
                <a:solidFill>
                  <a:srgbClr val="57565A"/>
                </a:solidFill>
              </a:rPr>
              <a:t>  </a:t>
            </a:r>
            <a:r>
              <a:rPr lang="en-US" sz="1600" b="1" kern="0" dirty="0" err="1">
                <a:solidFill>
                  <a:srgbClr val="57565A"/>
                </a:solidFill>
              </a:rPr>
              <a:t>une</a:t>
            </a:r>
            <a:r>
              <a:rPr lang="en-US" sz="1600" b="1" kern="0" dirty="0">
                <a:solidFill>
                  <a:srgbClr val="57565A"/>
                </a:solidFill>
              </a:rPr>
              <a:t>  conversation  avec  un  </a:t>
            </a:r>
            <a:r>
              <a:rPr lang="en-US" sz="1600" b="1" kern="0" dirty="0" err="1">
                <a:solidFill>
                  <a:srgbClr val="57565A"/>
                </a:solidFill>
              </a:rPr>
              <a:t>touriste</a:t>
            </a:r>
            <a:r>
              <a:rPr lang="en-US" sz="1600" b="1" kern="0" dirty="0">
                <a:solidFill>
                  <a:srgbClr val="57565A"/>
                </a:solidFill>
              </a:rPr>
              <a:t>  </a:t>
            </a:r>
            <a:r>
              <a:rPr lang="en-US" sz="1600" b="1" kern="0" dirty="0" err="1">
                <a:solidFill>
                  <a:srgbClr val="57565A"/>
                </a:solidFill>
              </a:rPr>
              <a:t>étranger</a:t>
            </a:r>
            <a:r>
              <a:rPr lang="en-US" sz="1600" b="1" kern="0" dirty="0">
                <a:solidFill>
                  <a:srgbClr val="57565A"/>
                </a:solidFill>
              </a:rPr>
              <a:t>.  </a:t>
            </a:r>
            <a:r>
              <a:rPr lang="en-US" sz="1600" b="1" kern="0" dirty="0" err="1">
                <a:solidFill>
                  <a:srgbClr val="57565A"/>
                </a:solidFill>
              </a:rPr>
              <a:t>Questionnez</a:t>
            </a:r>
            <a:r>
              <a:rPr lang="en-US" sz="1600" b="1" kern="0" dirty="0">
                <a:solidFill>
                  <a:srgbClr val="57565A"/>
                </a:solidFill>
              </a:rPr>
              <a:t>-le  </a:t>
            </a:r>
            <a:r>
              <a:rPr lang="en-US" sz="1600" b="1" kern="0" dirty="0" err="1">
                <a:solidFill>
                  <a:srgbClr val="57565A"/>
                </a:solidFill>
              </a:rPr>
              <a:t>ses</a:t>
            </a:r>
            <a:r>
              <a:rPr lang="en-US" sz="1600" b="1" kern="0" dirty="0">
                <a:solidFill>
                  <a:srgbClr val="57565A"/>
                </a:solidFill>
              </a:rPr>
              <a:t>  impressions  du  voyage  </a:t>
            </a:r>
            <a:r>
              <a:rPr lang="en-US" sz="1600" b="1" kern="0" dirty="0" err="1">
                <a:solidFill>
                  <a:srgbClr val="57565A"/>
                </a:solidFill>
              </a:rPr>
              <a:t>dans</a:t>
            </a:r>
            <a:r>
              <a:rPr lang="en-US" sz="1600" b="1" kern="0" dirty="0">
                <a:solidFill>
                  <a:srgbClr val="57565A"/>
                </a:solidFill>
              </a:rPr>
              <a:t>  </a:t>
            </a:r>
            <a:r>
              <a:rPr lang="en-US" sz="1600" b="1" kern="0" dirty="0" err="1">
                <a:solidFill>
                  <a:srgbClr val="57565A"/>
                </a:solidFill>
              </a:rPr>
              <a:t>votre</a:t>
            </a:r>
            <a:r>
              <a:rPr lang="en-US" sz="1600" b="1" kern="0" dirty="0">
                <a:solidFill>
                  <a:srgbClr val="57565A"/>
                </a:solidFill>
              </a:rPr>
              <a:t>  </a:t>
            </a:r>
            <a:r>
              <a:rPr lang="en-US" sz="1600" b="1" kern="0" dirty="0" err="1">
                <a:solidFill>
                  <a:srgbClr val="57565A"/>
                </a:solidFill>
              </a:rPr>
              <a:t>ville</a:t>
            </a:r>
            <a:r>
              <a:rPr lang="en-US" sz="1600" b="1" kern="0" dirty="0">
                <a:solidFill>
                  <a:srgbClr val="57565A"/>
                </a:solidFill>
              </a:rPr>
              <a:t>.</a:t>
            </a:r>
          </a:p>
        </p:txBody>
      </p:sp>
      <p:sp>
        <p:nvSpPr>
          <p:cNvPr id="4" name="TextBox 3"/>
          <p:cNvSpPr txBox="1"/>
          <p:nvPr/>
        </p:nvSpPr>
        <p:spPr>
          <a:xfrm>
            <a:off x="393986" y="1167594"/>
            <a:ext cx="8424936" cy="3539430"/>
          </a:xfrm>
          <a:prstGeom prst="rect">
            <a:avLst/>
          </a:prstGeom>
          <a:noFill/>
        </p:spPr>
        <p:txBody>
          <a:bodyPr wrap="square" rtlCol="0">
            <a:spAutoFit/>
          </a:bodyPr>
          <a:lstStyle/>
          <a:p>
            <a:pPr indent="263525">
              <a:buFontTx/>
              <a:buChar char="-"/>
            </a:pPr>
            <a:r>
              <a:rPr lang="fr-FR" sz="1600" dirty="0" smtClean="0"/>
              <a:t>Bonjour,  Monsieur.  Pourrais-je  vous  demander  de  vos  impressions?</a:t>
            </a:r>
          </a:p>
          <a:p>
            <a:pPr indent="263525">
              <a:buFontTx/>
              <a:buChar char="-"/>
            </a:pPr>
            <a:r>
              <a:rPr lang="fr-FR" sz="1600" dirty="0" smtClean="0"/>
              <a:t>Bonjour!  Oh,  vous  parlez  français!  C’est  parfait!  Bien  sûr,  de  quoi  vous  allez  parler?</a:t>
            </a:r>
          </a:p>
          <a:p>
            <a:pPr indent="263525">
              <a:buFontTx/>
              <a:buChar char="-"/>
            </a:pPr>
            <a:r>
              <a:rPr lang="fr-FR" sz="1600" dirty="0" smtClean="0"/>
              <a:t>Euh,  je  voudrais  vous  demander  de  votre  séjour  dans  notre  ville.  Elle  est  comment? </a:t>
            </a:r>
          </a:p>
          <a:p>
            <a:pPr indent="263525">
              <a:buFontTx/>
              <a:buChar char="-"/>
            </a:pPr>
            <a:r>
              <a:rPr lang="fr-FR" sz="1600" dirty="0" smtClean="0"/>
              <a:t>Oh,  votre  ville!  Elle  est  petite,  mais  elle  est  bien  sympa.  Surtout  vos  gens,  ils  sont  hospitaliers,  bien  cultivés  et  instruits.</a:t>
            </a:r>
          </a:p>
          <a:p>
            <a:pPr indent="263525">
              <a:buFontTx/>
              <a:buChar char="-"/>
            </a:pPr>
            <a:r>
              <a:rPr lang="fr-FR" sz="1600" dirty="0" smtClean="0"/>
              <a:t>Merci  pour  ces  petits  mots,  Monsieur.  Qu’est-ce  que  vous  pourriez  recommander  à  ceux/celles  qui  vont  visiter  cette  ville?</a:t>
            </a:r>
          </a:p>
          <a:p>
            <a:pPr indent="263525">
              <a:buFontTx/>
              <a:buChar char="-"/>
            </a:pPr>
            <a:r>
              <a:rPr lang="fr-FR" sz="1600" dirty="0" smtClean="0"/>
              <a:t>Hmm,  je  pense  que  ça  serait  la  cuisine  dont  vous  possédez,  en  plus – la  pêche  au  bord  de  l’Amou-Dar</a:t>
            </a:r>
            <a:r>
              <a:rPr lang="fr-FR" sz="1600" dirty="0" smtClean="0">
                <a:latin typeface="Arial"/>
                <a:cs typeface="Arial"/>
              </a:rPr>
              <a:t>ïa  et  la  visite  de  Khiva.  Je  dois  dire  que  c’est  impressionant,  cette  visite!</a:t>
            </a:r>
          </a:p>
          <a:p>
            <a:pPr indent="263525">
              <a:buFontTx/>
              <a:buChar char="-"/>
            </a:pPr>
            <a:r>
              <a:rPr lang="fr-FR" sz="1600" dirty="0" smtClean="0">
                <a:latin typeface="Arial"/>
                <a:cs typeface="Arial"/>
              </a:rPr>
              <a:t>Je  vous  remercie,  Monsieur,  pour  cette  conversation.  Et  bonne  journée!</a:t>
            </a:r>
          </a:p>
          <a:p>
            <a:pPr indent="263525">
              <a:buFontTx/>
              <a:buChar char="-"/>
            </a:pPr>
            <a:r>
              <a:rPr lang="fr-FR" sz="1600" dirty="0" smtClean="0">
                <a:latin typeface="Arial"/>
                <a:cs typeface="Arial"/>
              </a:rPr>
              <a:t>Bonne  journée!  </a:t>
            </a:r>
            <a:r>
              <a:rPr lang="fr-FR" sz="1600" dirty="0" smtClean="0"/>
              <a:t> </a:t>
            </a:r>
            <a:endParaRPr lang="ru-RU" sz="1600" dirty="0"/>
          </a:p>
        </p:txBody>
      </p:sp>
      <p:sp>
        <p:nvSpPr>
          <p:cNvPr id="5" name="Прямоугольник 4"/>
          <p:cNvSpPr/>
          <p:nvPr/>
        </p:nvSpPr>
        <p:spPr>
          <a:xfrm>
            <a:off x="393986" y="1167594"/>
            <a:ext cx="8426485" cy="3539430"/>
          </a:xfrm>
          <a:prstGeom prst="rect">
            <a:avLst/>
          </a:prstGeom>
          <a:noFill/>
          <a:ln w="12700">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Управляющая кнопка: назад 5">
            <a:hlinkClick r:id="rId3" action="ppaction://hlinksldjump" highlightClick="1"/>
          </p:cNvPr>
          <p:cNvSpPr/>
          <p:nvPr/>
        </p:nvSpPr>
        <p:spPr>
          <a:xfrm>
            <a:off x="4391980" y="4840002"/>
            <a:ext cx="439769" cy="303498"/>
          </a:xfrm>
          <a:prstGeom prst="actionButtonBackPrevious">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86877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5">
            <a:hlinkClick r:id="rId2" action="ppaction://hlinksldjump"/>
          </p:cNvPr>
          <p:cNvSpPr/>
          <p:nvPr/>
        </p:nvSpPr>
        <p:spPr>
          <a:xfrm>
            <a:off x="467544" y="267494"/>
            <a:ext cx="813414" cy="699676"/>
          </a:xfrm>
          <a:prstGeom prst="ellipse">
            <a:avLst/>
          </a:prstGeom>
          <a:solidFill>
            <a:srgbClr val="66FFFF"/>
          </a:solidFill>
          <a:ln w="9525" cap="flat" cmpd="sng" algn="ctr">
            <a:noFill/>
            <a:prstDash val="solid"/>
          </a:ln>
          <a:effectLst/>
        </p:spPr>
        <p:txBody>
          <a:bodyPr rtlCol="0" anchor="ctr"/>
          <a:lstStyle/>
          <a:p>
            <a:pPr algn="ctr" defTabSz="914298">
              <a:defRPr/>
            </a:pPr>
            <a:r>
              <a:rPr lang="en-US"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10</a:t>
            </a:r>
            <a:endParaRPr lang="en-US"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sp>
        <p:nvSpPr>
          <p:cNvPr id="3" name="Прямоугольник 2"/>
          <p:cNvSpPr/>
          <p:nvPr/>
        </p:nvSpPr>
        <p:spPr>
          <a:xfrm>
            <a:off x="1403648" y="267494"/>
            <a:ext cx="7524836" cy="1754326"/>
          </a:xfrm>
          <a:prstGeom prst="rect">
            <a:avLst/>
          </a:prstGeom>
        </p:spPr>
        <p:txBody>
          <a:bodyPr wrap="square">
            <a:spAutoFit/>
          </a:bodyPr>
          <a:lstStyle/>
          <a:p>
            <a:pPr defTabSz="914298">
              <a:defRPr/>
            </a:pPr>
            <a:r>
              <a:rPr lang="en-US" kern="0" dirty="0" err="1">
                <a:solidFill>
                  <a:srgbClr val="57565A"/>
                </a:solidFill>
              </a:rPr>
              <a:t>Vous</a:t>
            </a:r>
            <a:r>
              <a:rPr lang="en-US" kern="0" dirty="0">
                <a:solidFill>
                  <a:srgbClr val="57565A"/>
                </a:solidFill>
              </a:rPr>
              <a:t>  </a:t>
            </a:r>
            <a:r>
              <a:rPr lang="en-US" kern="0" dirty="0" err="1">
                <a:solidFill>
                  <a:srgbClr val="57565A"/>
                </a:solidFill>
              </a:rPr>
              <a:t>avez</a:t>
            </a:r>
            <a:r>
              <a:rPr lang="en-US" kern="0" dirty="0">
                <a:solidFill>
                  <a:srgbClr val="57565A"/>
                </a:solidFill>
              </a:rPr>
              <a:t>  </a:t>
            </a:r>
            <a:r>
              <a:rPr lang="en-US" kern="0" dirty="0" err="1">
                <a:solidFill>
                  <a:srgbClr val="57565A"/>
                </a:solidFill>
              </a:rPr>
              <a:t>décidé</a:t>
            </a:r>
            <a:r>
              <a:rPr lang="en-US" kern="0" dirty="0">
                <a:solidFill>
                  <a:srgbClr val="57565A"/>
                </a:solidFill>
              </a:rPr>
              <a:t>  de  faire  un  voyage.  Comment  </a:t>
            </a:r>
            <a:r>
              <a:rPr lang="en-US" kern="0" dirty="0" err="1">
                <a:solidFill>
                  <a:srgbClr val="57565A"/>
                </a:solidFill>
              </a:rPr>
              <a:t>vous</a:t>
            </a:r>
            <a:r>
              <a:rPr lang="en-US" kern="0" dirty="0">
                <a:solidFill>
                  <a:srgbClr val="57565A"/>
                </a:solidFill>
              </a:rPr>
              <a:t>  </a:t>
            </a:r>
            <a:r>
              <a:rPr lang="en-US" kern="0" dirty="0" err="1">
                <a:solidFill>
                  <a:srgbClr val="57565A"/>
                </a:solidFill>
              </a:rPr>
              <a:t>allez</a:t>
            </a:r>
            <a:r>
              <a:rPr lang="en-US" kern="0" dirty="0">
                <a:solidFill>
                  <a:srgbClr val="57565A"/>
                </a:solidFill>
              </a:rPr>
              <a:t>  </a:t>
            </a:r>
            <a:r>
              <a:rPr lang="en-US" kern="0" dirty="0" err="1">
                <a:solidFill>
                  <a:srgbClr val="57565A"/>
                </a:solidFill>
              </a:rPr>
              <a:t>choisir</a:t>
            </a:r>
            <a:r>
              <a:rPr lang="en-US" kern="0" dirty="0">
                <a:solidFill>
                  <a:srgbClr val="57565A"/>
                </a:solidFill>
              </a:rPr>
              <a:t>  </a:t>
            </a:r>
            <a:r>
              <a:rPr lang="en-US" kern="0" dirty="0" err="1">
                <a:solidFill>
                  <a:srgbClr val="57565A"/>
                </a:solidFill>
              </a:rPr>
              <a:t>votre</a:t>
            </a:r>
            <a:r>
              <a:rPr lang="en-US" kern="0" dirty="0">
                <a:solidFill>
                  <a:srgbClr val="57565A"/>
                </a:solidFill>
              </a:rPr>
              <a:t>  destination</a:t>
            </a:r>
            <a:r>
              <a:rPr lang="en-US" kern="0" dirty="0" smtClean="0">
                <a:solidFill>
                  <a:srgbClr val="57565A"/>
                </a:solidFill>
              </a:rPr>
              <a:t>?  </a:t>
            </a:r>
          </a:p>
          <a:p>
            <a:pPr marL="285750" indent="-285750" defTabSz="914298">
              <a:buFontTx/>
              <a:buChar char="-"/>
              <a:defRPr/>
            </a:pPr>
            <a:r>
              <a:rPr lang="en-US" kern="0" dirty="0" err="1" smtClean="0">
                <a:solidFill>
                  <a:srgbClr val="57565A"/>
                </a:solidFill>
              </a:rPr>
              <a:t>d’après</a:t>
            </a:r>
            <a:r>
              <a:rPr lang="en-US" kern="0" dirty="0" smtClean="0">
                <a:solidFill>
                  <a:srgbClr val="57565A"/>
                </a:solidFill>
              </a:rPr>
              <a:t>  </a:t>
            </a:r>
            <a:r>
              <a:rPr lang="en-US" kern="0" dirty="0" err="1" smtClean="0">
                <a:solidFill>
                  <a:srgbClr val="57565A"/>
                </a:solidFill>
              </a:rPr>
              <a:t>sa</a:t>
            </a:r>
            <a:r>
              <a:rPr lang="en-US" kern="0" dirty="0" smtClean="0">
                <a:solidFill>
                  <a:srgbClr val="57565A"/>
                </a:solidFill>
              </a:rPr>
              <a:t>  situation  </a:t>
            </a:r>
            <a:r>
              <a:rPr lang="en-US" kern="0" dirty="0" err="1" smtClean="0">
                <a:solidFill>
                  <a:srgbClr val="57565A"/>
                </a:solidFill>
              </a:rPr>
              <a:t>géographique</a:t>
            </a:r>
            <a:endParaRPr lang="en-US" kern="0" dirty="0" smtClean="0">
              <a:solidFill>
                <a:srgbClr val="57565A"/>
              </a:solidFill>
            </a:endParaRPr>
          </a:p>
          <a:p>
            <a:pPr marL="285750" indent="-285750" defTabSz="914298">
              <a:buFontTx/>
              <a:buChar char="-"/>
              <a:defRPr/>
            </a:pPr>
            <a:r>
              <a:rPr lang="en-US" kern="0" dirty="0" err="1">
                <a:solidFill>
                  <a:srgbClr val="57565A"/>
                </a:solidFill>
              </a:rPr>
              <a:t>d</a:t>
            </a:r>
            <a:r>
              <a:rPr lang="en-US" kern="0" dirty="0" err="1" smtClean="0">
                <a:solidFill>
                  <a:srgbClr val="57565A"/>
                </a:solidFill>
              </a:rPr>
              <a:t>’après</a:t>
            </a:r>
            <a:r>
              <a:rPr lang="en-US" kern="0" dirty="0" smtClean="0">
                <a:solidFill>
                  <a:srgbClr val="57565A"/>
                </a:solidFill>
              </a:rPr>
              <a:t>  son  histoire</a:t>
            </a:r>
          </a:p>
          <a:p>
            <a:pPr marL="285750" indent="-285750" defTabSz="914298">
              <a:buFontTx/>
              <a:buChar char="-"/>
              <a:defRPr/>
            </a:pPr>
            <a:r>
              <a:rPr lang="en-US" kern="0" dirty="0" err="1">
                <a:solidFill>
                  <a:srgbClr val="57565A"/>
                </a:solidFill>
              </a:rPr>
              <a:t>d</a:t>
            </a:r>
            <a:r>
              <a:rPr lang="en-US" kern="0" dirty="0" err="1" smtClean="0">
                <a:solidFill>
                  <a:srgbClr val="57565A"/>
                </a:solidFill>
              </a:rPr>
              <a:t>’après</a:t>
            </a:r>
            <a:r>
              <a:rPr lang="en-US" kern="0" dirty="0" smtClean="0">
                <a:solidFill>
                  <a:srgbClr val="57565A"/>
                </a:solidFill>
              </a:rPr>
              <a:t>  les  </a:t>
            </a:r>
            <a:r>
              <a:rPr lang="en-US" kern="0" dirty="0" err="1" smtClean="0">
                <a:solidFill>
                  <a:srgbClr val="57565A"/>
                </a:solidFill>
              </a:rPr>
              <a:t>informations</a:t>
            </a:r>
            <a:r>
              <a:rPr lang="en-US" kern="0" dirty="0" smtClean="0">
                <a:solidFill>
                  <a:srgbClr val="57565A"/>
                </a:solidFill>
              </a:rPr>
              <a:t>  </a:t>
            </a:r>
            <a:r>
              <a:rPr lang="en-US" kern="0" dirty="0" err="1" smtClean="0">
                <a:solidFill>
                  <a:srgbClr val="57565A"/>
                </a:solidFill>
              </a:rPr>
              <a:t>sur</a:t>
            </a:r>
            <a:r>
              <a:rPr lang="en-US" kern="0" dirty="0" smtClean="0">
                <a:solidFill>
                  <a:srgbClr val="57565A"/>
                </a:solidFill>
              </a:rPr>
              <a:t>  internet  etc.  </a:t>
            </a:r>
          </a:p>
          <a:p>
            <a:pPr defTabSz="914298">
              <a:defRPr/>
            </a:pPr>
            <a:r>
              <a:rPr lang="en-US" kern="0" dirty="0" err="1" smtClean="0">
                <a:solidFill>
                  <a:srgbClr val="57565A"/>
                </a:solidFill>
              </a:rPr>
              <a:t>Faites</a:t>
            </a:r>
            <a:r>
              <a:rPr lang="en-US" kern="0" dirty="0" smtClean="0">
                <a:solidFill>
                  <a:srgbClr val="57565A"/>
                </a:solidFill>
              </a:rPr>
              <a:t>  un  </a:t>
            </a:r>
            <a:r>
              <a:rPr lang="en-US" kern="0" dirty="0" err="1" smtClean="0">
                <a:solidFill>
                  <a:srgbClr val="57565A"/>
                </a:solidFill>
              </a:rPr>
              <a:t>texte</a:t>
            </a:r>
            <a:r>
              <a:rPr lang="en-US" kern="0" dirty="0" smtClean="0">
                <a:solidFill>
                  <a:srgbClr val="57565A"/>
                </a:solidFill>
              </a:rPr>
              <a:t>.  </a:t>
            </a:r>
            <a:endParaRPr lang="en-US" kern="0" dirty="0">
              <a:solidFill>
                <a:srgbClr val="57565A"/>
              </a:solidFill>
            </a:endParaRPr>
          </a:p>
        </p:txBody>
      </p:sp>
      <p:sp>
        <p:nvSpPr>
          <p:cNvPr id="5" name="TextBox 4"/>
          <p:cNvSpPr txBox="1"/>
          <p:nvPr/>
        </p:nvSpPr>
        <p:spPr>
          <a:xfrm>
            <a:off x="464714" y="2139702"/>
            <a:ext cx="6051502" cy="2031325"/>
          </a:xfrm>
          <a:prstGeom prst="rect">
            <a:avLst/>
          </a:prstGeom>
          <a:noFill/>
        </p:spPr>
        <p:txBody>
          <a:bodyPr wrap="square" rtlCol="0">
            <a:spAutoFit/>
          </a:bodyPr>
          <a:lstStyle/>
          <a:p>
            <a:r>
              <a:rPr lang="fr-FR" dirty="0" smtClean="0"/>
              <a:t>Si  je  vais  décider  de  faire  un  voyage  (un  jour,  je  pense  que  cela  peut  être  réalier  car  c’est  mon  le  plus  grand  rêve!)  je  vais  choisir</a:t>
            </a:r>
          </a:p>
          <a:p>
            <a:pPr marL="285750" indent="-285750">
              <a:buFontTx/>
              <a:buChar char="-"/>
            </a:pPr>
            <a:r>
              <a:rPr lang="fr-FR" dirty="0" smtClean="0"/>
              <a:t>Ferghana,  d’après  sa  situation  géographique,  car  c’est  la  Suisse  de  notre  pays. </a:t>
            </a:r>
          </a:p>
          <a:p>
            <a:pPr marL="285750" indent="-285750">
              <a:buFontTx/>
              <a:buChar char="-"/>
            </a:pPr>
            <a:r>
              <a:rPr lang="fr-FR" dirty="0" smtClean="0"/>
              <a:t>Mekkah  ou  bien  Egypte  d’après  son  histoire.</a:t>
            </a:r>
          </a:p>
          <a:p>
            <a:pPr marL="285750" indent="-285750">
              <a:buFontTx/>
              <a:buChar char="-"/>
            </a:pPr>
            <a:r>
              <a:rPr lang="fr-FR" dirty="0" smtClean="0"/>
              <a:t>Japon  d’après  les  informations  sur  internet.  </a:t>
            </a:r>
            <a:endParaRPr lang="ru-RU" dirty="0"/>
          </a:p>
        </p:txBody>
      </p:sp>
      <p:pic>
        <p:nvPicPr>
          <p:cNvPr id="6" name="Рисунок 5"/>
          <p:cNvPicPr>
            <a:picLocks noChangeAspect="1"/>
          </p:cNvPicPr>
          <p:nvPr/>
        </p:nvPicPr>
        <p:blipFill rotWithShape="1">
          <a:blip r:embed="rId3">
            <a:extLst>
              <a:ext uri="{BEBA8EAE-BF5A-486C-A8C5-ECC9F3942E4B}">
                <a14:imgProps xmlns:a14="http://schemas.microsoft.com/office/drawing/2010/main">
                  <a14:imgLayer r:embed="rId4">
                    <a14:imgEffect>
                      <a14:backgroundRemoval t="5181" b="94037" l="9881" r="89794"/>
                    </a14:imgEffect>
                  </a14:imgLayer>
                </a14:imgProps>
              </a:ext>
              <a:ext uri="{28A0092B-C50C-407E-A947-70E740481C1C}">
                <a14:useLocalDpi xmlns:a14="http://schemas.microsoft.com/office/drawing/2010/main" val="0"/>
              </a:ext>
            </a:extLst>
          </a:blip>
          <a:srcRect l="13599" t="7926" r="14809" b="8000"/>
          <a:stretch/>
        </p:blipFill>
        <p:spPr>
          <a:xfrm flipH="1">
            <a:off x="6444208" y="1311610"/>
            <a:ext cx="2299679" cy="3189859"/>
          </a:xfrm>
          <a:prstGeom prst="rect">
            <a:avLst/>
          </a:prstGeom>
        </p:spPr>
      </p:pic>
      <p:sp>
        <p:nvSpPr>
          <p:cNvPr id="7" name="Управляющая кнопка: назад 6">
            <a:hlinkClick r:id="rId5" action="ppaction://hlinksldjump" highlightClick="1"/>
          </p:cNvPr>
          <p:cNvSpPr/>
          <p:nvPr/>
        </p:nvSpPr>
        <p:spPr>
          <a:xfrm>
            <a:off x="4391980" y="4840002"/>
            <a:ext cx="439769" cy="303498"/>
          </a:xfrm>
          <a:prstGeom prst="actionButtonBackPrevious">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950082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358" y="267494"/>
            <a:ext cx="1778051" cy="400110"/>
          </a:xfrm>
          <a:prstGeom prst="rect">
            <a:avLst/>
          </a:prstGeom>
          <a:noFill/>
        </p:spPr>
        <p:txBody>
          <a:bodyPr wrap="none" rtlCol="0">
            <a:spAutoFit/>
          </a:bodyPr>
          <a:lstStyle/>
          <a:p>
            <a:r>
              <a:rPr lang="fr-FR" sz="2000" b="1" dirty="0" smtClean="0"/>
              <a:t>Devoir  p.  74</a:t>
            </a:r>
            <a:endParaRPr lang="ru-RU" sz="2000" b="1" dirty="0"/>
          </a:p>
        </p:txBody>
      </p:sp>
      <p:sp>
        <p:nvSpPr>
          <p:cNvPr id="3" name="TextBox 2"/>
          <p:cNvSpPr txBox="1"/>
          <p:nvPr/>
        </p:nvSpPr>
        <p:spPr>
          <a:xfrm>
            <a:off x="384358" y="771550"/>
            <a:ext cx="8364106" cy="1569660"/>
          </a:xfrm>
          <a:prstGeom prst="rect">
            <a:avLst/>
          </a:prstGeom>
          <a:noFill/>
        </p:spPr>
        <p:txBody>
          <a:bodyPr wrap="square" rtlCol="0">
            <a:spAutoFit/>
          </a:bodyPr>
          <a:lstStyle/>
          <a:p>
            <a:r>
              <a:rPr lang="fr-FR" sz="1600" dirty="0" smtClean="0"/>
              <a:t>Activité </a:t>
            </a:r>
            <a:r>
              <a:rPr lang="fr-FR" sz="1600" dirty="0" smtClean="0"/>
              <a:t>11</a:t>
            </a:r>
            <a:r>
              <a:rPr lang="fr-FR" sz="1600" dirty="0" smtClean="0"/>
              <a:t>.  Entrez  sur  internet  et  trouvez-y  les  sites,  des  lieux  touristiues.  Choisissez-en  quelques  un,  argumentez  votre  choix.</a:t>
            </a:r>
          </a:p>
          <a:p>
            <a:r>
              <a:rPr lang="fr-FR" sz="1600" dirty="0" smtClean="0">
                <a:hlinkClick r:id="rId2"/>
              </a:rPr>
              <a:t>www.teztour.com</a:t>
            </a:r>
            <a:endParaRPr lang="fr-FR" sz="1600" dirty="0" smtClean="0"/>
          </a:p>
          <a:p>
            <a:r>
              <a:rPr lang="fr-FR" sz="1600" dirty="0" smtClean="0">
                <a:hlinkClick r:id="rId3"/>
              </a:rPr>
              <a:t>www.planrest.ru</a:t>
            </a:r>
            <a:endParaRPr lang="fr-FR" sz="1600" dirty="0" smtClean="0"/>
          </a:p>
          <a:p>
            <a:r>
              <a:rPr lang="fr-FR" sz="1600" dirty="0" smtClean="0">
                <a:hlinkClick r:id="rId4"/>
              </a:rPr>
              <a:t>www.zakaz</a:t>
            </a:r>
            <a:r>
              <a:rPr lang="fr-FR" sz="1600" dirty="0" smtClean="0">
                <a:latin typeface="Arial"/>
                <a:cs typeface="Arial"/>
                <a:hlinkClick r:id="rId4"/>
              </a:rPr>
              <a:t>@triattour.ru</a:t>
            </a:r>
            <a:endParaRPr lang="fr-FR" sz="1600" dirty="0" smtClean="0">
              <a:latin typeface="Arial"/>
              <a:cs typeface="Arial"/>
            </a:endParaRPr>
          </a:p>
          <a:p>
            <a:r>
              <a:rPr lang="fr-FR" sz="1600" dirty="0" smtClean="0">
                <a:latin typeface="Arial"/>
                <a:cs typeface="Arial"/>
                <a:hlinkClick r:id="rId5"/>
              </a:rPr>
              <a:t>www.visituglich.com</a:t>
            </a:r>
            <a:endParaRPr lang="ru-RU" sz="1600" dirty="0"/>
          </a:p>
        </p:txBody>
      </p:sp>
      <p:pic>
        <p:nvPicPr>
          <p:cNvPr id="4" name="Рисунок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06884" y="1476834"/>
            <a:ext cx="5976156" cy="3599862"/>
          </a:xfrm>
          <a:prstGeom prst="rect">
            <a:avLst/>
          </a:prstGeom>
        </p:spPr>
      </p:pic>
      <p:pic>
        <p:nvPicPr>
          <p:cNvPr id="6" name="Рисунок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932" y="2571750"/>
            <a:ext cx="1635756" cy="2571750"/>
          </a:xfrm>
          <a:prstGeom prst="rect">
            <a:avLst/>
          </a:prstGeom>
        </p:spPr>
      </p:pic>
    </p:spTree>
    <p:extLst>
      <p:ext uri="{BB962C8B-B14F-4D97-AF65-F5344CB8AC3E}">
        <p14:creationId xmlns:p14="http://schemas.microsoft.com/office/powerpoint/2010/main" val="795590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702" y="229057"/>
            <a:ext cx="8736786" cy="411148"/>
          </a:xfrm>
          <a:prstGeom prst="rect">
            <a:avLst/>
          </a:prstGeom>
        </p:spPr>
        <p:txBody>
          <a:bodyPr vert="horz" wrap="square" lIns="0" tIns="26172" rIns="0" bIns="0" rtlCol="0" anchor="ctr">
            <a:spAutoFit/>
          </a:bodyPr>
          <a:lstStyle/>
          <a:p>
            <a:pPr marL="20131">
              <a:lnSpc>
                <a:spcPct val="100000"/>
              </a:lnSpc>
              <a:spcBef>
                <a:spcPts val="206"/>
              </a:spcBef>
            </a:pPr>
            <a:r>
              <a:rPr lang="fr-FR" sz="2500" dirty="0"/>
              <a:t>Leçon  </a:t>
            </a:r>
            <a:r>
              <a:rPr lang="fr-FR" sz="2500" dirty="0" smtClean="0"/>
              <a:t>9  Voyage,  Voyage ...    (p. p.  73-74)</a:t>
            </a:r>
            <a:endParaRPr sz="2500" dirty="0"/>
          </a:p>
        </p:txBody>
      </p:sp>
      <p:sp>
        <p:nvSpPr>
          <p:cNvPr id="19" name="TextBox 18"/>
          <p:cNvSpPr txBox="1"/>
          <p:nvPr/>
        </p:nvSpPr>
        <p:spPr>
          <a:xfrm>
            <a:off x="5399553" y="2955925"/>
            <a:ext cx="3147551" cy="423579"/>
          </a:xfrm>
          <a:prstGeom prst="rect">
            <a:avLst/>
          </a:prstGeom>
          <a:noFill/>
        </p:spPr>
        <p:txBody>
          <a:bodyPr wrap="square" lIns="145161" tIns="72581" rIns="145161" bIns="72581" rtlCol="0">
            <a:spAutoFit/>
          </a:bodyPr>
          <a:lstStyle/>
          <a:p>
            <a:pPr defTabSz="914298">
              <a:spcAft>
                <a:spcPts val="149"/>
              </a:spcAft>
              <a:defRPr/>
            </a:pPr>
            <a:r>
              <a:rPr lang="en-US" b="1" kern="0" spc="-52" dirty="0" err="1" smtClean="0">
                <a:solidFill>
                  <a:srgbClr val="57565A"/>
                </a:solidFill>
                <a:latin typeface="Open Sans" panose="020B0606030504020204" pitchFamily="34" charset="0"/>
              </a:rPr>
              <a:t>Sokhiba</a:t>
            </a:r>
            <a:r>
              <a:rPr lang="en-US" b="1" kern="0" spc="-52" dirty="0" smtClean="0">
                <a:solidFill>
                  <a:srgbClr val="57565A"/>
                </a:solidFill>
                <a:latin typeface="Open Sans" panose="020B0606030504020204" pitchFamily="34" charset="0"/>
              </a:rPr>
              <a:t>, </a:t>
            </a:r>
            <a:r>
              <a:rPr lang="en-US" sz="1600" kern="0" dirty="0" smtClean="0">
                <a:solidFill>
                  <a:srgbClr val="57565A"/>
                </a:solidFill>
              </a:rPr>
              <a:t>  20 </a:t>
            </a:r>
            <a:r>
              <a:rPr lang="en-US" sz="1600" kern="0" dirty="0" err="1" smtClean="0">
                <a:solidFill>
                  <a:srgbClr val="57565A"/>
                </a:solidFill>
              </a:rPr>
              <a:t>ans</a:t>
            </a:r>
            <a:r>
              <a:rPr lang="en-US" sz="1600" kern="0" dirty="0" smtClean="0">
                <a:solidFill>
                  <a:srgbClr val="57565A"/>
                </a:solidFill>
              </a:rPr>
              <a:t>,  </a:t>
            </a:r>
            <a:r>
              <a:rPr lang="en-US" sz="1600" kern="0" dirty="0" err="1" smtClean="0">
                <a:solidFill>
                  <a:srgbClr val="57565A"/>
                </a:solidFill>
              </a:rPr>
              <a:t>étudiante</a:t>
            </a:r>
            <a:endParaRPr lang="en-US" sz="1600" kern="0" dirty="0">
              <a:solidFill>
                <a:srgbClr val="57565A"/>
              </a:solidFill>
            </a:endParaRPr>
          </a:p>
        </p:txBody>
      </p:sp>
      <p:cxnSp>
        <p:nvCxnSpPr>
          <p:cNvPr id="20" name="Straight Connector 9"/>
          <p:cNvCxnSpPr/>
          <p:nvPr/>
        </p:nvCxnSpPr>
        <p:spPr>
          <a:xfrm>
            <a:off x="4409982" y="1187417"/>
            <a:ext cx="0" cy="3301312"/>
          </a:xfrm>
          <a:prstGeom prst="line">
            <a:avLst/>
          </a:prstGeom>
          <a:ln>
            <a:solidFill>
              <a:srgbClr val="5F5F5F"/>
            </a:solidFill>
          </a:ln>
        </p:spPr>
        <p:style>
          <a:lnRef idx="1">
            <a:schemeClr val="accent3"/>
          </a:lnRef>
          <a:fillRef idx="0">
            <a:schemeClr val="accent3"/>
          </a:fillRef>
          <a:effectRef idx="0">
            <a:schemeClr val="accent3"/>
          </a:effectRef>
          <a:fontRef idx="minor">
            <a:schemeClr val="tx1"/>
          </a:fontRef>
        </p:style>
      </p:cxnSp>
      <p:sp>
        <p:nvSpPr>
          <p:cNvPr id="21" name="Oval 11">
            <a:hlinkClick r:id="rId2" action="ppaction://hlinksldjump"/>
          </p:cNvPr>
          <p:cNvSpPr/>
          <p:nvPr/>
        </p:nvSpPr>
        <p:spPr>
          <a:xfrm>
            <a:off x="4820256" y="97243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820256" y="160819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3" name="Oval 14">
            <a:hlinkClick r:id="rId4" action="ppaction://hlinksldjump"/>
          </p:cNvPr>
          <p:cNvSpPr/>
          <p:nvPr/>
        </p:nvSpPr>
        <p:spPr>
          <a:xfrm>
            <a:off x="4820256" y="224395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4" name="Oval 15">
            <a:hlinkClick r:id="rId5" action="ppaction://hlinksldjump"/>
          </p:cNvPr>
          <p:cNvSpPr/>
          <p:nvPr/>
        </p:nvSpPr>
        <p:spPr>
          <a:xfrm>
            <a:off x="4820256" y="287971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sp>
        <p:nvSpPr>
          <p:cNvPr id="3" name="Прямоугольник 2"/>
          <p:cNvSpPr/>
          <p:nvPr/>
        </p:nvSpPr>
        <p:spPr>
          <a:xfrm>
            <a:off x="5399553" y="1075769"/>
            <a:ext cx="2180149" cy="369332"/>
          </a:xfrm>
          <a:prstGeom prst="rect">
            <a:avLst/>
          </a:prstGeom>
        </p:spPr>
        <p:txBody>
          <a:bodyPr wrap="none">
            <a:spAutoFit/>
          </a:bodyPr>
          <a:lstStyle/>
          <a:p>
            <a:pPr defTabSz="914298">
              <a:spcAft>
                <a:spcPts val="149"/>
              </a:spcAft>
              <a:defRPr/>
            </a:pPr>
            <a:r>
              <a:rPr lang="en-US" b="1" kern="0" spc="-52" dirty="0" err="1" smtClean="0">
                <a:solidFill>
                  <a:srgbClr val="57565A"/>
                </a:solidFill>
                <a:latin typeface="Open Sans" panose="020B0606030504020204" pitchFamily="34" charset="0"/>
              </a:rPr>
              <a:t>Jeune</a:t>
            </a:r>
            <a:r>
              <a:rPr lang="en-US" b="1" kern="0" spc="-52" dirty="0" smtClean="0">
                <a:solidFill>
                  <a:srgbClr val="57565A"/>
                </a:solidFill>
                <a:latin typeface="Open Sans" panose="020B0606030504020204" pitchFamily="34" charset="0"/>
              </a:rPr>
              <a:t>  </a:t>
            </a:r>
            <a:r>
              <a:rPr lang="en-US" b="1" kern="0" spc="-52" dirty="0" err="1" smtClean="0">
                <a:solidFill>
                  <a:srgbClr val="57565A"/>
                </a:solidFill>
                <a:latin typeface="Open Sans" panose="020B0606030504020204" pitchFamily="34" charset="0"/>
              </a:rPr>
              <a:t>agriculteur</a:t>
            </a:r>
            <a:r>
              <a:rPr lang="en-US" b="1" kern="0" spc="-52" dirty="0" smtClean="0">
                <a:solidFill>
                  <a:srgbClr val="57565A"/>
                </a:solidFill>
                <a:latin typeface="Open Sans" panose="020B0606030504020204" pitchFamily="34" charset="0"/>
              </a:rPr>
              <a:t>  </a:t>
            </a:r>
            <a:r>
              <a:rPr lang="en-US" b="1" kern="0" spc="-52" dirty="0" err="1" smtClean="0">
                <a:solidFill>
                  <a:srgbClr val="57565A"/>
                </a:solidFill>
                <a:latin typeface="Open Sans" panose="020B0606030504020204" pitchFamily="34" charset="0"/>
              </a:rPr>
              <a:t>ouzbek</a:t>
            </a:r>
            <a:endParaRPr lang="en-US" kern="0" dirty="0">
              <a:solidFill>
                <a:srgbClr val="57565A"/>
              </a:solidFill>
            </a:endParaRPr>
          </a:p>
        </p:txBody>
      </p:sp>
      <p:sp>
        <p:nvSpPr>
          <p:cNvPr id="15" name="Oval 15">
            <a:hlinkClick r:id="rId6" action="ppaction://hlinksldjump"/>
          </p:cNvPr>
          <p:cNvSpPr/>
          <p:nvPr/>
        </p:nvSpPr>
        <p:spPr>
          <a:xfrm>
            <a:off x="4820256" y="3515475"/>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5</a:t>
            </a:r>
          </a:p>
        </p:txBody>
      </p:sp>
      <p:sp>
        <p:nvSpPr>
          <p:cNvPr id="25" name="Oval 15">
            <a:hlinkClick r:id="rId7" action="ppaction://hlinksldjump"/>
          </p:cNvPr>
          <p:cNvSpPr/>
          <p:nvPr/>
        </p:nvSpPr>
        <p:spPr>
          <a:xfrm>
            <a:off x="4820256" y="4151233"/>
            <a:ext cx="576000" cy="57600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smtClean="0">
                <a:solidFill>
                  <a:srgbClr val="FFFFFF"/>
                </a:solidFill>
                <a:latin typeface="Open Sans Light"/>
              </a:rPr>
              <a:t>6</a:t>
            </a:r>
            <a:endParaRPr lang="en-US" sz="2900" kern="0" dirty="0">
              <a:solidFill>
                <a:srgbClr val="FFFFFF"/>
              </a:solidFill>
              <a:latin typeface="Open Sans Light"/>
            </a:endParaRPr>
          </a:p>
        </p:txBody>
      </p:sp>
      <p:sp>
        <p:nvSpPr>
          <p:cNvPr id="4" name="Прямоугольник 3"/>
          <p:cNvSpPr/>
          <p:nvPr/>
        </p:nvSpPr>
        <p:spPr>
          <a:xfrm>
            <a:off x="5395948" y="1711529"/>
            <a:ext cx="2137165" cy="369332"/>
          </a:xfrm>
          <a:prstGeom prst="rect">
            <a:avLst/>
          </a:prstGeom>
        </p:spPr>
        <p:txBody>
          <a:bodyPr wrap="square">
            <a:spAutoFit/>
          </a:bodyPr>
          <a:lstStyle/>
          <a:p>
            <a:pPr defTabSz="914298">
              <a:spcAft>
                <a:spcPts val="149"/>
              </a:spcAft>
              <a:defRPr/>
            </a:pPr>
            <a:r>
              <a:rPr lang="en-US" b="1" kern="0" spc="-52" dirty="0" err="1" smtClean="0">
                <a:solidFill>
                  <a:srgbClr val="57565A"/>
                </a:solidFill>
                <a:latin typeface="Open Sans" panose="020B0606030504020204" pitchFamily="34" charset="0"/>
              </a:rPr>
              <a:t>Sarvar</a:t>
            </a:r>
            <a:r>
              <a:rPr lang="en-US" b="1" kern="0" spc="-52" dirty="0" smtClean="0">
                <a:solidFill>
                  <a:srgbClr val="57565A"/>
                </a:solidFill>
                <a:latin typeface="Open Sans" panose="020B0606030504020204" pitchFamily="34" charset="0"/>
              </a:rPr>
              <a:t>,  18 </a:t>
            </a:r>
            <a:r>
              <a:rPr lang="en-US" b="1" kern="0" spc="-52" dirty="0" err="1" smtClean="0">
                <a:solidFill>
                  <a:srgbClr val="57565A"/>
                </a:solidFill>
                <a:latin typeface="Open Sans" panose="020B0606030504020204" pitchFamily="34" charset="0"/>
              </a:rPr>
              <a:t>ans</a:t>
            </a:r>
            <a:endParaRPr lang="en-US" kern="0" dirty="0">
              <a:solidFill>
                <a:srgbClr val="57565A"/>
              </a:solidFill>
            </a:endParaRPr>
          </a:p>
        </p:txBody>
      </p:sp>
      <p:sp>
        <p:nvSpPr>
          <p:cNvPr id="6" name="Прямоугольник 5"/>
          <p:cNvSpPr/>
          <p:nvPr/>
        </p:nvSpPr>
        <p:spPr>
          <a:xfrm>
            <a:off x="5395948" y="2347289"/>
            <a:ext cx="2628962" cy="369332"/>
          </a:xfrm>
          <a:prstGeom prst="rect">
            <a:avLst/>
          </a:prstGeom>
        </p:spPr>
        <p:txBody>
          <a:bodyPr wrap="square">
            <a:spAutoFit/>
          </a:bodyPr>
          <a:lstStyle/>
          <a:p>
            <a:pPr defTabSz="914298">
              <a:spcAft>
                <a:spcPts val="149"/>
              </a:spcAft>
              <a:defRPr/>
            </a:pPr>
            <a:r>
              <a:rPr lang="en-US" b="1" kern="0" spc="-52" dirty="0" smtClean="0">
                <a:solidFill>
                  <a:srgbClr val="57565A"/>
                </a:solidFill>
                <a:latin typeface="Open Sans" panose="020B0606030504020204" pitchFamily="34" charset="0"/>
              </a:rPr>
              <a:t>Les  </a:t>
            </a:r>
            <a:r>
              <a:rPr lang="en-US" b="1" kern="0" spc="-52" dirty="0" err="1" smtClean="0">
                <a:solidFill>
                  <a:srgbClr val="57565A"/>
                </a:solidFill>
                <a:latin typeface="Open Sans" panose="020B0606030504020204" pitchFamily="34" charset="0"/>
              </a:rPr>
              <a:t>retraités</a:t>
            </a:r>
            <a:r>
              <a:rPr lang="en-US" b="1" kern="0" spc="-52" dirty="0" smtClean="0">
                <a:solidFill>
                  <a:srgbClr val="57565A"/>
                </a:solidFill>
                <a:latin typeface="Open Sans" panose="020B0606030504020204" pitchFamily="34" charset="0"/>
              </a:rPr>
              <a:t>  </a:t>
            </a:r>
            <a:r>
              <a:rPr lang="en-US" b="1" kern="0" spc="-52" dirty="0" err="1" smtClean="0">
                <a:solidFill>
                  <a:srgbClr val="57565A"/>
                </a:solidFill>
                <a:latin typeface="Open Sans" panose="020B0606030504020204" pitchFamily="34" charset="0"/>
              </a:rPr>
              <a:t>russes</a:t>
            </a:r>
            <a:endParaRPr lang="en-US" kern="0" dirty="0">
              <a:solidFill>
                <a:srgbClr val="57565A"/>
              </a:solidFill>
            </a:endParaRPr>
          </a:p>
        </p:txBody>
      </p:sp>
      <p:sp>
        <p:nvSpPr>
          <p:cNvPr id="7" name="Прямоугольник 6"/>
          <p:cNvSpPr/>
          <p:nvPr/>
        </p:nvSpPr>
        <p:spPr>
          <a:xfrm>
            <a:off x="5409527" y="3632644"/>
            <a:ext cx="2480661" cy="369332"/>
          </a:xfrm>
          <a:prstGeom prst="rect">
            <a:avLst/>
          </a:prstGeom>
        </p:spPr>
        <p:txBody>
          <a:bodyPr wrap="square">
            <a:spAutoFit/>
          </a:bodyPr>
          <a:lstStyle/>
          <a:p>
            <a:pPr defTabSz="914298">
              <a:spcAft>
                <a:spcPts val="149"/>
              </a:spcAft>
              <a:defRPr/>
            </a:pPr>
            <a:r>
              <a:rPr lang="en-US" b="1" kern="0" spc="-52" dirty="0" smtClean="0">
                <a:solidFill>
                  <a:srgbClr val="57565A"/>
                </a:solidFill>
                <a:latin typeface="Open Sans" panose="020B0606030504020204" pitchFamily="34" charset="0"/>
              </a:rPr>
              <a:t>Un  couple  </a:t>
            </a:r>
            <a:r>
              <a:rPr lang="en-US" b="1" kern="0" spc="-52" dirty="0" err="1" smtClean="0">
                <a:solidFill>
                  <a:srgbClr val="57565A"/>
                </a:solidFill>
                <a:latin typeface="Open Sans" panose="020B0606030504020204" pitchFamily="34" charset="0"/>
              </a:rPr>
              <a:t>parisien</a:t>
            </a:r>
            <a:endParaRPr lang="en-US" kern="0" dirty="0">
              <a:solidFill>
                <a:srgbClr val="57565A"/>
              </a:solidFill>
            </a:endParaRPr>
          </a:p>
        </p:txBody>
      </p:sp>
      <p:sp>
        <p:nvSpPr>
          <p:cNvPr id="8" name="Прямоугольник 7"/>
          <p:cNvSpPr/>
          <p:nvPr/>
        </p:nvSpPr>
        <p:spPr>
          <a:xfrm>
            <a:off x="5386388" y="4236838"/>
            <a:ext cx="2981860" cy="369332"/>
          </a:xfrm>
          <a:prstGeom prst="rect">
            <a:avLst/>
          </a:prstGeom>
        </p:spPr>
        <p:txBody>
          <a:bodyPr wrap="square">
            <a:spAutoFit/>
          </a:bodyPr>
          <a:lstStyle/>
          <a:p>
            <a:pPr defTabSz="914298">
              <a:spcAft>
                <a:spcPts val="149"/>
              </a:spcAft>
              <a:defRPr/>
            </a:pPr>
            <a:r>
              <a:rPr lang="en-US" b="1" kern="0" spc="-52" dirty="0" smtClean="0">
                <a:solidFill>
                  <a:srgbClr val="57565A"/>
                </a:solidFill>
                <a:latin typeface="Open Sans" panose="020B0606030504020204" pitchFamily="34" charset="0"/>
              </a:rPr>
              <a:t>Un  </a:t>
            </a:r>
            <a:r>
              <a:rPr lang="en-US" b="1" kern="0" spc="-52" dirty="0" err="1" smtClean="0">
                <a:solidFill>
                  <a:srgbClr val="57565A"/>
                </a:solidFill>
                <a:latin typeface="Open Sans" panose="020B0606030504020204" pitchFamily="34" charset="0"/>
              </a:rPr>
              <a:t>jeune</a:t>
            </a:r>
            <a:r>
              <a:rPr lang="en-US" b="1" kern="0" spc="-52" dirty="0" smtClean="0">
                <a:solidFill>
                  <a:srgbClr val="57565A"/>
                </a:solidFill>
                <a:latin typeface="Open Sans" panose="020B0606030504020204" pitchFamily="34" charset="0"/>
              </a:rPr>
              <a:t>  </a:t>
            </a:r>
            <a:r>
              <a:rPr lang="en-US" b="1" kern="0" spc="-52" dirty="0" err="1" smtClean="0">
                <a:solidFill>
                  <a:srgbClr val="57565A"/>
                </a:solidFill>
                <a:latin typeface="Open Sans" panose="020B0606030504020204" pitchFamily="34" charset="0"/>
              </a:rPr>
              <a:t>américain</a:t>
            </a:r>
            <a:endParaRPr lang="en-US" kern="0" dirty="0">
              <a:solidFill>
                <a:srgbClr val="57565A"/>
              </a:solidFill>
            </a:endParaRPr>
          </a:p>
        </p:txBody>
      </p:sp>
      <p:sp>
        <p:nvSpPr>
          <p:cNvPr id="9" name="Управляющая кнопка: далее 8">
            <a:hlinkClick r:id="rId8" action="ppaction://hlinksldjump" highlightClick="1"/>
          </p:cNvPr>
          <p:cNvSpPr/>
          <p:nvPr/>
        </p:nvSpPr>
        <p:spPr>
          <a:xfrm>
            <a:off x="4316221" y="4547427"/>
            <a:ext cx="415501" cy="447514"/>
          </a:xfrm>
          <a:prstGeom prst="actionButtonForwardNext">
            <a:avLst/>
          </a:prstGeom>
          <a:solidFill>
            <a:schemeClr val="bg1">
              <a:lumMod val="6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18"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t="5833" r="79701" b="71013"/>
          <a:stretch/>
        </p:blipFill>
        <p:spPr bwMode="auto">
          <a:xfrm>
            <a:off x="227702" y="914417"/>
            <a:ext cx="829917" cy="388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11" b="98649" l="8766" r="97853"/>
                    </a14:imgEffect>
                    <a14:imgEffect>
                      <a14:brightnessContrast bright="-20000" contrast="40000"/>
                    </a14:imgEffect>
                  </a14:imgLayer>
                </a14:imgProps>
              </a:ext>
              <a:ext uri="{28A0092B-C50C-407E-A947-70E740481C1C}">
                <a14:useLocalDpi xmlns:a14="http://schemas.microsoft.com/office/drawing/2010/main" val="0"/>
              </a:ext>
            </a:extLst>
          </a:blip>
          <a:srcRect l="9367" r="1868"/>
          <a:stretch/>
        </p:blipFill>
        <p:spPr bwMode="auto">
          <a:xfrm>
            <a:off x="1129381" y="3235236"/>
            <a:ext cx="2372513" cy="1707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156126" y="948510"/>
            <a:ext cx="1726755" cy="307777"/>
          </a:xfrm>
          <a:prstGeom prst="rect">
            <a:avLst/>
          </a:prstGeom>
          <a:noFill/>
        </p:spPr>
        <p:txBody>
          <a:bodyPr wrap="none" rtlCol="0">
            <a:spAutoFit/>
          </a:bodyPr>
          <a:lstStyle/>
          <a:p>
            <a:r>
              <a:rPr lang="fr-FR" sz="1400" b="1" dirty="0" smtClean="0"/>
              <a:t>Expression  écrite</a:t>
            </a:r>
            <a:endParaRPr lang="ru-RU" sz="1400" b="1" dirty="0"/>
          </a:p>
        </p:txBody>
      </p:sp>
      <p:sp>
        <p:nvSpPr>
          <p:cNvPr id="11" name="TextBox 10"/>
          <p:cNvSpPr txBox="1"/>
          <p:nvPr/>
        </p:nvSpPr>
        <p:spPr>
          <a:xfrm>
            <a:off x="240271" y="1308003"/>
            <a:ext cx="4075950" cy="1815882"/>
          </a:xfrm>
          <a:prstGeom prst="rect">
            <a:avLst/>
          </a:prstGeom>
          <a:noFill/>
        </p:spPr>
        <p:txBody>
          <a:bodyPr wrap="square" rtlCol="0">
            <a:spAutoFit/>
          </a:bodyPr>
          <a:lstStyle/>
          <a:p>
            <a:r>
              <a:rPr lang="fr-FR" sz="1400" b="1" dirty="0" smtClean="0"/>
              <a:t>Activité  1. Lisez  et  comparez  les  extraits  de  la  table  ronde. Répondez  aux  questions  suivantes</a:t>
            </a:r>
            <a:r>
              <a:rPr lang="fr-FR" sz="1400" b="1" dirty="0" smtClean="0"/>
              <a:t>:</a:t>
            </a:r>
            <a:endParaRPr lang="fr-FR" sz="1400" dirty="0" smtClean="0"/>
          </a:p>
          <a:p>
            <a:pPr marL="342900" indent="-342900">
              <a:buAutoNum type="alphaLcParenR"/>
            </a:pPr>
            <a:r>
              <a:rPr lang="fr-FR" sz="1400" dirty="0" smtClean="0"/>
              <a:t>Les  intervenants  parlent  des  mêmes  lieux?</a:t>
            </a:r>
          </a:p>
          <a:p>
            <a:pPr marL="342900" indent="-342900">
              <a:buAutoNum type="alphaLcParenR"/>
            </a:pPr>
            <a:r>
              <a:rPr lang="fr-FR" sz="1400" dirty="0" smtClean="0"/>
              <a:t>Parlent-ils  du  climat,  des  paysages  de  ces  lieux?</a:t>
            </a:r>
          </a:p>
          <a:p>
            <a:pPr marL="342900" indent="-342900">
              <a:buAutoNum type="alphaLcParenR"/>
            </a:pPr>
            <a:r>
              <a:rPr lang="fr-FR" sz="1400" dirty="0" smtClean="0"/>
              <a:t>Par  quoi  sont-ils  attirés?</a:t>
            </a:r>
            <a:endParaRPr lang="ru-RU" sz="1400" dirty="0"/>
          </a:p>
        </p:txBody>
      </p:sp>
    </p:spTree>
    <p:extLst>
      <p:ext uri="{BB962C8B-B14F-4D97-AF65-F5344CB8AC3E}">
        <p14:creationId xmlns:p14="http://schemas.microsoft.com/office/powerpoint/2010/main" val="42070147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14:presetBounceEnd="66667">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14:bounceEnd="66667">
                                          <p:cBhvr additive="base">
                                            <p:cTn id="14"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14:presetBounceEnd="66667">
                                      <p:stCondLst>
                                        <p:cond delay="500"/>
                                      </p:stCondLst>
                                      <p:childTnLst>
                                        <p:set>
                                          <p:cBhvr>
                                            <p:cTn id="17" dur="1" fill="hold">
                                              <p:stCondLst>
                                                <p:cond delay="0"/>
                                              </p:stCondLst>
                                            </p:cTn>
                                            <p:tgtEl>
                                              <p:spTgt spid="23"/>
                                            </p:tgtEl>
                                            <p:attrNameLst>
                                              <p:attrName>style.visibility</p:attrName>
                                            </p:attrNameLst>
                                          </p:cBhvr>
                                          <p:to>
                                            <p:strVal val="visible"/>
                                          </p:to>
                                        </p:set>
                                        <p:anim calcmode="lin" valueType="num" p14:bounceEnd="66667">
                                          <p:cBhvr additive="base">
                                            <p:cTn id="18"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19" dur="1100" fill="hold"/>
                                            <p:tgtEl>
                                              <p:spTgt spid="23"/>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5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2" presetClass="entr" presetSubtype="1" fill="hold" grpId="0" nodeType="withEffect" p14:presetBounceEnd="66667">
                                      <p:stCondLst>
                                        <p:cond delay="600"/>
                                      </p:stCondLst>
                                      <p:childTnLst>
                                        <p:set>
                                          <p:cBhvr>
                                            <p:cTn id="24" dur="1" fill="hold">
                                              <p:stCondLst>
                                                <p:cond delay="0"/>
                                              </p:stCondLst>
                                            </p:cTn>
                                            <p:tgtEl>
                                              <p:spTgt spid="24"/>
                                            </p:tgtEl>
                                            <p:attrNameLst>
                                              <p:attrName>style.visibility</p:attrName>
                                            </p:attrNameLst>
                                          </p:cBhvr>
                                          <p:to>
                                            <p:strVal val="visible"/>
                                          </p:to>
                                        </p:set>
                                        <p:anim calcmode="lin" valueType="num" p14:bounceEnd="66667">
                                          <p:cBhvr additive="base">
                                            <p:cTn id="25"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26" dur="1200" fill="hold"/>
                                            <p:tgtEl>
                                              <p:spTgt spid="24"/>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14:presetBounceEnd="66667">
                                      <p:stCondLst>
                                        <p:cond delay="600"/>
                                      </p:stCondLst>
                                      <p:childTnLst>
                                        <p:set>
                                          <p:cBhvr>
                                            <p:cTn id="28" dur="1" fill="hold">
                                              <p:stCondLst>
                                                <p:cond delay="0"/>
                                              </p:stCondLst>
                                            </p:cTn>
                                            <p:tgtEl>
                                              <p:spTgt spid="15"/>
                                            </p:tgtEl>
                                            <p:attrNameLst>
                                              <p:attrName>style.visibility</p:attrName>
                                            </p:attrNameLst>
                                          </p:cBhvr>
                                          <p:to>
                                            <p:strVal val="visible"/>
                                          </p:to>
                                        </p:set>
                                        <p:anim calcmode="lin" valueType="num" p14:bounceEnd="66667">
                                          <p:cBhvr additive="base">
                                            <p:cTn id="29" dur="1200" fill="hold"/>
                                            <p:tgtEl>
                                              <p:spTgt spid="15"/>
                                            </p:tgtEl>
                                            <p:attrNameLst>
                                              <p:attrName>ppt_x</p:attrName>
                                            </p:attrNameLst>
                                          </p:cBhvr>
                                          <p:tavLst>
                                            <p:tav tm="0">
                                              <p:val>
                                                <p:strVal val="#ppt_x"/>
                                              </p:val>
                                            </p:tav>
                                            <p:tav tm="100000">
                                              <p:val>
                                                <p:strVal val="#ppt_x"/>
                                              </p:val>
                                            </p:tav>
                                          </p:tavLst>
                                        </p:anim>
                                        <p:anim calcmode="lin" valueType="num" p14:bounceEnd="66667">
                                          <p:cBhvr additive="base">
                                            <p:cTn id="30" dur="12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14:presetBounceEnd="66667">
                                      <p:stCondLst>
                                        <p:cond delay="600"/>
                                      </p:stCondLst>
                                      <p:childTnLst>
                                        <p:set>
                                          <p:cBhvr>
                                            <p:cTn id="32" dur="1" fill="hold">
                                              <p:stCondLst>
                                                <p:cond delay="0"/>
                                              </p:stCondLst>
                                            </p:cTn>
                                            <p:tgtEl>
                                              <p:spTgt spid="25"/>
                                            </p:tgtEl>
                                            <p:attrNameLst>
                                              <p:attrName>style.visibility</p:attrName>
                                            </p:attrNameLst>
                                          </p:cBhvr>
                                          <p:to>
                                            <p:strVal val="visible"/>
                                          </p:to>
                                        </p:set>
                                        <p:anim calcmode="lin" valueType="num" p14:bounceEnd="66667">
                                          <p:cBhvr additive="base">
                                            <p:cTn id="33" dur="1200" fill="hold"/>
                                            <p:tgtEl>
                                              <p:spTgt spid="25"/>
                                            </p:tgtEl>
                                            <p:attrNameLst>
                                              <p:attrName>ppt_x</p:attrName>
                                            </p:attrNameLst>
                                          </p:cBhvr>
                                          <p:tavLst>
                                            <p:tav tm="0">
                                              <p:val>
                                                <p:strVal val="#ppt_x"/>
                                              </p:val>
                                            </p:tav>
                                            <p:tav tm="100000">
                                              <p:val>
                                                <p:strVal val="#ppt_x"/>
                                              </p:val>
                                            </p:tav>
                                          </p:tavLst>
                                        </p:anim>
                                        <p:anim calcmode="lin" valueType="num" p14:bounceEnd="66667">
                                          <p:cBhvr additive="base">
                                            <p:cTn id="34" dur="1200" fill="hold"/>
                                            <p:tgtEl>
                                              <p:spTgt spid="25"/>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60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par>
                                    <p:cTn id="38" presetID="10" presetClass="entr" presetSubtype="0" fill="hold" grpId="0" nodeType="withEffect">
                                      <p:stCondLst>
                                        <p:cond delay="60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par>
                                    <p:cTn id="41" presetID="10" presetClass="entr" presetSubtype="0" fill="hold" grpId="0" nodeType="withEffect">
                                      <p:stCondLst>
                                        <p:cond delay="60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par>
                                    <p:cTn id="44" presetID="10" presetClass="entr" presetSubtype="0" fill="hold" grpId="0" nodeType="withEffect">
                                      <p:stCondLst>
                                        <p:cond delay="60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par>
                                    <p:cTn id="47" presetID="10" presetClass="entr" presetSubtype="0" fill="hold" grpId="0" nodeType="withEffect">
                                      <p:stCondLst>
                                        <p:cond delay="60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22" grpId="0" animBg="1"/>
          <p:bldP spid="23" grpId="0" animBg="1"/>
          <p:bldP spid="24" grpId="0" animBg="1"/>
          <p:bldP spid="3" grpId="0"/>
          <p:bldP spid="15" grpId="0" animBg="1"/>
          <p:bldP spid="25" grpId="0" animBg="1"/>
          <p:bldP spid="4" grpId="0"/>
          <p:bldP spid="6" grpId="0"/>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40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1000" fill="hold"/>
                                            <p:tgtEl>
                                              <p:spTgt spid="22"/>
                                            </p:tgtEl>
                                            <p:attrNameLst>
                                              <p:attrName>ppt_x</p:attrName>
                                            </p:attrNameLst>
                                          </p:cBhvr>
                                          <p:tavLst>
                                            <p:tav tm="0">
                                              <p:val>
                                                <p:strVal val="#ppt_x"/>
                                              </p:val>
                                            </p:tav>
                                            <p:tav tm="100000">
                                              <p:val>
                                                <p:strVal val="#ppt_x"/>
                                              </p:val>
                                            </p:tav>
                                          </p:tavLst>
                                        </p:anim>
                                        <p:anim calcmode="lin" valueType="num">
                                          <p:cBhvr additive="base">
                                            <p:cTn id="15" dur="1000" fill="hold"/>
                                            <p:tgtEl>
                                              <p:spTgt spid="22"/>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50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1100" fill="hold"/>
                                            <p:tgtEl>
                                              <p:spTgt spid="23"/>
                                            </p:tgtEl>
                                            <p:attrNameLst>
                                              <p:attrName>ppt_x</p:attrName>
                                            </p:attrNameLst>
                                          </p:cBhvr>
                                          <p:tavLst>
                                            <p:tav tm="0">
                                              <p:val>
                                                <p:strVal val="#ppt_x"/>
                                              </p:val>
                                            </p:tav>
                                            <p:tav tm="100000">
                                              <p:val>
                                                <p:strVal val="#ppt_x"/>
                                              </p:val>
                                            </p:tav>
                                          </p:tavLst>
                                        </p:anim>
                                        <p:anim calcmode="lin" valueType="num">
                                          <p:cBhvr additive="base">
                                            <p:cTn id="19" dur="1100" fill="hold"/>
                                            <p:tgtEl>
                                              <p:spTgt spid="23"/>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5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2" presetClass="entr" presetSubtype="1" fill="hold" grpId="0" nodeType="withEffect">
                                      <p:stCondLst>
                                        <p:cond delay="60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1200" fill="hold"/>
                                            <p:tgtEl>
                                              <p:spTgt spid="24"/>
                                            </p:tgtEl>
                                            <p:attrNameLst>
                                              <p:attrName>ppt_x</p:attrName>
                                            </p:attrNameLst>
                                          </p:cBhvr>
                                          <p:tavLst>
                                            <p:tav tm="0">
                                              <p:val>
                                                <p:strVal val="#ppt_x"/>
                                              </p:val>
                                            </p:tav>
                                            <p:tav tm="100000">
                                              <p:val>
                                                <p:strVal val="#ppt_x"/>
                                              </p:val>
                                            </p:tav>
                                          </p:tavLst>
                                        </p:anim>
                                        <p:anim calcmode="lin" valueType="num">
                                          <p:cBhvr additive="base">
                                            <p:cTn id="26" dur="1200" fill="hold"/>
                                            <p:tgtEl>
                                              <p:spTgt spid="24"/>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60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1200" fill="hold"/>
                                            <p:tgtEl>
                                              <p:spTgt spid="15"/>
                                            </p:tgtEl>
                                            <p:attrNameLst>
                                              <p:attrName>ppt_x</p:attrName>
                                            </p:attrNameLst>
                                          </p:cBhvr>
                                          <p:tavLst>
                                            <p:tav tm="0">
                                              <p:val>
                                                <p:strVal val="#ppt_x"/>
                                              </p:val>
                                            </p:tav>
                                            <p:tav tm="100000">
                                              <p:val>
                                                <p:strVal val="#ppt_x"/>
                                              </p:val>
                                            </p:tav>
                                          </p:tavLst>
                                        </p:anim>
                                        <p:anim calcmode="lin" valueType="num">
                                          <p:cBhvr additive="base">
                                            <p:cTn id="30" dur="12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60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1200" fill="hold"/>
                                            <p:tgtEl>
                                              <p:spTgt spid="25"/>
                                            </p:tgtEl>
                                            <p:attrNameLst>
                                              <p:attrName>ppt_x</p:attrName>
                                            </p:attrNameLst>
                                          </p:cBhvr>
                                          <p:tavLst>
                                            <p:tav tm="0">
                                              <p:val>
                                                <p:strVal val="#ppt_x"/>
                                              </p:val>
                                            </p:tav>
                                            <p:tav tm="100000">
                                              <p:val>
                                                <p:strVal val="#ppt_x"/>
                                              </p:val>
                                            </p:tav>
                                          </p:tavLst>
                                        </p:anim>
                                        <p:anim calcmode="lin" valueType="num">
                                          <p:cBhvr additive="base">
                                            <p:cTn id="34" dur="1200" fill="hold"/>
                                            <p:tgtEl>
                                              <p:spTgt spid="25"/>
                                            </p:tgtEl>
                                            <p:attrNameLst>
                                              <p:attrName>ppt_y</p:attrName>
                                            </p:attrNameLst>
                                          </p:cBhvr>
                                          <p:tavLst>
                                            <p:tav tm="0">
                                              <p:val>
                                                <p:strVal val="0-#ppt_h/2"/>
                                              </p:val>
                                            </p:tav>
                                            <p:tav tm="100000">
                                              <p:val>
                                                <p:strVal val="#ppt_y"/>
                                              </p:val>
                                            </p:tav>
                                          </p:tavLst>
                                        </p:anim>
                                      </p:childTnLst>
                                    </p:cTn>
                                  </p:par>
                                  <p:par>
                                    <p:cTn id="35" presetID="10" presetClass="entr" presetSubtype="0" fill="hold" grpId="0" nodeType="withEffect">
                                      <p:stCondLst>
                                        <p:cond delay="60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par>
                                    <p:cTn id="38" presetID="10" presetClass="entr" presetSubtype="0" fill="hold" grpId="0" nodeType="withEffect">
                                      <p:stCondLst>
                                        <p:cond delay="60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par>
                                    <p:cTn id="41" presetID="10" presetClass="entr" presetSubtype="0" fill="hold" grpId="0" nodeType="withEffect">
                                      <p:stCondLst>
                                        <p:cond delay="60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par>
                                    <p:cTn id="44" presetID="10" presetClass="entr" presetSubtype="0" fill="hold" grpId="0" nodeType="withEffect">
                                      <p:stCondLst>
                                        <p:cond delay="60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par>
                                    <p:cTn id="47" presetID="10" presetClass="entr" presetSubtype="0" fill="hold" grpId="0" nodeType="withEffect">
                                      <p:stCondLst>
                                        <p:cond delay="60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22" grpId="0" animBg="1"/>
          <p:bldP spid="23" grpId="0" animBg="1"/>
          <p:bldP spid="24" grpId="0" animBg="1"/>
          <p:bldP spid="3" grpId="0"/>
          <p:bldP spid="15" grpId="0" animBg="1"/>
          <p:bldP spid="25" grpId="0" animBg="1"/>
          <p:bldP spid="4" grpId="0"/>
          <p:bldP spid="6" grpId="0"/>
          <p:bldP spid="7" grpId="0"/>
          <p:bldP spid="8"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323528" y="339502"/>
            <a:ext cx="8119530" cy="769441"/>
          </a:xfrm>
          <a:prstGeom prst="rect">
            <a:avLst/>
          </a:prstGeom>
          <a:noFill/>
        </p:spPr>
        <p:txBody>
          <a:bodyPr wrap="none" rtlCol="0">
            <a:spAutoFit/>
          </a:bodyPr>
          <a:lstStyle/>
          <a:p>
            <a:r>
              <a:rPr lang="fr-FR" sz="4400" b="1" dirty="0" smtClean="0">
                <a:solidFill>
                  <a:srgbClr val="FF0000"/>
                </a:solidFill>
              </a:rPr>
              <a:t>Merci  pour  votre    attention!</a:t>
            </a:r>
            <a:endParaRPr lang="ru-RU" sz="4400" b="1" dirty="0">
              <a:solidFill>
                <a:srgbClr val="FF0000"/>
              </a:solidFill>
            </a:endParaRPr>
          </a:p>
        </p:txBody>
      </p:sp>
    </p:spTree>
    <p:extLst>
      <p:ext uri="{BB962C8B-B14F-4D97-AF65-F5344CB8AC3E}">
        <p14:creationId xmlns:p14="http://schemas.microsoft.com/office/powerpoint/2010/main" val="25331917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705"/>
          <a:stretch/>
        </p:blipFill>
        <p:spPr bwMode="auto">
          <a:xfrm>
            <a:off x="92149" y="1720215"/>
            <a:ext cx="4359823" cy="33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355212" y="4747456"/>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 name="TextBox 1"/>
          <p:cNvSpPr txBox="1"/>
          <p:nvPr/>
        </p:nvSpPr>
        <p:spPr>
          <a:xfrm>
            <a:off x="1223628" y="448348"/>
            <a:ext cx="7455887" cy="923330"/>
          </a:xfrm>
          <a:prstGeom prst="rect">
            <a:avLst/>
          </a:prstGeom>
          <a:noFill/>
        </p:spPr>
        <p:txBody>
          <a:bodyPr wrap="none" rtlCol="0">
            <a:spAutoFit/>
          </a:bodyPr>
          <a:lstStyle/>
          <a:p>
            <a:pPr marL="342900" indent="-342900">
              <a:buAutoNum type="alphaLcParenR"/>
            </a:pPr>
            <a:r>
              <a:rPr lang="fr-FR" dirty="0" smtClean="0"/>
              <a:t>Le  jeune  agriculteur  parle  de  la  Champagne.  </a:t>
            </a:r>
          </a:p>
          <a:p>
            <a:pPr marL="342900" indent="-342900">
              <a:buAutoNum type="alphaLcParenR"/>
            </a:pPr>
            <a:r>
              <a:rPr lang="fr-FR" dirty="0" smtClean="0"/>
              <a:t>Il  ne  parle  pas  de  climat,  de  paysages  de  cette  région.</a:t>
            </a:r>
          </a:p>
          <a:p>
            <a:pPr marL="342900" indent="-342900">
              <a:buAutoNum type="alphaLcParenR"/>
            </a:pPr>
            <a:r>
              <a:rPr lang="fr-FR" dirty="0" smtClean="0"/>
              <a:t>Ce  qui  l’attire   ça  c’est  la  technique  de  cultivation  de  la  vigne.</a:t>
            </a:r>
            <a:endParaRPr lang="ru-RU" dirty="0"/>
          </a:p>
        </p:txBody>
      </p:sp>
      <p:sp>
        <p:nvSpPr>
          <p:cNvPr id="6" name="Oval 11">
            <a:hlinkClick r:id="rId4" action="ppaction://hlinksldjump"/>
          </p:cNvPr>
          <p:cNvSpPr/>
          <p:nvPr/>
        </p:nvSpPr>
        <p:spPr>
          <a:xfrm>
            <a:off x="323528" y="441034"/>
            <a:ext cx="792088" cy="726559"/>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pic>
        <p:nvPicPr>
          <p:cNvPr id="5" name="Рисунок 4"/>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3500" r="95800"/>
                    </a14:imgEffect>
                  </a14:imgLayer>
                </a14:imgProps>
              </a:ext>
              <a:ext uri="{28A0092B-C50C-407E-A947-70E740481C1C}">
                <a14:useLocalDpi xmlns:a14="http://schemas.microsoft.com/office/drawing/2010/main" val="0"/>
              </a:ext>
            </a:extLst>
          </a:blip>
          <a:srcRect l="5799" t="11334" r="5592" b="13111"/>
          <a:stretch/>
        </p:blipFill>
        <p:spPr>
          <a:xfrm>
            <a:off x="5580112" y="2103698"/>
            <a:ext cx="3132348" cy="2232248"/>
          </a:xfrm>
          <a:prstGeom prst="rect">
            <a:avLst/>
          </a:prstGeom>
        </p:spPr>
      </p:pic>
    </p:spTree>
    <p:extLst>
      <p:ext uri="{BB962C8B-B14F-4D97-AF65-F5344CB8AC3E}">
        <p14:creationId xmlns:p14="http://schemas.microsoft.com/office/powerpoint/2010/main" val="174930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6"/>
                                            </p:tgtEl>
                                            <p:attrNameLst>
                                              <p:attrName>style.visibility</p:attrName>
                                            </p:attrNameLst>
                                          </p:cBhvr>
                                          <p:to>
                                            <p:strVal val="visible"/>
                                          </p:to>
                                        </p:set>
                                        <p:anim calcmode="lin" valueType="num" p14:bounceEnd="66667">
                                          <p:cBhvr additive="base">
                                            <p:cTn id="7" dur="900" fill="hold"/>
                                            <p:tgtEl>
                                              <p:spTgt spid="6"/>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900" fill="hold"/>
                                            <p:tgtEl>
                                              <p:spTgt spid="6"/>
                                            </p:tgtEl>
                                            <p:attrNameLst>
                                              <p:attrName>ppt_x</p:attrName>
                                            </p:attrNameLst>
                                          </p:cBhvr>
                                          <p:tavLst>
                                            <p:tav tm="0">
                                              <p:val>
                                                <p:strVal val="#ppt_x"/>
                                              </p:val>
                                            </p:tav>
                                            <p:tav tm="100000">
                                              <p:val>
                                                <p:strVal val="#ppt_x"/>
                                              </p:val>
                                            </p:tav>
                                          </p:tavLst>
                                        </p:anim>
                                        <p:anim calcmode="lin" valueType="num">
                                          <p:cBhvr additive="base">
                                            <p:cTn id="8" dur="9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460"/>
          <a:stretch/>
        </p:blipFill>
        <p:spPr bwMode="auto">
          <a:xfrm>
            <a:off x="5731904" y="1383898"/>
            <a:ext cx="3232585" cy="3625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463988" y="4747456"/>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1">
            <a:hlinkClick r:id="rId4" action="ppaction://hlinksldjump"/>
          </p:cNvPr>
          <p:cNvSpPr/>
          <p:nvPr/>
        </p:nvSpPr>
        <p:spPr>
          <a:xfrm>
            <a:off x="359532" y="283706"/>
            <a:ext cx="837091" cy="762563"/>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 name="TextBox 1"/>
          <p:cNvSpPr txBox="1"/>
          <p:nvPr/>
        </p:nvSpPr>
        <p:spPr>
          <a:xfrm>
            <a:off x="1295637" y="283706"/>
            <a:ext cx="7668852" cy="1077218"/>
          </a:xfrm>
          <a:prstGeom prst="rect">
            <a:avLst/>
          </a:prstGeom>
          <a:noFill/>
        </p:spPr>
        <p:txBody>
          <a:bodyPr wrap="square" rtlCol="0">
            <a:spAutoFit/>
          </a:bodyPr>
          <a:lstStyle/>
          <a:p>
            <a:r>
              <a:rPr lang="fr-FR" sz="1600" dirty="0" smtClean="0"/>
              <a:t>a) Sarvar  parle  de  Nice  qui  se  trouve  au  bord  de  la  Méditerranée.</a:t>
            </a:r>
          </a:p>
          <a:p>
            <a:r>
              <a:rPr lang="fr-FR" sz="1600" dirty="0" smtClean="0"/>
              <a:t>b) Il  parle  du  climat  (le  soleil  et  le  ciel  bleu),  des  paysages  (la  mer,  les  palmiers)  de  cette  ville.</a:t>
            </a:r>
          </a:p>
          <a:p>
            <a:r>
              <a:rPr lang="fr-FR" sz="1600" dirty="0" smtClean="0"/>
              <a:t>c) Ce  qui  l’attire  ça  c’est  la  mer  et  la  côte  d’Azur.</a:t>
            </a:r>
            <a:endParaRPr lang="ru-RU" sz="1600" dirty="0"/>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8265" y="2139701"/>
            <a:ext cx="3807107" cy="2058597"/>
          </a:xfrm>
          <a:prstGeom prst="rect">
            <a:avLst/>
          </a:prstGeom>
        </p:spPr>
      </p:pic>
    </p:spTree>
    <p:extLst>
      <p:ext uri="{BB962C8B-B14F-4D97-AF65-F5344CB8AC3E}">
        <p14:creationId xmlns:p14="http://schemas.microsoft.com/office/powerpoint/2010/main" val="212528344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9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900" fill="hold"/>
                                            <p:tgtEl>
                                              <p:spTgt spid="5"/>
                                            </p:tgtEl>
                                            <p:attrNameLst>
                                              <p:attrName>ppt_x</p:attrName>
                                            </p:attrNameLst>
                                          </p:cBhvr>
                                          <p:tavLst>
                                            <p:tav tm="0">
                                              <p:val>
                                                <p:strVal val="#ppt_x"/>
                                              </p:val>
                                            </p:tav>
                                            <p:tav tm="100000">
                                              <p:val>
                                                <p:strVal val="#ppt_x"/>
                                              </p:val>
                                            </p:tav>
                                          </p:tavLst>
                                        </p:anim>
                                        <p:anim calcmode="lin" valueType="num">
                                          <p:cBhvr additive="base">
                                            <p:cTn id="8" dur="9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54"/>
          <a:stretch/>
        </p:blipFill>
        <p:spPr bwMode="auto">
          <a:xfrm>
            <a:off x="113188" y="1477691"/>
            <a:ext cx="4372895" cy="3615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389152" y="4747456"/>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4">
            <a:hlinkClick r:id="rId4" action="ppaction://hlinksldjump"/>
          </p:cNvPr>
          <p:cNvSpPr/>
          <p:nvPr/>
        </p:nvSpPr>
        <p:spPr>
          <a:xfrm>
            <a:off x="323528" y="231490"/>
            <a:ext cx="720080" cy="72008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 name="TextBox 1"/>
          <p:cNvSpPr txBox="1"/>
          <p:nvPr/>
        </p:nvSpPr>
        <p:spPr>
          <a:xfrm>
            <a:off x="1043608" y="231490"/>
            <a:ext cx="7848872" cy="1077218"/>
          </a:xfrm>
          <a:prstGeom prst="rect">
            <a:avLst/>
          </a:prstGeom>
          <a:noFill/>
        </p:spPr>
        <p:txBody>
          <a:bodyPr wrap="square" rtlCol="0">
            <a:spAutoFit/>
          </a:bodyPr>
          <a:lstStyle/>
          <a:p>
            <a:r>
              <a:rPr lang="fr-FR" sz="1600" dirty="0" smtClean="0"/>
              <a:t>a) Les  retraités  russes  parlent  de  la  France,  c’est  le  même  pays  dont  parlent   les  personnages  des  textes  précédents.</a:t>
            </a:r>
          </a:p>
          <a:p>
            <a:r>
              <a:rPr lang="fr-FR" sz="1600" dirty="0" smtClean="0"/>
              <a:t>b) Ils  ne  parlent  pas  de  climat  et  de  paysage  de  ce  pays.</a:t>
            </a:r>
          </a:p>
          <a:p>
            <a:r>
              <a:rPr lang="fr-FR" sz="1600" dirty="0" smtClean="0"/>
              <a:t>c) Ce  qui  les  attire  ça  c’est  la  découverte  du  pays  et  de  ses  merveilles.   </a:t>
            </a:r>
            <a:endParaRPr lang="ru-RU" sz="1600" dirty="0"/>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5236" y="1477690"/>
            <a:ext cx="2798710" cy="3587635"/>
          </a:xfrm>
          <a:prstGeom prst="rect">
            <a:avLst/>
          </a:prstGeom>
        </p:spPr>
      </p:pic>
    </p:spTree>
    <p:extLst>
      <p:ext uri="{BB962C8B-B14F-4D97-AF65-F5344CB8AC3E}">
        <p14:creationId xmlns:p14="http://schemas.microsoft.com/office/powerpoint/2010/main" val="414813307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1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100" fill="hold"/>
                                            <p:tgtEl>
                                              <p:spTgt spid="5"/>
                                            </p:tgtEl>
                                            <p:attrNameLst>
                                              <p:attrName>ppt_x</p:attrName>
                                            </p:attrNameLst>
                                          </p:cBhvr>
                                          <p:tavLst>
                                            <p:tav tm="0">
                                              <p:val>
                                                <p:strVal val="#ppt_x"/>
                                              </p:val>
                                            </p:tav>
                                            <p:tav tm="100000">
                                              <p:val>
                                                <p:strVal val="#ppt_x"/>
                                              </p:val>
                                            </p:tav>
                                          </p:tavLst>
                                        </p:anim>
                                        <p:anim calcmode="lin" valueType="num">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4596" y="1564526"/>
            <a:ext cx="4247964" cy="3501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481009" y="4740696"/>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4">
            <a:hlinkClick r:id="rId4" action="ppaction://hlinksldjump"/>
          </p:cNvPr>
          <p:cNvSpPr/>
          <p:nvPr/>
        </p:nvSpPr>
        <p:spPr>
          <a:xfrm>
            <a:off x="359532" y="267494"/>
            <a:ext cx="792088" cy="756084"/>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 name="TextBox 1"/>
          <p:cNvSpPr txBox="1"/>
          <p:nvPr/>
        </p:nvSpPr>
        <p:spPr>
          <a:xfrm>
            <a:off x="1367644" y="267494"/>
            <a:ext cx="6876764" cy="830997"/>
          </a:xfrm>
          <a:prstGeom prst="rect">
            <a:avLst/>
          </a:prstGeom>
          <a:noFill/>
        </p:spPr>
        <p:txBody>
          <a:bodyPr wrap="square" rtlCol="0">
            <a:spAutoFit/>
          </a:bodyPr>
          <a:lstStyle/>
          <a:p>
            <a:pPr marL="342900" indent="-342900">
              <a:buAutoNum type="alphaLcParenR"/>
            </a:pPr>
            <a:r>
              <a:rPr lang="fr-FR" sz="1600" dirty="0" smtClean="0"/>
              <a:t>Sokhiba  parle  de  la  France:  Aix,  Montpellier,  Grenoble.</a:t>
            </a:r>
          </a:p>
          <a:p>
            <a:pPr marL="342900" indent="-342900">
              <a:buAutoNum type="alphaLcParenR"/>
            </a:pPr>
            <a:r>
              <a:rPr lang="fr-FR" sz="1600" dirty="0" smtClean="0"/>
              <a:t>Elle  ne  parle  pas  de  climat  et  de  paysages  de  ce  pays.</a:t>
            </a:r>
          </a:p>
          <a:p>
            <a:pPr marL="342900" indent="-342900">
              <a:buAutoNum type="alphaLcParenR"/>
            </a:pPr>
            <a:r>
              <a:rPr lang="fr-FR" sz="1600" dirty="0" smtClean="0"/>
              <a:t>Ce  qui  l’attire,  ça  c’est  les  vieilles  universités  françaises.</a:t>
            </a:r>
            <a:endParaRPr lang="ru-RU" sz="1600" dirty="0"/>
          </a:p>
        </p:txBody>
      </p:sp>
      <p:pic>
        <p:nvPicPr>
          <p:cNvPr id="6" name="Рисунок 5"/>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74420" y="2043616"/>
            <a:ext cx="3682666" cy="2304256"/>
          </a:xfrm>
          <a:prstGeom prst="rect">
            <a:avLst/>
          </a:prstGeom>
        </p:spPr>
      </p:pic>
    </p:spTree>
    <p:extLst>
      <p:ext uri="{BB962C8B-B14F-4D97-AF65-F5344CB8AC3E}">
        <p14:creationId xmlns:p14="http://schemas.microsoft.com/office/powerpoint/2010/main" val="38436603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1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100" fill="hold"/>
                                            <p:tgtEl>
                                              <p:spTgt spid="5"/>
                                            </p:tgtEl>
                                            <p:attrNameLst>
                                              <p:attrName>ppt_x</p:attrName>
                                            </p:attrNameLst>
                                          </p:cBhvr>
                                          <p:tavLst>
                                            <p:tav tm="0">
                                              <p:val>
                                                <p:strVal val="#ppt_x"/>
                                              </p:val>
                                            </p:tav>
                                            <p:tav tm="100000">
                                              <p:val>
                                                <p:strVal val="#ppt_x"/>
                                              </p:val>
                                            </p:tav>
                                          </p:tavLst>
                                        </p:anim>
                                        <p:anim calcmode="lin" valueType="num">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4"/>
          <a:stretch/>
        </p:blipFill>
        <p:spPr bwMode="auto">
          <a:xfrm>
            <a:off x="143128" y="1635646"/>
            <a:ext cx="4499992" cy="3399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389152" y="4741138"/>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4">
            <a:hlinkClick r:id="rId4" action="ppaction://hlinksldjump"/>
          </p:cNvPr>
          <p:cNvSpPr/>
          <p:nvPr/>
        </p:nvSpPr>
        <p:spPr>
          <a:xfrm>
            <a:off x="323528" y="231490"/>
            <a:ext cx="756084" cy="720080"/>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5</a:t>
            </a:r>
          </a:p>
        </p:txBody>
      </p:sp>
      <p:sp>
        <p:nvSpPr>
          <p:cNvPr id="2" name="TextBox 1"/>
          <p:cNvSpPr txBox="1"/>
          <p:nvPr/>
        </p:nvSpPr>
        <p:spPr>
          <a:xfrm>
            <a:off x="1162668" y="231490"/>
            <a:ext cx="7895110" cy="830997"/>
          </a:xfrm>
          <a:prstGeom prst="rect">
            <a:avLst/>
          </a:prstGeom>
          <a:noFill/>
        </p:spPr>
        <p:txBody>
          <a:bodyPr wrap="none" rtlCol="0">
            <a:spAutoFit/>
          </a:bodyPr>
          <a:lstStyle/>
          <a:p>
            <a:pPr marL="342900" indent="-342900">
              <a:buAutoNum type="alphaLcParenR"/>
            </a:pPr>
            <a:r>
              <a:rPr lang="fr-FR" sz="1600" dirty="0" smtClean="0"/>
              <a:t>Un  couple  parisien  parlent  des  Pyrénées.</a:t>
            </a:r>
          </a:p>
          <a:p>
            <a:pPr marL="342900" indent="-342900">
              <a:buAutoNum type="alphaLcParenR"/>
            </a:pPr>
            <a:r>
              <a:rPr lang="fr-FR" sz="1600" dirty="0" smtClean="0"/>
              <a:t>Ils  ne  parlent  pas  de  paysages  des  Pyrénées,  mais  ils  veulent  de  l’air  pur.</a:t>
            </a:r>
          </a:p>
          <a:p>
            <a:pPr marL="342900" indent="-342900">
              <a:buAutoNum type="alphaLcParenR"/>
            </a:pPr>
            <a:r>
              <a:rPr lang="fr-FR" sz="1600" dirty="0" smtClean="0"/>
              <a:t>Ce  qui  les  attire  ça  c’est  les  randonnées. </a:t>
            </a:r>
            <a:endParaRPr lang="ru-RU" sz="1600" dirty="0"/>
          </a:p>
        </p:txBody>
      </p:sp>
      <p:sp>
        <p:nvSpPr>
          <p:cNvPr id="3" name="TextBox 2"/>
          <p:cNvSpPr txBox="1"/>
          <p:nvPr/>
        </p:nvSpPr>
        <p:spPr>
          <a:xfrm>
            <a:off x="4608004" y="1743658"/>
            <a:ext cx="4356484" cy="338554"/>
          </a:xfrm>
          <a:prstGeom prst="rect">
            <a:avLst/>
          </a:prstGeom>
          <a:noFill/>
        </p:spPr>
        <p:txBody>
          <a:bodyPr wrap="square" rtlCol="0">
            <a:spAutoFit/>
          </a:bodyPr>
          <a:lstStyle/>
          <a:p>
            <a:r>
              <a:rPr lang="fr-FR" sz="1600" dirty="0" smtClean="0"/>
              <a:t> </a:t>
            </a:r>
            <a:endParaRPr lang="ru-RU" sz="1600" dirty="0"/>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4247" y="1383618"/>
            <a:ext cx="3360241" cy="3753564"/>
          </a:xfrm>
          <a:prstGeom prst="rect">
            <a:avLst/>
          </a:prstGeom>
        </p:spPr>
      </p:pic>
    </p:spTree>
    <p:extLst>
      <p:ext uri="{BB962C8B-B14F-4D97-AF65-F5344CB8AC3E}">
        <p14:creationId xmlns:p14="http://schemas.microsoft.com/office/powerpoint/2010/main" val="301705514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1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100" fill="hold"/>
                                            <p:tgtEl>
                                              <p:spTgt spid="5"/>
                                            </p:tgtEl>
                                            <p:attrNameLst>
                                              <p:attrName>ppt_x</p:attrName>
                                            </p:attrNameLst>
                                          </p:cBhvr>
                                          <p:tavLst>
                                            <p:tav tm="0">
                                              <p:val>
                                                <p:strVal val="#ppt_x"/>
                                              </p:val>
                                            </p:tav>
                                            <p:tav tm="100000">
                                              <p:val>
                                                <p:strVal val="#ppt_x"/>
                                              </p:val>
                                            </p:tav>
                                          </p:tavLst>
                                        </p:anim>
                                        <p:anim calcmode="lin" valueType="num">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905" y="1358662"/>
            <a:ext cx="4355975" cy="3716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Управляющая кнопка: назад 3">
            <a:hlinkClick r:id="rId3" action="ppaction://hlinksldjump" highlightClick="1"/>
          </p:cNvPr>
          <p:cNvSpPr/>
          <p:nvPr/>
        </p:nvSpPr>
        <p:spPr>
          <a:xfrm>
            <a:off x="4470680" y="4739899"/>
            <a:ext cx="437703" cy="396044"/>
          </a:xfrm>
          <a:prstGeom prst="actionButtonBackPreviou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Oval 14">
            <a:hlinkClick r:id="rId4" action="ppaction://hlinksldjump"/>
          </p:cNvPr>
          <p:cNvSpPr/>
          <p:nvPr/>
        </p:nvSpPr>
        <p:spPr>
          <a:xfrm>
            <a:off x="179512" y="339502"/>
            <a:ext cx="756084" cy="756084"/>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6</a:t>
            </a:r>
          </a:p>
        </p:txBody>
      </p:sp>
      <p:sp>
        <p:nvSpPr>
          <p:cNvPr id="2" name="TextBox 1"/>
          <p:cNvSpPr txBox="1"/>
          <p:nvPr/>
        </p:nvSpPr>
        <p:spPr>
          <a:xfrm>
            <a:off x="1043608" y="324674"/>
            <a:ext cx="7997702" cy="830997"/>
          </a:xfrm>
          <a:prstGeom prst="rect">
            <a:avLst/>
          </a:prstGeom>
          <a:noFill/>
        </p:spPr>
        <p:txBody>
          <a:bodyPr wrap="none" rtlCol="0">
            <a:spAutoFit/>
          </a:bodyPr>
          <a:lstStyle/>
          <a:p>
            <a:pPr marL="342900" indent="-342900">
              <a:buAutoNum type="alphaLcParenR"/>
            </a:pPr>
            <a:r>
              <a:rPr lang="fr-FR" sz="1600" dirty="0" smtClean="0"/>
              <a:t>Un  jeune  américain  parle  de  la  campagne  française.</a:t>
            </a:r>
          </a:p>
          <a:p>
            <a:pPr marL="342900" indent="-342900">
              <a:buAutoNum type="alphaLcParenR"/>
            </a:pPr>
            <a:r>
              <a:rPr lang="fr-FR" sz="1600" dirty="0" smtClean="0"/>
              <a:t>Il  ne  parle  pas  de  climat,  mais  il  parle  des  paysages  de  la  campagne.</a:t>
            </a:r>
          </a:p>
          <a:p>
            <a:pPr marL="342900" indent="-342900">
              <a:buAutoNum type="alphaLcParenR"/>
            </a:pPr>
            <a:r>
              <a:rPr lang="fr-FR" sz="1600" dirty="0" smtClean="0"/>
              <a:t>Ce  qui  l’attire,  ça  c’est  le  calme  et  les  paysages  de  la  campagne  française.</a:t>
            </a:r>
            <a:endParaRPr lang="ru-RU" sz="1600" dirty="0"/>
          </a:p>
        </p:txBody>
      </p:sp>
      <p:sp>
        <p:nvSpPr>
          <p:cNvPr id="3" name="TextBox 2"/>
          <p:cNvSpPr txBox="1"/>
          <p:nvPr/>
        </p:nvSpPr>
        <p:spPr>
          <a:xfrm>
            <a:off x="81018" y="3370533"/>
            <a:ext cx="4608513" cy="338554"/>
          </a:xfrm>
          <a:prstGeom prst="rect">
            <a:avLst/>
          </a:prstGeom>
          <a:noFill/>
        </p:spPr>
        <p:txBody>
          <a:bodyPr wrap="square" rtlCol="0">
            <a:spAutoFit/>
          </a:bodyPr>
          <a:lstStyle/>
          <a:p>
            <a:r>
              <a:rPr lang="fr-FR" sz="1600" dirty="0" smtClean="0"/>
              <a:t>  </a:t>
            </a:r>
            <a:endParaRPr lang="ru-RU" sz="1600" dirty="0"/>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070" y="1995686"/>
            <a:ext cx="3934407" cy="2016224"/>
          </a:xfrm>
          <a:prstGeom prst="rect">
            <a:avLst/>
          </a:prstGeom>
        </p:spPr>
      </p:pic>
    </p:spTree>
    <p:extLst>
      <p:ext uri="{BB962C8B-B14F-4D97-AF65-F5344CB8AC3E}">
        <p14:creationId xmlns:p14="http://schemas.microsoft.com/office/powerpoint/2010/main" val="341467841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1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100" fill="hold"/>
                                            <p:tgtEl>
                                              <p:spTgt spid="5"/>
                                            </p:tgtEl>
                                            <p:attrNameLst>
                                              <p:attrName>ppt_x</p:attrName>
                                            </p:attrNameLst>
                                          </p:cBhvr>
                                          <p:tavLst>
                                            <p:tav tm="0">
                                              <p:val>
                                                <p:strVal val="#ppt_x"/>
                                              </p:val>
                                            </p:tav>
                                            <p:tav tm="100000">
                                              <p:val>
                                                <p:strVal val="#ppt_x"/>
                                              </p:val>
                                            </p:tav>
                                          </p:tavLst>
                                        </p:anim>
                                        <p:anim calcmode="lin" valueType="num">
                                          <p:cBhvr additive="base">
                                            <p:cTn id="8" dur="11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5579741" cy="526512"/>
          </a:xfrm>
          <a:prstGeom prst="rect">
            <a:avLst/>
          </a:prstGeom>
        </p:spPr>
        <p:txBody>
          <a:bodyPr vert="horz" wrap="square" lIns="0" tIns="26172" rIns="0" bIns="0" rtlCol="0" anchor="ctr">
            <a:spAutoFit/>
          </a:bodyPr>
          <a:lstStyle/>
          <a:p>
            <a:pPr marL="20131" algn="l">
              <a:lnSpc>
                <a:spcPct val="100000"/>
              </a:lnSpc>
              <a:spcBef>
                <a:spcPts val="206"/>
              </a:spcBef>
            </a:pPr>
            <a:r>
              <a:rPr lang="fr-FR" sz="3200" dirty="0" smtClean="0"/>
              <a:t>Activités  p.  73</a:t>
            </a:r>
            <a:endParaRPr sz="3200" dirty="0"/>
          </a:p>
        </p:txBody>
      </p:sp>
      <p:sp>
        <p:nvSpPr>
          <p:cNvPr id="90" name="Title 1"/>
          <p:cNvSpPr txBox="1">
            <a:spLocks/>
          </p:cNvSpPr>
          <p:nvPr/>
        </p:nvSpPr>
        <p:spPr>
          <a:xfrm>
            <a:off x="4229030" y="859470"/>
            <a:ext cx="4253844" cy="613171"/>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defTabSz="914298">
              <a:defRPr/>
            </a:pPr>
            <a:endParaRPr lang="en-US" sz="2100" spc="-40" dirty="0">
              <a:solidFill>
                <a:srgbClr val="57565A"/>
              </a:solidFill>
              <a:latin typeface="Open Sans Light"/>
            </a:endParaRPr>
          </a:p>
        </p:txBody>
      </p:sp>
      <p:pic>
        <p:nvPicPr>
          <p:cNvPr id="91"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998" y="992957"/>
            <a:ext cx="3132162" cy="4265068"/>
          </a:xfrm>
          <a:prstGeom prst="rect">
            <a:avLst/>
          </a:prstGeom>
        </p:spPr>
      </p:pic>
      <p:grpSp>
        <p:nvGrpSpPr>
          <p:cNvPr id="92" name="Group 34"/>
          <p:cNvGrpSpPr/>
          <p:nvPr/>
        </p:nvGrpSpPr>
        <p:grpSpPr>
          <a:xfrm>
            <a:off x="4306283" y="3934695"/>
            <a:ext cx="4583832" cy="684000"/>
            <a:chOff x="9169898" y="3724103"/>
            <a:chExt cx="6111775" cy="912112"/>
          </a:xfrm>
        </p:grpSpPr>
        <p:sp>
          <p:nvSpPr>
            <p:cNvPr id="93" name="Rectangle 12"/>
            <p:cNvSpPr/>
            <p:nvPr/>
          </p:nvSpPr>
          <p:spPr>
            <a:xfrm>
              <a:off x="10198166" y="3841755"/>
              <a:ext cx="5083507" cy="697712"/>
            </a:xfrm>
            <a:prstGeom prst="rect">
              <a:avLst/>
            </a:prstGeom>
          </p:spPr>
          <p:txBody>
            <a:bodyPr wrap="square">
              <a:spAutoFit/>
            </a:bodyPr>
            <a:lstStyle/>
            <a:p>
              <a:pPr defTabSz="914298">
                <a:defRPr/>
              </a:pPr>
              <a:r>
                <a:rPr lang="en-US" sz="1400" b="1" kern="0" dirty="0" err="1" smtClean="0">
                  <a:solidFill>
                    <a:srgbClr val="57565A"/>
                  </a:solidFill>
                </a:rPr>
                <a:t>Lisez</a:t>
              </a:r>
              <a:r>
                <a:rPr lang="en-US" sz="1400" b="1" kern="0" dirty="0" smtClean="0">
                  <a:solidFill>
                    <a:srgbClr val="57565A"/>
                  </a:solidFill>
                </a:rPr>
                <a:t>  </a:t>
              </a:r>
              <a:r>
                <a:rPr lang="en-US" sz="1400" b="1" kern="0" dirty="0" err="1" smtClean="0">
                  <a:solidFill>
                    <a:srgbClr val="57565A"/>
                  </a:solidFill>
                </a:rPr>
                <a:t>ce</a:t>
              </a:r>
              <a:r>
                <a:rPr lang="en-US" sz="1400" b="1" kern="0" dirty="0" smtClean="0">
                  <a:solidFill>
                    <a:srgbClr val="57565A"/>
                  </a:solidFill>
                </a:rPr>
                <a:t>  document  et  </a:t>
              </a:r>
              <a:r>
                <a:rPr lang="en-US" sz="1400" b="1" kern="0" dirty="0" err="1" smtClean="0">
                  <a:solidFill>
                    <a:srgbClr val="57565A"/>
                  </a:solidFill>
                </a:rPr>
                <a:t>trouvez</a:t>
              </a:r>
              <a:r>
                <a:rPr lang="en-US" sz="1400" b="1" kern="0" dirty="0" smtClean="0">
                  <a:solidFill>
                    <a:srgbClr val="57565A"/>
                  </a:solidFill>
                </a:rPr>
                <a:t>  un  </a:t>
              </a:r>
              <a:r>
                <a:rPr lang="en-US" sz="1400" b="1" kern="0" dirty="0" err="1" smtClean="0">
                  <a:solidFill>
                    <a:srgbClr val="57565A"/>
                  </a:solidFill>
                </a:rPr>
                <a:t>titre</a:t>
              </a:r>
              <a:r>
                <a:rPr lang="en-US" sz="1400" b="1" kern="0" dirty="0" smtClean="0">
                  <a:solidFill>
                    <a:srgbClr val="57565A"/>
                  </a:solidFill>
                </a:rPr>
                <a:t>.  </a:t>
              </a:r>
              <a:r>
                <a:rPr lang="en-US" sz="1400" b="1" kern="0" dirty="0" err="1" smtClean="0">
                  <a:solidFill>
                    <a:srgbClr val="57565A"/>
                  </a:solidFill>
                </a:rPr>
                <a:t>Que</a:t>
              </a:r>
              <a:r>
                <a:rPr lang="en-US" sz="1400" b="1" kern="0" dirty="0" smtClean="0">
                  <a:solidFill>
                    <a:srgbClr val="57565A"/>
                  </a:solidFill>
                </a:rPr>
                <a:t>  </a:t>
              </a:r>
              <a:r>
                <a:rPr lang="en-US" sz="1400" b="1" kern="0" dirty="0" err="1" smtClean="0">
                  <a:solidFill>
                    <a:srgbClr val="57565A"/>
                  </a:solidFill>
                </a:rPr>
                <a:t>va</a:t>
              </a:r>
              <a:r>
                <a:rPr lang="en-US" sz="1400" b="1" kern="0" dirty="0" smtClean="0">
                  <a:solidFill>
                    <a:srgbClr val="57565A"/>
                  </a:solidFill>
                </a:rPr>
                <a:t>  dire  pour  </a:t>
              </a:r>
              <a:r>
                <a:rPr lang="en-US" sz="1400" b="1" kern="0" dirty="0" err="1" smtClean="0">
                  <a:solidFill>
                    <a:srgbClr val="57565A"/>
                  </a:solidFill>
                </a:rPr>
                <a:t>vous</a:t>
              </a:r>
              <a:r>
                <a:rPr lang="en-US" sz="1400" b="1" kern="0" dirty="0" smtClean="0">
                  <a:solidFill>
                    <a:srgbClr val="57565A"/>
                  </a:solidFill>
                </a:rPr>
                <a:t>  </a:t>
              </a:r>
              <a:r>
                <a:rPr lang="en-US" sz="1400" b="1" kern="0" dirty="0" err="1" smtClean="0">
                  <a:solidFill>
                    <a:srgbClr val="57565A"/>
                  </a:solidFill>
                </a:rPr>
                <a:t>ce</a:t>
              </a:r>
              <a:r>
                <a:rPr lang="en-US" sz="1400" b="1" kern="0" dirty="0" smtClean="0">
                  <a:solidFill>
                    <a:srgbClr val="57565A"/>
                  </a:solidFill>
                </a:rPr>
                <a:t>  document?</a:t>
              </a:r>
              <a:endParaRPr lang="en-US" sz="1400" b="1" kern="0" dirty="0">
                <a:solidFill>
                  <a:srgbClr val="57565A"/>
                </a:solidFill>
              </a:endParaRPr>
            </a:p>
          </p:txBody>
        </p:sp>
        <p:sp>
          <p:nvSpPr>
            <p:cNvPr id="94" name="Oval 15">
              <a:hlinkClick r:id="rId3" action="ppaction://hlinksldjump"/>
            </p:cNvPr>
            <p:cNvSpPr/>
            <p:nvPr/>
          </p:nvSpPr>
          <p:spPr>
            <a:xfrm>
              <a:off x="9169898" y="3724103"/>
              <a:ext cx="912000" cy="912112"/>
            </a:xfrm>
            <a:prstGeom prst="ellipse">
              <a:avLst/>
            </a:prstGeom>
            <a:solidFill>
              <a:srgbClr val="66FFFF"/>
            </a:solidFill>
            <a:ln w="9525" cap="flat" cmpd="sng" algn="ctr">
              <a:noFill/>
              <a:prstDash val="solid"/>
            </a:ln>
            <a:effectLst/>
          </p:spPr>
          <p:txBody>
            <a:bodyPr rtlCol="0" anchor="ctr"/>
            <a:lstStyle/>
            <a:p>
              <a:pPr algn="ctr" defTabSz="914298">
                <a:defRPr/>
              </a:pPr>
              <a:r>
                <a:rPr lang="en-US" sz="28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5</a:t>
              </a:r>
              <a:endPar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96" name="Group 33"/>
          <p:cNvGrpSpPr/>
          <p:nvPr/>
        </p:nvGrpSpPr>
        <p:grpSpPr>
          <a:xfrm>
            <a:off x="4306283" y="1133924"/>
            <a:ext cx="4837717" cy="907941"/>
            <a:chOff x="7064773" y="1054361"/>
            <a:chExt cx="6292702" cy="1210737"/>
          </a:xfrm>
        </p:grpSpPr>
        <p:sp>
          <p:nvSpPr>
            <p:cNvPr id="97" name="Rectangle 11"/>
            <p:cNvSpPr/>
            <p:nvPr/>
          </p:nvSpPr>
          <p:spPr>
            <a:xfrm>
              <a:off x="8117098" y="1054361"/>
              <a:ext cx="5240377" cy="1210737"/>
            </a:xfrm>
            <a:prstGeom prst="rect">
              <a:avLst/>
            </a:prstGeom>
          </p:spPr>
          <p:txBody>
            <a:bodyPr wrap="square">
              <a:spAutoFit/>
            </a:bodyPr>
            <a:lstStyle/>
            <a:p>
              <a:pPr defTabSz="914298">
                <a:defRPr/>
              </a:pPr>
              <a:r>
                <a:rPr lang="en-US" sz="1400" b="1" kern="0" dirty="0" err="1" smtClean="0">
                  <a:solidFill>
                    <a:srgbClr val="57565A"/>
                  </a:solidFill>
                </a:rPr>
                <a:t>Rédigez</a:t>
              </a:r>
              <a:r>
                <a:rPr lang="en-US" sz="1400" b="1" kern="0" dirty="0" smtClean="0">
                  <a:solidFill>
                    <a:srgbClr val="57565A"/>
                  </a:solidFill>
                </a:rPr>
                <a:t>  </a:t>
              </a:r>
              <a:r>
                <a:rPr lang="en-US" sz="1400" b="1" kern="0" dirty="0" err="1" smtClean="0">
                  <a:solidFill>
                    <a:srgbClr val="57565A"/>
                  </a:solidFill>
                </a:rPr>
                <a:t>ce</a:t>
              </a:r>
              <a:r>
                <a:rPr lang="en-US" sz="1400" b="1" kern="0" dirty="0" smtClean="0">
                  <a:solidFill>
                    <a:srgbClr val="57565A"/>
                  </a:solidFill>
                </a:rPr>
                <a:t>  qui  </a:t>
              </a:r>
              <a:r>
                <a:rPr lang="en-US" sz="1400" b="1" kern="0" dirty="0" err="1" smtClean="0">
                  <a:solidFill>
                    <a:srgbClr val="57565A"/>
                  </a:solidFill>
                </a:rPr>
                <a:t>pourrait</a:t>
              </a:r>
              <a:r>
                <a:rPr lang="en-US" sz="1400" b="1" kern="0" dirty="0" smtClean="0">
                  <a:solidFill>
                    <a:srgbClr val="57565A"/>
                  </a:solidFill>
                </a:rPr>
                <a:t>  </a:t>
              </a:r>
              <a:r>
                <a:rPr lang="en-US" sz="1400" b="1" kern="0" dirty="0" err="1" smtClean="0">
                  <a:solidFill>
                    <a:srgbClr val="57565A"/>
                  </a:solidFill>
                </a:rPr>
                <a:t>être</a:t>
              </a:r>
              <a:r>
                <a:rPr lang="en-US" sz="1400" b="1" kern="0" dirty="0" smtClean="0">
                  <a:solidFill>
                    <a:srgbClr val="57565A"/>
                  </a:solidFill>
                </a:rPr>
                <a:t>  </a:t>
              </a:r>
              <a:r>
                <a:rPr lang="en-US" sz="1400" b="1" kern="0" dirty="0" err="1" smtClean="0">
                  <a:solidFill>
                    <a:srgbClr val="57565A"/>
                  </a:solidFill>
                </a:rPr>
                <a:t>publié</a:t>
              </a:r>
              <a:r>
                <a:rPr lang="en-US" sz="1400" b="1" kern="0" dirty="0" smtClean="0">
                  <a:solidFill>
                    <a:srgbClr val="57565A"/>
                  </a:solidFill>
                </a:rPr>
                <a:t>  </a:t>
              </a:r>
              <a:r>
                <a:rPr lang="en-US" sz="1400" b="1" kern="0" dirty="0" err="1" smtClean="0">
                  <a:solidFill>
                    <a:srgbClr val="57565A"/>
                  </a:solidFill>
                </a:rPr>
                <a:t>dans</a:t>
              </a:r>
              <a:r>
                <a:rPr lang="en-US" sz="1400" b="1" kern="0" dirty="0" smtClean="0">
                  <a:solidFill>
                    <a:srgbClr val="57565A"/>
                  </a:solidFill>
                </a:rPr>
                <a:t>  la  </a:t>
              </a:r>
              <a:r>
                <a:rPr lang="en-US" sz="1400" b="1" kern="0" dirty="0" err="1" smtClean="0">
                  <a:solidFill>
                    <a:srgbClr val="57565A"/>
                  </a:solidFill>
                </a:rPr>
                <a:t>presse</a:t>
              </a:r>
              <a:r>
                <a:rPr lang="en-US" sz="1400" b="1" kern="0" dirty="0" smtClean="0">
                  <a:solidFill>
                    <a:srgbClr val="57565A"/>
                  </a:solidFill>
                </a:rPr>
                <a:t>  </a:t>
              </a:r>
              <a:r>
                <a:rPr lang="en-US" sz="1400" b="1" kern="0" dirty="0" err="1" smtClean="0">
                  <a:solidFill>
                    <a:srgbClr val="57565A"/>
                  </a:solidFill>
                </a:rPr>
                <a:t>française</a:t>
              </a:r>
              <a:r>
                <a:rPr lang="en-US" sz="1400" b="1" kern="0" dirty="0" smtClean="0">
                  <a:solidFill>
                    <a:srgbClr val="57565A"/>
                  </a:solidFill>
                </a:rPr>
                <a:t>  pour  </a:t>
              </a:r>
              <a:r>
                <a:rPr lang="en-US" sz="1400" b="1" kern="0" dirty="0" err="1" smtClean="0">
                  <a:solidFill>
                    <a:srgbClr val="57565A"/>
                  </a:solidFill>
                </a:rPr>
                <a:t>attirer</a:t>
              </a:r>
              <a:r>
                <a:rPr lang="en-US" sz="1400" b="1" kern="0" dirty="0" smtClean="0">
                  <a:solidFill>
                    <a:srgbClr val="57565A"/>
                  </a:solidFill>
                </a:rPr>
                <a:t>  les  </a:t>
              </a:r>
              <a:r>
                <a:rPr lang="en-US" sz="1400" b="1" kern="0" dirty="0" err="1" smtClean="0">
                  <a:solidFill>
                    <a:srgbClr val="57565A"/>
                  </a:solidFill>
                </a:rPr>
                <a:t>touristes</a:t>
              </a:r>
              <a:r>
                <a:rPr lang="en-US" sz="1400" b="1" kern="0" dirty="0" smtClean="0">
                  <a:solidFill>
                    <a:srgbClr val="57565A"/>
                  </a:solidFill>
                </a:rPr>
                <a:t>  en  France.  </a:t>
              </a:r>
              <a:r>
                <a:rPr lang="en-US" sz="1400" b="1" kern="0" dirty="0" err="1" smtClean="0">
                  <a:solidFill>
                    <a:srgbClr val="57565A"/>
                  </a:solidFill>
                </a:rPr>
                <a:t>Faites</a:t>
              </a:r>
              <a:r>
                <a:rPr lang="en-US" sz="1400" b="1" kern="0" dirty="0" smtClean="0">
                  <a:solidFill>
                    <a:srgbClr val="57565A"/>
                  </a:solidFill>
                </a:rPr>
                <a:t>  des  </a:t>
              </a:r>
              <a:r>
                <a:rPr lang="en-US" sz="1400" b="1" kern="0" dirty="0" err="1" smtClean="0">
                  <a:solidFill>
                    <a:srgbClr val="57565A"/>
                  </a:solidFill>
                </a:rPr>
                <a:t>publicités</a:t>
              </a:r>
              <a:r>
                <a:rPr lang="en-US" sz="1400" b="1" kern="0" dirty="0">
                  <a:solidFill>
                    <a:srgbClr val="57565A"/>
                  </a:solidFill>
                </a:rPr>
                <a:t>.</a:t>
              </a:r>
            </a:p>
            <a:p>
              <a:pPr defTabSz="914298">
                <a:defRPr/>
              </a:pPr>
              <a:endParaRPr lang="en-US" sz="1100" kern="0" dirty="0">
                <a:solidFill>
                  <a:srgbClr val="57565A"/>
                </a:solidFill>
              </a:endParaRPr>
            </a:p>
          </p:txBody>
        </p:sp>
        <p:sp>
          <p:nvSpPr>
            <p:cNvPr id="98" name="Oval 17">
              <a:hlinkClick r:id="rId4" action="ppaction://hlinksldjump"/>
            </p:cNvPr>
            <p:cNvSpPr/>
            <p:nvPr/>
          </p:nvSpPr>
          <p:spPr>
            <a:xfrm>
              <a:off x="7064773" y="1110443"/>
              <a:ext cx="889719" cy="912112"/>
            </a:xfrm>
            <a:prstGeom prst="ellipse">
              <a:avLst/>
            </a:prstGeom>
            <a:solidFill>
              <a:srgbClr val="00FF99"/>
            </a:solidFill>
            <a:ln w="9525" cap="flat" cmpd="sng" algn="ctr">
              <a:noFill/>
              <a:prstDash val="solid"/>
            </a:ln>
            <a:effectLst/>
          </p:spPr>
          <p:txBody>
            <a:bodyPr rtlCol="0" anchor="ctr"/>
            <a:lstStyle/>
            <a:p>
              <a:pPr algn="ctr" defTabSz="914298">
                <a:defRPr/>
              </a:pPr>
              <a:r>
                <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2</a:t>
              </a:r>
            </a:p>
          </p:txBody>
        </p:sp>
      </p:grpSp>
      <p:grpSp>
        <p:nvGrpSpPr>
          <p:cNvPr id="100" name="Group 35"/>
          <p:cNvGrpSpPr/>
          <p:nvPr/>
        </p:nvGrpSpPr>
        <p:grpSpPr>
          <a:xfrm>
            <a:off x="4306283" y="2913901"/>
            <a:ext cx="4733550" cy="954107"/>
            <a:chOff x="11774267" y="5468014"/>
            <a:chExt cx="6311400" cy="1272299"/>
          </a:xfrm>
        </p:grpSpPr>
        <p:sp>
          <p:nvSpPr>
            <p:cNvPr id="101" name="Rectangle 13"/>
            <p:cNvSpPr/>
            <p:nvPr/>
          </p:nvSpPr>
          <p:spPr>
            <a:xfrm>
              <a:off x="12781468" y="5468014"/>
              <a:ext cx="5304199" cy="1272299"/>
            </a:xfrm>
            <a:prstGeom prst="rect">
              <a:avLst/>
            </a:prstGeom>
          </p:spPr>
          <p:txBody>
            <a:bodyPr wrap="square">
              <a:spAutoFit/>
            </a:bodyPr>
            <a:lstStyle/>
            <a:p>
              <a:pPr defTabSz="914298">
                <a:defRPr/>
              </a:pPr>
              <a:r>
                <a:rPr lang="en-US" sz="1400" b="1" kern="0" dirty="0" err="1" smtClean="0">
                  <a:solidFill>
                    <a:srgbClr val="57565A"/>
                  </a:solidFill>
                </a:rPr>
                <a:t>Lisez</a:t>
              </a:r>
              <a:r>
                <a:rPr lang="en-US" sz="1400" b="1" kern="0" dirty="0" smtClean="0">
                  <a:solidFill>
                    <a:srgbClr val="57565A"/>
                  </a:solidFill>
                </a:rPr>
                <a:t>  le  </a:t>
              </a:r>
              <a:r>
                <a:rPr lang="en-US" sz="1400" b="1" kern="0" dirty="0" err="1" smtClean="0">
                  <a:solidFill>
                    <a:srgbClr val="57565A"/>
                  </a:solidFill>
                </a:rPr>
                <a:t>texte</a:t>
              </a:r>
              <a:r>
                <a:rPr lang="en-US" sz="1400" b="1" kern="0" dirty="0" smtClean="0">
                  <a:solidFill>
                    <a:srgbClr val="57565A"/>
                  </a:solidFill>
                </a:rPr>
                <a:t>  de  </a:t>
              </a:r>
              <a:r>
                <a:rPr lang="en-US" sz="1400" b="1" kern="0" dirty="0" err="1" smtClean="0">
                  <a:solidFill>
                    <a:srgbClr val="57565A"/>
                  </a:solidFill>
                </a:rPr>
                <a:t>l’activité</a:t>
              </a:r>
              <a:r>
                <a:rPr lang="en-US" sz="1400" b="1" kern="0" dirty="0" smtClean="0">
                  <a:solidFill>
                    <a:srgbClr val="57565A"/>
                  </a:solidFill>
                </a:rPr>
                <a:t>  5  et  </a:t>
              </a:r>
              <a:r>
                <a:rPr lang="en-US" sz="1400" b="1" kern="0" dirty="0" err="1" smtClean="0">
                  <a:solidFill>
                    <a:srgbClr val="57565A"/>
                  </a:solidFill>
                </a:rPr>
                <a:t>dites</a:t>
              </a:r>
              <a:r>
                <a:rPr lang="en-US" sz="1400" b="1" kern="0" dirty="0" smtClean="0">
                  <a:solidFill>
                    <a:srgbClr val="57565A"/>
                  </a:solidFill>
                </a:rPr>
                <a:t>  </a:t>
              </a:r>
              <a:r>
                <a:rPr lang="en-US" sz="1400" b="1" kern="0" dirty="0" err="1" smtClean="0">
                  <a:solidFill>
                    <a:srgbClr val="57565A"/>
                  </a:solidFill>
                </a:rPr>
                <a:t>quelle</a:t>
              </a:r>
              <a:r>
                <a:rPr lang="en-US" sz="1400" b="1" kern="0" dirty="0" smtClean="0">
                  <a:solidFill>
                    <a:srgbClr val="57565A"/>
                  </a:solidFill>
                </a:rPr>
                <a:t>  liaison  </a:t>
              </a:r>
              <a:r>
                <a:rPr lang="en-US" sz="1400" b="1" kern="0" dirty="0" err="1" smtClean="0">
                  <a:solidFill>
                    <a:srgbClr val="57565A"/>
                  </a:solidFill>
                </a:rPr>
                <a:t>il</a:t>
              </a:r>
              <a:r>
                <a:rPr lang="en-US" sz="1400" b="1" kern="0" dirty="0" smtClean="0">
                  <a:solidFill>
                    <a:srgbClr val="57565A"/>
                  </a:solidFill>
                </a:rPr>
                <a:t>  a  avec  le  </a:t>
              </a:r>
              <a:r>
                <a:rPr lang="en-US" sz="1400" b="1" kern="0" dirty="0" err="1" smtClean="0">
                  <a:solidFill>
                    <a:srgbClr val="57565A"/>
                  </a:solidFill>
                </a:rPr>
                <a:t>sujet</a:t>
              </a:r>
              <a:r>
                <a:rPr lang="en-US" sz="1400" b="1" kern="0" dirty="0" smtClean="0">
                  <a:solidFill>
                    <a:srgbClr val="57565A"/>
                  </a:solidFill>
                </a:rPr>
                <a:t>  de  la  </a:t>
              </a:r>
              <a:r>
                <a:rPr lang="en-US" sz="1400" b="1" kern="0" dirty="0" err="1" smtClean="0">
                  <a:solidFill>
                    <a:srgbClr val="57565A"/>
                  </a:solidFill>
                </a:rPr>
                <a:t>leçon</a:t>
              </a:r>
              <a:r>
                <a:rPr lang="en-US" sz="1400" b="1" kern="0" dirty="0" smtClean="0">
                  <a:solidFill>
                    <a:srgbClr val="57565A"/>
                  </a:solidFill>
                </a:rPr>
                <a:t>.  </a:t>
              </a:r>
              <a:r>
                <a:rPr lang="en-US" sz="1400" b="1" kern="0" dirty="0" err="1" smtClean="0">
                  <a:solidFill>
                    <a:srgbClr val="57565A"/>
                  </a:solidFill>
                </a:rPr>
                <a:t>Trouvez</a:t>
              </a:r>
              <a:r>
                <a:rPr lang="en-US" sz="1400" b="1" kern="0" dirty="0" smtClean="0">
                  <a:solidFill>
                    <a:srgbClr val="57565A"/>
                  </a:solidFill>
                </a:rPr>
                <a:t>  les  phrases  </a:t>
              </a:r>
              <a:r>
                <a:rPr lang="en-US" sz="1400" b="1" kern="0" dirty="0" err="1" smtClean="0">
                  <a:solidFill>
                    <a:srgbClr val="57565A"/>
                  </a:solidFill>
                </a:rPr>
                <a:t>justifiant</a:t>
              </a:r>
              <a:r>
                <a:rPr lang="en-US" sz="1400" b="1" kern="0" dirty="0" smtClean="0">
                  <a:solidFill>
                    <a:srgbClr val="57565A"/>
                  </a:solidFill>
                </a:rPr>
                <a:t>  </a:t>
              </a:r>
              <a:r>
                <a:rPr lang="en-US" sz="1400" b="1" kern="0" dirty="0" err="1" smtClean="0">
                  <a:solidFill>
                    <a:srgbClr val="57565A"/>
                  </a:solidFill>
                </a:rPr>
                <a:t>votre</a:t>
              </a:r>
              <a:r>
                <a:rPr lang="en-US" sz="1400" b="1" kern="0" dirty="0" smtClean="0">
                  <a:solidFill>
                    <a:srgbClr val="57565A"/>
                  </a:solidFill>
                </a:rPr>
                <a:t>  </a:t>
              </a:r>
              <a:r>
                <a:rPr lang="en-US" sz="1400" b="1" kern="0" dirty="0" err="1" smtClean="0">
                  <a:solidFill>
                    <a:srgbClr val="57565A"/>
                  </a:solidFill>
                </a:rPr>
                <a:t>réponse</a:t>
              </a:r>
              <a:r>
                <a:rPr lang="en-US" sz="1400" b="1" kern="0" dirty="0" smtClean="0">
                  <a:solidFill>
                    <a:srgbClr val="57565A"/>
                  </a:solidFill>
                </a:rPr>
                <a:t>.</a:t>
              </a:r>
              <a:endParaRPr lang="en-US" sz="1400" b="1" kern="0" dirty="0">
                <a:solidFill>
                  <a:srgbClr val="57565A"/>
                </a:solidFill>
              </a:endParaRPr>
            </a:p>
          </p:txBody>
        </p:sp>
        <p:sp>
          <p:nvSpPr>
            <p:cNvPr id="102" name="Oval 19">
              <a:hlinkClick r:id="rId5" action="ppaction://hlinksldjump"/>
            </p:cNvPr>
            <p:cNvSpPr/>
            <p:nvPr/>
          </p:nvSpPr>
          <p:spPr>
            <a:xfrm>
              <a:off x="11774267" y="5570524"/>
              <a:ext cx="912000" cy="912112"/>
            </a:xfrm>
            <a:prstGeom prst="ellipse">
              <a:avLst/>
            </a:prstGeom>
            <a:solidFill>
              <a:srgbClr val="CC6600"/>
            </a:solidFill>
            <a:ln w="9525" cap="flat" cmpd="sng" algn="ctr">
              <a:noFill/>
              <a:prstDash val="solid"/>
            </a:ln>
            <a:effectLst/>
          </p:spPr>
          <p:txBody>
            <a:bodyPr rtlCol="0" anchor="ctr"/>
            <a:lstStyle/>
            <a:p>
              <a:pPr algn="ctr" defTabSz="914298">
                <a:defRPr/>
              </a:pPr>
              <a:r>
                <a:rPr lang="en-US" sz="28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rPr>
                <a:t>4</a:t>
              </a:r>
              <a:endParaRPr lang="en-US" sz="28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Open Sans Light"/>
              </a:endParaRPr>
            </a:p>
          </p:txBody>
        </p:sp>
      </p:grpSp>
      <p:grpSp>
        <p:nvGrpSpPr>
          <p:cNvPr id="104" name="Group 36"/>
          <p:cNvGrpSpPr/>
          <p:nvPr/>
        </p:nvGrpSpPr>
        <p:grpSpPr>
          <a:xfrm>
            <a:off x="4306283" y="2108551"/>
            <a:ext cx="4583831" cy="738664"/>
            <a:chOff x="10295021" y="1882049"/>
            <a:chExt cx="5659723" cy="985006"/>
          </a:xfrm>
        </p:grpSpPr>
        <p:sp>
          <p:nvSpPr>
            <p:cNvPr id="105" name="Rectangle 14"/>
            <p:cNvSpPr/>
            <p:nvPr/>
          </p:nvSpPr>
          <p:spPr>
            <a:xfrm>
              <a:off x="11293915" y="1882049"/>
              <a:ext cx="4660829" cy="985006"/>
            </a:xfrm>
            <a:prstGeom prst="rect">
              <a:avLst/>
            </a:prstGeom>
          </p:spPr>
          <p:txBody>
            <a:bodyPr wrap="square">
              <a:spAutoFit/>
            </a:bodyPr>
            <a:lstStyle/>
            <a:p>
              <a:pPr defTabSz="914298">
                <a:defRPr/>
              </a:pPr>
              <a:r>
                <a:rPr lang="en-US" sz="1400" b="1" kern="0" dirty="0" smtClean="0">
                  <a:solidFill>
                    <a:srgbClr val="57565A"/>
                  </a:solidFill>
                </a:rPr>
                <a:t>Le  </a:t>
              </a:r>
              <a:r>
                <a:rPr lang="en-US" sz="1400" b="1" kern="0" dirty="0" err="1" smtClean="0">
                  <a:solidFill>
                    <a:srgbClr val="57565A"/>
                  </a:solidFill>
                </a:rPr>
                <a:t>discours</a:t>
              </a:r>
              <a:r>
                <a:rPr lang="en-US" sz="1400" b="1" kern="0" dirty="0" smtClean="0">
                  <a:solidFill>
                    <a:srgbClr val="57565A"/>
                  </a:solidFill>
                </a:rPr>
                <a:t>  </a:t>
              </a:r>
              <a:r>
                <a:rPr lang="en-US" sz="1400" b="1" kern="0" dirty="0" err="1" smtClean="0">
                  <a:solidFill>
                    <a:srgbClr val="57565A"/>
                  </a:solidFill>
                </a:rPr>
                <a:t>rapporté</a:t>
              </a:r>
              <a:r>
                <a:rPr lang="en-US" sz="1400" b="1" kern="0" dirty="0" smtClean="0">
                  <a:solidFill>
                    <a:srgbClr val="57565A"/>
                  </a:solidFill>
                </a:rPr>
                <a:t>:  </a:t>
              </a:r>
              <a:r>
                <a:rPr lang="en-US" sz="1400" b="1" kern="0" dirty="0" err="1" smtClean="0">
                  <a:solidFill>
                    <a:srgbClr val="57565A"/>
                  </a:solidFill>
                </a:rPr>
                <a:t>Choisissez</a:t>
              </a:r>
              <a:r>
                <a:rPr lang="en-US" sz="1400" b="1" kern="0" dirty="0" smtClean="0">
                  <a:solidFill>
                    <a:srgbClr val="57565A"/>
                  </a:solidFill>
                </a:rPr>
                <a:t>  </a:t>
              </a:r>
              <a:r>
                <a:rPr lang="en-US" sz="1400" b="1" kern="0" dirty="0" err="1" smtClean="0">
                  <a:solidFill>
                    <a:srgbClr val="57565A"/>
                  </a:solidFill>
                </a:rPr>
                <a:t>l’une</a:t>
              </a:r>
              <a:r>
                <a:rPr lang="en-US" sz="1400" b="1" kern="0" dirty="0" smtClean="0">
                  <a:solidFill>
                    <a:srgbClr val="57565A"/>
                  </a:solidFill>
                </a:rPr>
                <a:t>  des  interventions  de  la  table  </a:t>
              </a:r>
              <a:r>
                <a:rPr lang="en-US" sz="1400" b="1" kern="0" dirty="0" err="1" smtClean="0">
                  <a:solidFill>
                    <a:srgbClr val="57565A"/>
                  </a:solidFill>
                </a:rPr>
                <a:t>ronde</a:t>
              </a:r>
              <a:r>
                <a:rPr lang="en-US" sz="1400" b="1" kern="0" dirty="0" smtClean="0">
                  <a:solidFill>
                    <a:srgbClr val="57565A"/>
                  </a:solidFill>
                </a:rPr>
                <a:t>  et  </a:t>
              </a:r>
              <a:r>
                <a:rPr lang="en-US" sz="1400" b="1" kern="0" dirty="0" err="1" smtClean="0">
                  <a:solidFill>
                    <a:srgbClr val="57565A"/>
                  </a:solidFill>
                </a:rPr>
                <a:t>racontez</a:t>
              </a:r>
              <a:r>
                <a:rPr lang="en-US" sz="1400" b="1" kern="0" dirty="0" smtClean="0">
                  <a:solidFill>
                    <a:srgbClr val="57565A"/>
                  </a:solidFill>
                </a:rPr>
                <a:t>-la  par  </a:t>
              </a:r>
              <a:r>
                <a:rPr lang="en-US" sz="1400" b="1" kern="0" dirty="0" err="1" smtClean="0">
                  <a:solidFill>
                    <a:srgbClr val="57565A"/>
                  </a:solidFill>
                </a:rPr>
                <a:t>écrit</a:t>
              </a:r>
              <a:r>
                <a:rPr lang="en-US" sz="1400" b="1" kern="0" dirty="0" smtClean="0">
                  <a:solidFill>
                    <a:srgbClr val="57565A"/>
                  </a:solidFill>
                </a:rPr>
                <a:t>.</a:t>
              </a:r>
              <a:endParaRPr lang="en-US" sz="1400" b="1" kern="0" dirty="0">
                <a:solidFill>
                  <a:srgbClr val="57565A"/>
                </a:solidFill>
              </a:endParaRPr>
            </a:p>
          </p:txBody>
        </p:sp>
        <p:grpSp>
          <p:nvGrpSpPr>
            <p:cNvPr id="108" name="Group 22"/>
            <p:cNvGrpSpPr/>
            <p:nvPr/>
          </p:nvGrpSpPr>
          <p:grpSpPr>
            <a:xfrm>
              <a:off x="10295021" y="2241496"/>
              <a:ext cx="299709" cy="405063"/>
              <a:chOff x="12425363" y="-1800225"/>
              <a:chExt cx="785812" cy="1062038"/>
            </a:xfrm>
          </p:grpSpPr>
          <p:sp>
            <p:nvSpPr>
              <p:cNvPr id="111" name="Freeform 22"/>
              <p:cNvSpPr>
                <a:spLocks/>
              </p:cNvSpPr>
              <p:nvPr/>
            </p:nvSpPr>
            <p:spPr bwMode="auto">
              <a:xfrm>
                <a:off x="12800013" y="-1800225"/>
                <a:ext cx="30162" cy="1062038"/>
              </a:xfrm>
              <a:custGeom>
                <a:avLst/>
                <a:gdLst>
                  <a:gd name="T0" fmla="*/ 3 w 5"/>
                  <a:gd name="T1" fmla="*/ 173 h 173"/>
                  <a:gd name="T2" fmla="*/ 0 w 5"/>
                  <a:gd name="T3" fmla="*/ 171 h 173"/>
                  <a:gd name="T4" fmla="*/ 0 w 5"/>
                  <a:gd name="T5" fmla="*/ 2 h 173"/>
                  <a:gd name="T6" fmla="*/ 3 w 5"/>
                  <a:gd name="T7" fmla="*/ 0 h 173"/>
                  <a:gd name="T8" fmla="*/ 5 w 5"/>
                  <a:gd name="T9" fmla="*/ 2 h 173"/>
                  <a:gd name="T10" fmla="*/ 5 w 5"/>
                  <a:gd name="T11" fmla="*/ 171 h 173"/>
                  <a:gd name="T12" fmla="*/ 3 w 5"/>
                  <a:gd name="T13" fmla="*/ 173 h 173"/>
                </a:gdLst>
                <a:ahLst/>
                <a:cxnLst>
                  <a:cxn ang="0">
                    <a:pos x="T0" y="T1"/>
                  </a:cxn>
                  <a:cxn ang="0">
                    <a:pos x="T2" y="T3"/>
                  </a:cxn>
                  <a:cxn ang="0">
                    <a:pos x="T4" y="T5"/>
                  </a:cxn>
                  <a:cxn ang="0">
                    <a:pos x="T6" y="T7"/>
                  </a:cxn>
                  <a:cxn ang="0">
                    <a:pos x="T8" y="T9"/>
                  </a:cxn>
                  <a:cxn ang="0">
                    <a:pos x="T10" y="T11"/>
                  </a:cxn>
                  <a:cxn ang="0">
                    <a:pos x="T12" y="T13"/>
                  </a:cxn>
                </a:cxnLst>
                <a:rect l="0" t="0" r="r" b="b"/>
                <a:pathLst>
                  <a:path w="5" h="173">
                    <a:moveTo>
                      <a:pt x="3" y="173"/>
                    </a:moveTo>
                    <a:cubicBezTo>
                      <a:pt x="1" y="173"/>
                      <a:pt x="0" y="172"/>
                      <a:pt x="0" y="171"/>
                    </a:cubicBezTo>
                    <a:cubicBezTo>
                      <a:pt x="0" y="2"/>
                      <a:pt x="0" y="2"/>
                      <a:pt x="0" y="2"/>
                    </a:cubicBezTo>
                    <a:cubicBezTo>
                      <a:pt x="0" y="1"/>
                      <a:pt x="1" y="0"/>
                      <a:pt x="3" y="0"/>
                    </a:cubicBezTo>
                    <a:cubicBezTo>
                      <a:pt x="4" y="0"/>
                      <a:pt x="5" y="1"/>
                      <a:pt x="5" y="2"/>
                    </a:cubicBezTo>
                    <a:cubicBezTo>
                      <a:pt x="5" y="171"/>
                      <a:pt x="5" y="171"/>
                      <a:pt x="5" y="171"/>
                    </a:cubicBezTo>
                    <a:cubicBezTo>
                      <a:pt x="5" y="172"/>
                      <a:pt x="4" y="173"/>
                      <a:pt x="3" y="1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2" name="Freeform 23"/>
              <p:cNvSpPr>
                <a:spLocks/>
              </p:cNvSpPr>
              <p:nvPr/>
            </p:nvSpPr>
            <p:spPr bwMode="auto">
              <a:xfrm>
                <a:off x="12941300" y="-1536700"/>
                <a:ext cx="269875" cy="30163"/>
              </a:xfrm>
              <a:custGeom>
                <a:avLst/>
                <a:gdLst>
                  <a:gd name="T0" fmla="*/ 41 w 44"/>
                  <a:gd name="T1" fmla="*/ 5 h 5"/>
                  <a:gd name="T2" fmla="*/ 2 w 44"/>
                  <a:gd name="T3" fmla="*/ 5 h 5"/>
                  <a:gd name="T4" fmla="*/ 0 w 44"/>
                  <a:gd name="T5" fmla="*/ 3 h 5"/>
                  <a:gd name="T6" fmla="*/ 2 w 44"/>
                  <a:gd name="T7" fmla="*/ 0 h 5"/>
                  <a:gd name="T8" fmla="*/ 41 w 44"/>
                  <a:gd name="T9" fmla="*/ 0 h 5"/>
                  <a:gd name="T10" fmla="*/ 44 w 44"/>
                  <a:gd name="T11" fmla="*/ 3 h 5"/>
                  <a:gd name="T12" fmla="*/ 41 w 4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4" h="5">
                    <a:moveTo>
                      <a:pt x="41" y="5"/>
                    </a:moveTo>
                    <a:cubicBezTo>
                      <a:pt x="2" y="5"/>
                      <a:pt x="2" y="5"/>
                      <a:pt x="2" y="5"/>
                    </a:cubicBezTo>
                    <a:cubicBezTo>
                      <a:pt x="1" y="5"/>
                      <a:pt x="0" y="4"/>
                      <a:pt x="0" y="3"/>
                    </a:cubicBezTo>
                    <a:cubicBezTo>
                      <a:pt x="0" y="1"/>
                      <a:pt x="1" y="0"/>
                      <a:pt x="2" y="0"/>
                    </a:cubicBezTo>
                    <a:cubicBezTo>
                      <a:pt x="41" y="0"/>
                      <a:pt x="41" y="0"/>
                      <a:pt x="41" y="0"/>
                    </a:cubicBezTo>
                    <a:cubicBezTo>
                      <a:pt x="43" y="0"/>
                      <a:pt x="44" y="1"/>
                      <a:pt x="44" y="3"/>
                    </a:cubicBezTo>
                    <a:cubicBezTo>
                      <a:pt x="44" y="4"/>
                      <a:pt x="43"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3" name="Freeform 24"/>
              <p:cNvSpPr>
                <a:spLocks/>
              </p:cNvSpPr>
              <p:nvPr/>
            </p:nvSpPr>
            <p:spPr bwMode="auto">
              <a:xfrm>
                <a:off x="12425363" y="-1543050"/>
                <a:ext cx="263525" cy="31750"/>
              </a:xfrm>
              <a:custGeom>
                <a:avLst/>
                <a:gdLst>
                  <a:gd name="T0" fmla="*/ 41 w 43"/>
                  <a:gd name="T1" fmla="*/ 5 h 5"/>
                  <a:gd name="T2" fmla="*/ 2 w 43"/>
                  <a:gd name="T3" fmla="*/ 5 h 5"/>
                  <a:gd name="T4" fmla="*/ 0 w 43"/>
                  <a:gd name="T5" fmla="*/ 3 h 5"/>
                  <a:gd name="T6" fmla="*/ 2 w 43"/>
                  <a:gd name="T7" fmla="*/ 0 h 5"/>
                  <a:gd name="T8" fmla="*/ 41 w 43"/>
                  <a:gd name="T9" fmla="*/ 0 h 5"/>
                  <a:gd name="T10" fmla="*/ 43 w 43"/>
                  <a:gd name="T11" fmla="*/ 3 h 5"/>
                  <a:gd name="T12" fmla="*/ 41 w 4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3" h="5">
                    <a:moveTo>
                      <a:pt x="41" y="5"/>
                    </a:moveTo>
                    <a:cubicBezTo>
                      <a:pt x="2" y="5"/>
                      <a:pt x="2" y="5"/>
                      <a:pt x="2" y="5"/>
                    </a:cubicBezTo>
                    <a:cubicBezTo>
                      <a:pt x="1" y="5"/>
                      <a:pt x="0" y="4"/>
                      <a:pt x="0" y="3"/>
                    </a:cubicBezTo>
                    <a:cubicBezTo>
                      <a:pt x="0" y="1"/>
                      <a:pt x="1" y="0"/>
                      <a:pt x="2" y="0"/>
                    </a:cubicBezTo>
                    <a:cubicBezTo>
                      <a:pt x="41" y="0"/>
                      <a:pt x="41" y="0"/>
                      <a:pt x="41" y="0"/>
                    </a:cubicBezTo>
                    <a:cubicBezTo>
                      <a:pt x="42" y="0"/>
                      <a:pt x="43" y="1"/>
                      <a:pt x="43" y="3"/>
                    </a:cubicBezTo>
                    <a:cubicBezTo>
                      <a:pt x="43" y="4"/>
                      <a:pt x="42"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4" name="Freeform 25"/>
              <p:cNvSpPr>
                <a:spLocks/>
              </p:cNvSpPr>
              <p:nvPr/>
            </p:nvSpPr>
            <p:spPr bwMode="auto">
              <a:xfrm>
                <a:off x="12542838" y="-1658938"/>
                <a:ext cx="30162" cy="263525"/>
              </a:xfrm>
              <a:custGeom>
                <a:avLst/>
                <a:gdLst>
                  <a:gd name="T0" fmla="*/ 3 w 5"/>
                  <a:gd name="T1" fmla="*/ 43 h 43"/>
                  <a:gd name="T2" fmla="*/ 0 w 5"/>
                  <a:gd name="T3" fmla="*/ 41 h 43"/>
                  <a:gd name="T4" fmla="*/ 0 w 5"/>
                  <a:gd name="T5" fmla="*/ 2 h 43"/>
                  <a:gd name="T6" fmla="*/ 3 w 5"/>
                  <a:gd name="T7" fmla="*/ 0 h 43"/>
                  <a:gd name="T8" fmla="*/ 5 w 5"/>
                  <a:gd name="T9" fmla="*/ 2 h 43"/>
                  <a:gd name="T10" fmla="*/ 5 w 5"/>
                  <a:gd name="T11" fmla="*/ 41 h 43"/>
                  <a:gd name="T12" fmla="*/ 3 w 5"/>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5" h="43">
                    <a:moveTo>
                      <a:pt x="3" y="43"/>
                    </a:moveTo>
                    <a:cubicBezTo>
                      <a:pt x="1" y="43"/>
                      <a:pt x="0" y="42"/>
                      <a:pt x="0" y="41"/>
                    </a:cubicBezTo>
                    <a:cubicBezTo>
                      <a:pt x="0" y="2"/>
                      <a:pt x="0" y="2"/>
                      <a:pt x="0" y="2"/>
                    </a:cubicBezTo>
                    <a:cubicBezTo>
                      <a:pt x="0" y="1"/>
                      <a:pt x="1" y="0"/>
                      <a:pt x="3" y="0"/>
                    </a:cubicBezTo>
                    <a:cubicBezTo>
                      <a:pt x="4" y="0"/>
                      <a:pt x="5" y="1"/>
                      <a:pt x="5" y="2"/>
                    </a:cubicBezTo>
                    <a:cubicBezTo>
                      <a:pt x="5" y="41"/>
                      <a:pt x="5" y="41"/>
                      <a:pt x="5" y="41"/>
                    </a:cubicBezTo>
                    <a:cubicBezTo>
                      <a:pt x="5" y="42"/>
                      <a:pt x="4" y="43"/>
                      <a:pt x="3" y="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5" name="Freeform 26"/>
              <p:cNvSpPr>
                <a:spLocks/>
              </p:cNvSpPr>
              <p:nvPr/>
            </p:nvSpPr>
            <p:spPr bwMode="auto">
              <a:xfrm>
                <a:off x="12457113" y="-1112838"/>
                <a:ext cx="201612" cy="201613"/>
              </a:xfrm>
              <a:custGeom>
                <a:avLst/>
                <a:gdLst>
                  <a:gd name="T0" fmla="*/ 30 w 33"/>
                  <a:gd name="T1" fmla="*/ 33 h 33"/>
                  <a:gd name="T2" fmla="*/ 29 w 33"/>
                  <a:gd name="T3" fmla="*/ 32 h 33"/>
                  <a:gd name="T4" fmla="*/ 1 w 33"/>
                  <a:gd name="T5" fmla="*/ 5 h 33"/>
                  <a:gd name="T6" fmla="*/ 1 w 33"/>
                  <a:gd name="T7" fmla="*/ 1 h 33"/>
                  <a:gd name="T8" fmla="*/ 4 w 33"/>
                  <a:gd name="T9" fmla="*/ 1 h 33"/>
                  <a:gd name="T10" fmla="*/ 32 w 33"/>
                  <a:gd name="T11" fmla="*/ 29 h 33"/>
                  <a:gd name="T12" fmla="*/ 32 w 33"/>
                  <a:gd name="T13" fmla="*/ 32 h 33"/>
                  <a:gd name="T14" fmla="*/ 30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0" y="33"/>
                    </a:moveTo>
                    <a:cubicBezTo>
                      <a:pt x="30" y="33"/>
                      <a:pt x="29" y="33"/>
                      <a:pt x="29" y="32"/>
                    </a:cubicBezTo>
                    <a:cubicBezTo>
                      <a:pt x="1" y="5"/>
                      <a:pt x="1" y="5"/>
                      <a:pt x="1" y="5"/>
                    </a:cubicBezTo>
                    <a:cubicBezTo>
                      <a:pt x="0" y="4"/>
                      <a:pt x="0" y="2"/>
                      <a:pt x="1" y="1"/>
                    </a:cubicBezTo>
                    <a:cubicBezTo>
                      <a:pt x="2" y="0"/>
                      <a:pt x="4" y="0"/>
                      <a:pt x="4" y="1"/>
                    </a:cubicBezTo>
                    <a:cubicBezTo>
                      <a:pt x="32" y="29"/>
                      <a:pt x="32" y="29"/>
                      <a:pt x="32" y="29"/>
                    </a:cubicBezTo>
                    <a:cubicBezTo>
                      <a:pt x="33" y="30"/>
                      <a:pt x="33" y="31"/>
                      <a:pt x="32" y="32"/>
                    </a:cubicBezTo>
                    <a:cubicBezTo>
                      <a:pt x="32" y="33"/>
                      <a:pt x="31" y="33"/>
                      <a:pt x="30"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6" name="Freeform 27"/>
              <p:cNvSpPr>
                <a:spLocks/>
              </p:cNvSpPr>
              <p:nvPr/>
            </p:nvSpPr>
            <p:spPr bwMode="auto">
              <a:xfrm>
                <a:off x="12457113" y="-1112838"/>
                <a:ext cx="201612" cy="201613"/>
              </a:xfrm>
              <a:custGeom>
                <a:avLst/>
                <a:gdLst>
                  <a:gd name="T0" fmla="*/ 3 w 33"/>
                  <a:gd name="T1" fmla="*/ 33 h 33"/>
                  <a:gd name="T2" fmla="*/ 1 w 33"/>
                  <a:gd name="T3" fmla="*/ 32 h 33"/>
                  <a:gd name="T4" fmla="*/ 1 w 33"/>
                  <a:gd name="T5" fmla="*/ 29 h 33"/>
                  <a:gd name="T6" fmla="*/ 29 w 33"/>
                  <a:gd name="T7" fmla="*/ 1 h 33"/>
                  <a:gd name="T8" fmla="*/ 32 w 33"/>
                  <a:gd name="T9" fmla="*/ 1 h 33"/>
                  <a:gd name="T10" fmla="*/ 32 w 33"/>
                  <a:gd name="T11" fmla="*/ 5 h 33"/>
                  <a:gd name="T12" fmla="*/ 4 w 33"/>
                  <a:gd name="T13" fmla="*/ 32 h 33"/>
                  <a:gd name="T14" fmla="*/ 3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 y="33"/>
                    </a:moveTo>
                    <a:cubicBezTo>
                      <a:pt x="2" y="33"/>
                      <a:pt x="2" y="33"/>
                      <a:pt x="1" y="32"/>
                    </a:cubicBezTo>
                    <a:cubicBezTo>
                      <a:pt x="0" y="31"/>
                      <a:pt x="0" y="30"/>
                      <a:pt x="1" y="29"/>
                    </a:cubicBezTo>
                    <a:cubicBezTo>
                      <a:pt x="29" y="1"/>
                      <a:pt x="29" y="1"/>
                      <a:pt x="29" y="1"/>
                    </a:cubicBezTo>
                    <a:cubicBezTo>
                      <a:pt x="30" y="0"/>
                      <a:pt x="31" y="0"/>
                      <a:pt x="32" y="1"/>
                    </a:cubicBezTo>
                    <a:cubicBezTo>
                      <a:pt x="33" y="2"/>
                      <a:pt x="33" y="4"/>
                      <a:pt x="32" y="5"/>
                    </a:cubicBezTo>
                    <a:cubicBezTo>
                      <a:pt x="4" y="32"/>
                      <a:pt x="4" y="32"/>
                      <a:pt x="4" y="32"/>
                    </a:cubicBezTo>
                    <a:cubicBezTo>
                      <a:pt x="4" y="33"/>
                      <a:pt x="3" y="33"/>
                      <a:pt x="3"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7" name="Freeform 28"/>
              <p:cNvSpPr>
                <a:spLocks/>
              </p:cNvSpPr>
              <p:nvPr/>
            </p:nvSpPr>
            <p:spPr bwMode="auto">
              <a:xfrm>
                <a:off x="12984163" y="-1112838"/>
                <a:ext cx="196850" cy="201613"/>
              </a:xfrm>
              <a:custGeom>
                <a:avLst/>
                <a:gdLst>
                  <a:gd name="T0" fmla="*/ 2 w 32"/>
                  <a:gd name="T1" fmla="*/ 33 h 33"/>
                  <a:gd name="T2" fmla="*/ 0 w 32"/>
                  <a:gd name="T3" fmla="*/ 32 h 33"/>
                  <a:gd name="T4" fmla="*/ 0 w 32"/>
                  <a:gd name="T5" fmla="*/ 29 h 33"/>
                  <a:gd name="T6" fmla="*/ 28 w 32"/>
                  <a:gd name="T7" fmla="*/ 1 h 33"/>
                  <a:gd name="T8" fmla="*/ 31 w 32"/>
                  <a:gd name="T9" fmla="*/ 1 h 33"/>
                  <a:gd name="T10" fmla="*/ 31 w 32"/>
                  <a:gd name="T11" fmla="*/ 5 h 33"/>
                  <a:gd name="T12" fmla="*/ 4 w 32"/>
                  <a:gd name="T13" fmla="*/ 32 h 33"/>
                  <a:gd name="T14" fmla="*/ 2 w 32"/>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2" y="33"/>
                    </a:moveTo>
                    <a:cubicBezTo>
                      <a:pt x="1" y="33"/>
                      <a:pt x="1" y="33"/>
                      <a:pt x="0" y="32"/>
                    </a:cubicBezTo>
                    <a:cubicBezTo>
                      <a:pt x="0" y="31"/>
                      <a:pt x="0" y="30"/>
                      <a:pt x="0" y="29"/>
                    </a:cubicBezTo>
                    <a:cubicBezTo>
                      <a:pt x="28" y="1"/>
                      <a:pt x="28" y="1"/>
                      <a:pt x="28" y="1"/>
                    </a:cubicBezTo>
                    <a:cubicBezTo>
                      <a:pt x="29" y="0"/>
                      <a:pt x="30" y="0"/>
                      <a:pt x="31" y="1"/>
                    </a:cubicBezTo>
                    <a:cubicBezTo>
                      <a:pt x="32" y="2"/>
                      <a:pt x="32" y="4"/>
                      <a:pt x="31" y="5"/>
                    </a:cubicBezTo>
                    <a:cubicBezTo>
                      <a:pt x="4" y="32"/>
                      <a:pt x="4" y="32"/>
                      <a:pt x="4" y="32"/>
                    </a:cubicBezTo>
                    <a:cubicBezTo>
                      <a:pt x="3" y="33"/>
                      <a:pt x="3" y="33"/>
                      <a:pt x="2"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grpSp>
      </p:grpSp>
      <p:sp>
        <p:nvSpPr>
          <p:cNvPr id="118" name="Rectangle 37"/>
          <p:cNvSpPr/>
          <p:nvPr/>
        </p:nvSpPr>
        <p:spPr>
          <a:xfrm>
            <a:off x="1030231" y="1350124"/>
            <a:ext cx="2441448" cy="32502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145161" tIns="72581" rIns="145161" bIns="72581" rtlCol="0" anchor="ctr"/>
          <a:lstStyle/>
          <a:p>
            <a:pPr algn="ctr" defTabSz="914298">
              <a:defRPr/>
            </a:pPr>
            <a:endParaRPr lang="en-US" sz="3000" kern="0" dirty="0">
              <a:solidFill>
                <a:srgbClr val="FFFFFF"/>
              </a:solidFill>
              <a:latin typeface="Open Sans Light"/>
            </a:endParaRPr>
          </a:p>
        </p:txBody>
      </p:sp>
      <p:sp>
        <p:nvSpPr>
          <p:cNvPr id="5" name="Овал 4">
            <a:hlinkClick r:id="rId6" action="ppaction://hlinksldjump"/>
          </p:cNvPr>
          <p:cNvSpPr/>
          <p:nvPr/>
        </p:nvSpPr>
        <p:spPr>
          <a:xfrm>
            <a:off x="4306283" y="2020069"/>
            <a:ext cx="684000" cy="684000"/>
          </a:xfrm>
          <a:prstGeom prst="ellipse">
            <a:avLst/>
          </a:prstGeom>
          <a:solidFill>
            <a:srgbClr val="FF99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Управляющая кнопка: далее 5">
            <a:hlinkClick r:id="rId7" action="ppaction://hlinksldjump" highlightClick="1"/>
          </p:cNvPr>
          <p:cNvSpPr/>
          <p:nvPr/>
        </p:nvSpPr>
        <p:spPr>
          <a:xfrm>
            <a:off x="4439141" y="4731990"/>
            <a:ext cx="451569" cy="411510"/>
          </a:xfrm>
          <a:prstGeom prst="actionButtonForwardNext">
            <a:avLst/>
          </a:prstGeom>
          <a:solidFill>
            <a:schemeClr val="bg1">
              <a:lumMod val="8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34" name="Рисунок 33"/>
          <p:cNvPicPr>
            <a:picLocks noChangeAspect="1"/>
          </p:cNvPicPr>
          <p:nvPr/>
        </p:nvPicPr>
        <p:blipFill rotWithShape="1">
          <a:blip r:embed="rId8">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13427" t="7496" r="12096" b="8754"/>
          <a:stretch/>
        </p:blipFill>
        <p:spPr>
          <a:xfrm flipH="1">
            <a:off x="1332851" y="1350124"/>
            <a:ext cx="1836205" cy="3196019"/>
          </a:xfrm>
          <a:prstGeom prst="rect">
            <a:avLst/>
          </a:prstGeom>
        </p:spPr>
      </p:pic>
    </p:spTree>
    <p:extLst>
      <p:ext uri="{BB962C8B-B14F-4D97-AF65-F5344CB8AC3E}">
        <p14:creationId xmlns:p14="http://schemas.microsoft.com/office/powerpoint/2010/main" val="32624663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151546</TotalTime>
  <Words>1318</Words>
  <Application>Microsoft Office PowerPoint</Application>
  <PresentationFormat>Экран (16:9)</PresentationFormat>
  <Paragraphs>115</Paragraphs>
  <Slides>20</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20</vt:i4>
      </vt:variant>
    </vt:vector>
  </HeadingPairs>
  <TitlesOfParts>
    <vt:vector size="30"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vt:lpstr>
      <vt:lpstr>Leçon  9  Voyage,  Voyage ...    (p. p.  73-74)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Activités  p.  73</vt:lpstr>
      <vt:lpstr>Презентация PowerPoint</vt:lpstr>
      <vt:lpstr>Презентация PowerPoint</vt:lpstr>
      <vt:lpstr>Презентация PowerPoint</vt:lpstr>
      <vt:lpstr>Презентация PowerPoint</vt:lpstr>
      <vt:lpstr>Activités  p.  74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1500</cp:revision>
  <dcterms:created xsi:type="dcterms:W3CDTF">2014-10-08T23:03:32Z</dcterms:created>
  <dcterms:modified xsi:type="dcterms:W3CDTF">2020-12-15T16:14:25Z</dcterms:modified>
</cp:coreProperties>
</file>