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5"/>
  </p:notesMasterIdLst>
  <p:sldIdLst>
    <p:sldId id="1405" r:id="rId11"/>
    <p:sldId id="1480" r:id="rId12"/>
    <p:sldId id="1481" r:id="rId13"/>
    <p:sldId id="1483" r:id="rId14"/>
    <p:sldId id="1484" r:id="rId15"/>
    <p:sldId id="1485" r:id="rId16"/>
    <p:sldId id="1486" r:id="rId17"/>
    <p:sldId id="1487" r:id="rId18"/>
    <p:sldId id="1488" r:id="rId19"/>
    <p:sldId id="1489" r:id="rId20"/>
    <p:sldId id="1490" r:id="rId21"/>
    <p:sldId id="1491" r:id="rId22"/>
    <p:sldId id="1492" r:id="rId23"/>
    <p:sldId id="1493" r:id="rId24"/>
    <p:sldId id="1495" r:id="rId25"/>
    <p:sldId id="1494" r:id="rId26"/>
    <p:sldId id="1496" r:id="rId27"/>
    <p:sldId id="1497" r:id="rId28"/>
    <p:sldId id="1498" r:id="rId29"/>
    <p:sldId id="1502" r:id="rId30"/>
    <p:sldId id="1499" r:id="rId31"/>
    <p:sldId id="1500" r:id="rId32"/>
    <p:sldId id="1501" r:id="rId33"/>
    <p:sldId id="1404" r:id="rId3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05"/>
            <p14:sldId id="1480"/>
            <p14:sldId id="1481"/>
            <p14:sldId id="1483"/>
            <p14:sldId id="1484"/>
            <p14:sldId id="1485"/>
            <p14:sldId id="1486"/>
            <p14:sldId id="1487"/>
            <p14:sldId id="1488"/>
            <p14:sldId id="1489"/>
            <p14:sldId id="1490"/>
            <p14:sldId id="1491"/>
            <p14:sldId id="1492"/>
            <p14:sldId id="1493"/>
            <p14:sldId id="1495"/>
            <p14:sldId id="1494"/>
            <p14:sldId id="1496"/>
            <p14:sldId id="1497"/>
            <p14:sldId id="1498"/>
            <p14:sldId id="1502"/>
            <p14:sldId id="1499"/>
            <p14:sldId id="1500"/>
            <p14:sldId id="1501"/>
            <p14:sldId id="140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>
        <p:scale>
          <a:sx n="125" d="100"/>
          <a:sy n="125" d="100"/>
        </p:scale>
        <p:origin x="-828" y="-34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4370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371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3643" y="219796"/>
            <a:ext cx="2386632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lvl="0">
              <a:lnSpc>
                <a:spcPct val="100000"/>
              </a:lnSpc>
              <a:spcBef>
                <a:spcPts val="114"/>
              </a:spcBef>
              <a:defRPr/>
            </a:pPr>
            <a:r>
              <a:rPr lang="en-US" sz="3395" b="1" spc="5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Français</a:t>
            </a:r>
            <a:endParaRPr lang="en-US" sz="3395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81349" y="1034219"/>
            <a:ext cx="4286281" cy="1042572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2681">
              <a:spcAft>
                <a:spcPts val="1200"/>
              </a:spcAft>
            </a:pPr>
            <a:r>
              <a:rPr lang="en-US" sz="28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Thème</a:t>
            </a:r>
            <a:r>
              <a:rPr lang="en-US" sz="28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en-US" sz="28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leçon</a:t>
            </a:r>
            <a:r>
              <a:rPr lang="en-US" sz="28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2681">
              <a:spcBef>
                <a:spcPts val="114"/>
              </a:spcBef>
            </a:pP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santé pour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tous</a:t>
            </a:r>
            <a:endParaRPr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808551" y="248656"/>
            <a:ext cx="31914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61359" y="552950"/>
            <a:ext cx="490598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298" spc="-5" dirty="0" err="1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957" y="1727515"/>
            <a:ext cx="2879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270" y="1405730"/>
            <a:ext cx="3232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6" name="object 6"/>
          <p:cNvSpPr/>
          <p:nvPr/>
        </p:nvSpPr>
        <p:spPr>
          <a:xfrm>
            <a:off x="375694" y="1095179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375694" y="2052093"/>
            <a:ext cx="343791" cy="7244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 descr="Journée mondiale de la santé: la couverture-santé universelle à l'honne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200959" y="1918184"/>
            <a:ext cx="1449971" cy="110967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022732" y="2905928"/>
            <a:ext cx="1603107" cy="214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33" y="-23030"/>
            <a:ext cx="1075027" cy="1075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3642" y="762788"/>
            <a:ext cx="566580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Si le coeur ne contemple pas, l’oeil ne verra pas.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/>
            </a:r>
            <a:br>
              <a:rPr lang="fr-FR" sz="20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</a:rPr>
              <a:t>Si l’eau s’épuise, le monde s’écroule.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/>
            </a:r>
            <a:br>
              <a:rPr lang="fr-FR" sz="2000" dirty="0" smtClean="0">
                <a:solidFill>
                  <a:srgbClr val="000000"/>
                </a:solidFill>
              </a:rPr>
            </a:br>
            <a:r>
              <a:rPr lang="fr-FR" sz="2000" dirty="0" smtClean="0">
                <a:solidFill>
                  <a:srgbClr val="000000"/>
                </a:solidFill>
              </a:rPr>
              <a:t>Le monde s’arrête là où l’eau prend fin. </a:t>
            </a:r>
            <a:r>
              <a:rPr lang="fr-FR" sz="2000" dirty="0" smtClean="0">
                <a:solidFill>
                  <a:schemeClr val="tx2"/>
                </a:solidFill>
              </a:rPr>
              <a:t/>
            </a:r>
            <a:br>
              <a:rPr lang="fr-FR" sz="2000" dirty="0" smtClean="0">
                <a:solidFill>
                  <a:schemeClr val="tx2"/>
                </a:solidFill>
              </a:rPr>
            </a:b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5082" y="53340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Traduisez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à langue maternelle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438" y="530376"/>
            <a:ext cx="566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Regardez</a:t>
            </a:r>
            <a:r>
              <a:rPr lang="en-US" sz="1800" dirty="0" smtClean="0">
                <a:solidFill>
                  <a:srgbClr val="000000"/>
                </a:solidFill>
              </a:rPr>
              <a:t> son </a:t>
            </a:r>
            <a:r>
              <a:rPr lang="en-US" sz="1800" dirty="0" err="1" smtClean="0">
                <a:solidFill>
                  <a:srgbClr val="000000"/>
                </a:solidFill>
              </a:rPr>
              <a:t>équipement</a:t>
            </a:r>
            <a:r>
              <a:rPr lang="en-US" sz="1800" dirty="0" smtClean="0">
                <a:solidFill>
                  <a:srgbClr val="000000"/>
                </a:solidFill>
              </a:rPr>
              <a:t> et </a:t>
            </a:r>
            <a:r>
              <a:rPr lang="en-US" sz="1800" dirty="0" err="1" smtClean="0">
                <a:solidFill>
                  <a:srgbClr val="000000"/>
                </a:solidFill>
              </a:rPr>
              <a:t>trouvez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ces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mots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dans</a:t>
            </a:r>
            <a:r>
              <a:rPr lang="en-US" sz="1800" dirty="0" smtClean="0">
                <a:solidFill>
                  <a:srgbClr val="000000"/>
                </a:solidFill>
              </a:rPr>
              <a:t> le </a:t>
            </a:r>
            <a:r>
              <a:rPr lang="en-US" sz="1800" dirty="0" err="1" smtClean="0">
                <a:solidFill>
                  <a:srgbClr val="000000"/>
                </a:solidFill>
              </a:rPr>
              <a:t>dictionnaire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Quelle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est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leur</a:t>
            </a:r>
            <a:r>
              <a:rPr lang="en-US" sz="1800" dirty="0" smtClean="0">
                <a:solidFill>
                  <a:srgbClr val="000000"/>
                </a:solidFill>
              </a:rPr>
              <a:t> destination?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3775" y="1262854"/>
            <a:ext cx="35004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5081" y="81746"/>
            <a:ext cx="557216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Entrez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votre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salle</a:t>
            </a:r>
            <a:r>
              <a:rPr lang="en-US" sz="2000" b="1" dirty="0" smtClean="0">
                <a:solidFill>
                  <a:schemeClr val="bg1"/>
                </a:solidFill>
              </a:rPr>
              <a:t> de sportive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3643" y="604381"/>
            <a:ext cx="5572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fr-FR" sz="2000" dirty="0" smtClean="0">
                <a:solidFill>
                  <a:schemeClr val="tx2"/>
                </a:solidFill>
              </a:rPr>
              <a:t>Partout dans le monde les gens aiment le sport. Le sport a pris le caractère public. </a:t>
            </a:r>
            <a:endParaRPr lang="fr-FR" sz="2000" dirty="0" smtClean="0">
              <a:solidFill>
                <a:schemeClr val="tx2"/>
              </a:solidFill>
            </a:endParaRPr>
          </a:p>
          <a:p>
            <a:pPr indent="358775" algn="just"/>
            <a:r>
              <a:rPr lang="fr-FR" sz="2000" dirty="0" smtClean="0">
                <a:solidFill>
                  <a:schemeClr val="tx2"/>
                </a:solidFill>
              </a:rPr>
              <a:t>Le </a:t>
            </a:r>
            <a:r>
              <a:rPr lang="fr-FR" sz="2000" dirty="0" smtClean="0">
                <a:solidFill>
                  <a:schemeClr val="tx2"/>
                </a:solidFill>
              </a:rPr>
              <a:t>sport améliore la santé, tient les gens en bonne forme et en plus est un passe-temps magnifque</a:t>
            </a:r>
            <a:r>
              <a:rPr lang="fr-FR" sz="2000" dirty="0" smtClean="0">
                <a:solidFill>
                  <a:schemeClr val="tx2"/>
                </a:solidFill>
              </a:rPr>
              <a:t>.</a:t>
            </a:r>
          </a:p>
          <a:p>
            <a:pPr indent="358775" algn="just"/>
            <a:r>
              <a:rPr lang="fr-FR" sz="2000" dirty="0" smtClean="0">
                <a:solidFill>
                  <a:schemeClr val="tx2"/>
                </a:solidFill>
              </a:rPr>
              <a:t>Les </a:t>
            </a:r>
            <a:r>
              <a:rPr lang="fr-FR" sz="2000" dirty="0" smtClean="0">
                <a:solidFill>
                  <a:schemeClr val="tx2"/>
                </a:solidFill>
              </a:rPr>
              <a:t>compétitions internationales unissent les gens, elles ont une grande importance pour même les relations politiques entre pays.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22337" y="48408"/>
            <a:ext cx="356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Le sport et la vie saine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71413" y="472783"/>
            <a:ext cx="55446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fr-FR" sz="1700" dirty="0" smtClean="0">
                <a:solidFill>
                  <a:schemeClr val="tx2"/>
                </a:solidFill>
              </a:rPr>
              <a:t>En Ouzbékistan on attache toujours beaucoup d’importance au sport, surtout dans les universités, les instituts et les écoles. </a:t>
            </a:r>
            <a:endParaRPr lang="fr-FR" sz="1700" dirty="0" smtClean="0">
              <a:solidFill>
                <a:schemeClr val="tx2"/>
              </a:solidFill>
            </a:endParaRPr>
          </a:p>
          <a:p>
            <a:pPr indent="358775" algn="just"/>
            <a:r>
              <a:rPr lang="fr-FR" sz="1700" dirty="0" smtClean="0">
                <a:solidFill>
                  <a:schemeClr val="tx2"/>
                </a:solidFill>
              </a:rPr>
              <a:t>Dans </a:t>
            </a:r>
            <a:r>
              <a:rPr lang="fr-FR" sz="1700" dirty="0" smtClean="0">
                <a:solidFill>
                  <a:schemeClr val="tx2"/>
                </a:solidFill>
              </a:rPr>
              <a:t>notre pays le sport se divise traditionellement en professionnel et celui des amateurs. Plusieurs records du monde ont été établis par les sportifs ouzbeks: les gymnastes, les nageurs, les sauteurs. </a:t>
            </a:r>
            <a:endParaRPr lang="fr-FR" sz="1700" dirty="0" smtClean="0">
              <a:solidFill>
                <a:schemeClr val="tx2"/>
              </a:solidFill>
            </a:endParaRPr>
          </a:p>
          <a:p>
            <a:pPr indent="358775" algn="just"/>
            <a:r>
              <a:rPr lang="fr-FR" sz="1700" dirty="0" smtClean="0">
                <a:solidFill>
                  <a:schemeClr val="tx2"/>
                </a:solidFill>
              </a:rPr>
              <a:t>Nos </a:t>
            </a:r>
            <a:r>
              <a:rPr lang="fr-FR" sz="1700" dirty="0" smtClean="0">
                <a:solidFill>
                  <a:schemeClr val="tx2"/>
                </a:solidFill>
              </a:rPr>
              <a:t>sportifs participent aux Jeux Olympiques et gagnent habituellement beaucoup </a:t>
            </a:r>
            <a:r>
              <a:rPr lang="fr-FR" sz="1700" dirty="0" smtClean="0">
                <a:solidFill>
                  <a:schemeClr val="tx2"/>
                </a:solidFill>
              </a:rPr>
              <a:t>de médailles d’or</a:t>
            </a:r>
            <a:r>
              <a:rPr lang="fr-FR" sz="1700" dirty="0" smtClean="0">
                <a:solidFill>
                  <a:schemeClr val="tx2"/>
                </a:solidFill>
              </a:rPr>
              <a:t>, d’argent et de bronze</a:t>
            </a:r>
            <a:r>
              <a:rPr lang="fr-FR" sz="1700" dirty="0" smtClean="0">
                <a:solidFill>
                  <a:schemeClr val="tx2"/>
                </a:solidFill>
              </a:rPr>
              <a:t>.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22337" y="4840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Le sport en Ouzbékistan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1364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65081" y="567719"/>
            <a:ext cx="5357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fr-FR" sz="2000" dirty="0" smtClean="0">
                <a:solidFill>
                  <a:schemeClr val="tx2"/>
                </a:solidFill>
              </a:rPr>
              <a:t>Les Français aiment aussi le sport. Les sports d’hiver en France sont: le patinage sur glace, le hockey, le curling, la luge, le bobsleigh, le ski. </a:t>
            </a:r>
            <a:endParaRPr lang="fr-FR" sz="2000" dirty="0" smtClean="0">
              <a:solidFill>
                <a:schemeClr val="tx2"/>
              </a:solidFill>
            </a:endParaRPr>
          </a:p>
          <a:p>
            <a:pPr indent="358775" algn="just"/>
            <a:r>
              <a:rPr lang="fr-FR" sz="2000" dirty="0" smtClean="0">
                <a:solidFill>
                  <a:schemeClr val="tx2"/>
                </a:solidFill>
              </a:rPr>
              <a:t>Les </a:t>
            </a:r>
            <a:r>
              <a:rPr lang="fr-FR" sz="2000" dirty="0" smtClean="0">
                <a:solidFill>
                  <a:schemeClr val="tx2"/>
                </a:solidFill>
              </a:rPr>
              <a:t>plus grands sports pratiqués en autres saisons sont: le football, le rugby. </a:t>
            </a:r>
            <a:endParaRPr lang="fr-FR" sz="2000" dirty="0" smtClean="0">
              <a:solidFill>
                <a:schemeClr val="tx2"/>
              </a:solidFill>
            </a:endParaRPr>
          </a:p>
          <a:p>
            <a:pPr indent="358775" algn="just"/>
            <a:r>
              <a:rPr lang="fr-FR" sz="2000" dirty="0" smtClean="0">
                <a:solidFill>
                  <a:schemeClr val="tx2"/>
                </a:solidFill>
              </a:rPr>
              <a:t>On </a:t>
            </a:r>
            <a:r>
              <a:rPr lang="fr-FR" sz="2000" dirty="0" smtClean="0">
                <a:solidFill>
                  <a:schemeClr val="tx2"/>
                </a:solidFill>
              </a:rPr>
              <a:t>pratique le football dans tout le pays et le rugby à quinze surtout au Sud de la Loire.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22337" y="48408"/>
            <a:ext cx="3657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Le sport en France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8" y="614928"/>
            <a:ext cx="274320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1531938" y="2628156"/>
            <a:ext cx="2695575" cy="49208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L’EQUITATION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834" y="0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Quel sport est-ce?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8" y="619912"/>
            <a:ext cx="26955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1531938" y="2490788"/>
            <a:ext cx="2695575" cy="62945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L’ESCRIME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208445" y="48408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Quel sport est-ce?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4596"/>
          <a:stretch>
            <a:fillRect/>
          </a:stretch>
        </p:blipFill>
        <p:spPr bwMode="auto">
          <a:xfrm>
            <a:off x="1446213" y="770408"/>
            <a:ext cx="2867025" cy="149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1531938" y="2490788"/>
            <a:ext cx="2695575" cy="49740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 CYCLISME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8445" y="48408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Quel sport est-ce?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3643" y="552761"/>
            <a:ext cx="557216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fr-FR" sz="1500" dirty="0" smtClean="0">
                <a:solidFill>
                  <a:schemeClr val="tx2"/>
                </a:solidFill>
              </a:rPr>
              <a:t>Très souvent la maladie se manifeste par l’état fébrile. Pour déterminer un tel état on se sert d’expressions suivantes: </a:t>
            </a:r>
            <a:endParaRPr lang="fr-FR" sz="1500" dirty="0" smtClean="0">
              <a:solidFill>
                <a:schemeClr val="tx2"/>
              </a:solidFill>
            </a:endParaRPr>
          </a:p>
          <a:p>
            <a:pPr indent="266700" algn="just">
              <a:spcAft>
                <a:spcPts val="600"/>
              </a:spcAft>
            </a:pPr>
            <a:r>
              <a:rPr lang="fr-FR" sz="1500" dirty="0" smtClean="0">
                <a:solidFill>
                  <a:schemeClr val="tx2"/>
                </a:solidFill>
              </a:rPr>
              <a:t>avoir </a:t>
            </a:r>
            <a:r>
              <a:rPr lang="fr-FR" sz="1500" dirty="0" smtClean="0">
                <a:solidFill>
                  <a:schemeClr val="tx2"/>
                </a:solidFill>
              </a:rPr>
              <a:t>de la fèvre, se sentir fèvreux, avoir des frissons, avoir des sensations de froid, avoir une courbature dans tous les membres, prendre froid, être enrhumé, gainer un rhume, éternuer à tout moment, se moucher, avoir une aspiration diffcile, avoir les yeux brulants, avoir mal à la tête ou à la gorge, avoir un bourdonnement d’oreilles, tousser</a:t>
            </a:r>
            <a:r>
              <a:rPr lang="fr-FR" sz="1500" dirty="0" smtClean="0">
                <a:solidFill>
                  <a:schemeClr val="tx2"/>
                </a:solidFill>
              </a:rPr>
              <a:t>.</a:t>
            </a:r>
          </a:p>
          <a:p>
            <a:pPr indent="266700" algn="just"/>
            <a:r>
              <a:rPr lang="fr-FR" sz="1500" dirty="0" smtClean="0">
                <a:solidFill>
                  <a:schemeClr val="tx2"/>
                </a:solidFill>
              </a:rPr>
              <a:t>Dès </a:t>
            </a:r>
            <a:r>
              <a:rPr lang="fr-FR" sz="1500" dirty="0" smtClean="0">
                <a:solidFill>
                  <a:schemeClr val="tx2"/>
                </a:solidFill>
              </a:rPr>
              <a:t>qu’un homme est en état febrile, il risque de tomber malade. Le malade doit garder la chambre et le lit. 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5365" y="54902"/>
            <a:ext cx="402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Pour ne pas être malade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35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157461" y="497992"/>
            <a:ext cx="54292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fr-FR" sz="1700" dirty="0" smtClean="0">
                <a:solidFill>
                  <a:schemeClr val="tx2"/>
                </a:solidFill>
              </a:rPr>
              <a:t>La prise de la température est indispensable. Le thermomètre sert à prendre la température. Avant de placer le thermomètre sous l’aisselle, il faut le secouer afn de faire tomber le mercure. </a:t>
            </a:r>
            <a:endParaRPr lang="fr-FR" sz="1700" dirty="0" smtClean="0">
              <a:solidFill>
                <a:schemeClr val="tx2"/>
              </a:solidFill>
            </a:endParaRPr>
          </a:p>
          <a:p>
            <a:pPr indent="266700" algn="just"/>
            <a:r>
              <a:rPr lang="fr-FR" sz="1700" dirty="0" smtClean="0">
                <a:solidFill>
                  <a:schemeClr val="tx2"/>
                </a:solidFill>
              </a:rPr>
              <a:t>En </a:t>
            </a:r>
            <a:r>
              <a:rPr lang="fr-FR" sz="1700" dirty="0" smtClean="0">
                <a:solidFill>
                  <a:schemeClr val="tx2"/>
                </a:solidFill>
              </a:rPr>
              <a:t>consultant le thermomètre on constate l’élévation de la température qui peut etre élevée ou forte. La température monte le soir et diminue vers le matin. </a:t>
            </a:r>
            <a:endParaRPr lang="fr-FR" sz="1700" dirty="0" smtClean="0">
              <a:solidFill>
                <a:schemeClr val="tx2"/>
              </a:solidFill>
            </a:endParaRPr>
          </a:p>
          <a:p>
            <a:pPr indent="266700" algn="just"/>
            <a:r>
              <a:rPr lang="fr-FR" sz="1700" dirty="0" smtClean="0">
                <a:solidFill>
                  <a:schemeClr val="tx2"/>
                </a:solidFill>
              </a:rPr>
              <a:t>La </a:t>
            </a:r>
            <a:r>
              <a:rPr lang="fr-FR" sz="1700" dirty="0" smtClean="0">
                <a:solidFill>
                  <a:schemeClr val="tx2"/>
                </a:solidFill>
              </a:rPr>
              <a:t>diminution doit aller jusqu’à la température normale qui est de 36,6°. </a:t>
            </a:r>
            <a:endParaRPr lang="ru-RU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925365" y="54902"/>
            <a:ext cx="402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Pour ne pas être malade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71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 noGrp="1"/>
          </p:cNvSpPr>
          <p:nvPr>
            <p:ph type="title"/>
          </p:nvPr>
        </p:nvSpPr>
        <p:spPr>
          <a:xfrm>
            <a:off x="301367" y="-22711"/>
            <a:ext cx="5221564" cy="539867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de-DE" sz="3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de la </a:t>
            </a:r>
            <a:r>
              <a:rPr lang="de-DE" sz="3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leçon</a:t>
            </a:r>
            <a:endParaRPr sz="3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9460" y="845482"/>
            <a:ext cx="4879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La santé pour </a:t>
            </a:r>
            <a:r>
              <a:rPr lang="fr-FR" sz="2000" b="1" dirty="0" smtClean="0">
                <a:solidFill>
                  <a:schemeClr val="tx2"/>
                </a:solidFill>
              </a:rPr>
              <a:t>tous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9035" y="2473076"/>
            <a:ext cx="402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Pour ne pas être </a:t>
            </a:r>
            <a:r>
              <a:rPr lang="fr-FR" sz="2000" b="1" dirty="0" smtClean="0">
                <a:solidFill>
                  <a:schemeClr val="tx2"/>
                </a:solidFill>
              </a:rPr>
              <a:t>malade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9" name="Oval 11"/>
          <p:cNvSpPr/>
          <p:nvPr/>
        </p:nvSpPr>
        <p:spPr>
          <a:xfrm>
            <a:off x="450833" y="83765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30" name="Oval 13"/>
          <p:cNvSpPr/>
          <p:nvPr/>
        </p:nvSpPr>
        <p:spPr>
          <a:xfrm>
            <a:off x="450833" y="169148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31" name="Oval 14"/>
          <p:cNvSpPr/>
          <p:nvPr/>
        </p:nvSpPr>
        <p:spPr>
          <a:xfrm>
            <a:off x="450833" y="2480725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22869" y="1703864"/>
            <a:ext cx="4528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Le sport et la vie </a:t>
            </a:r>
            <a:r>
              <a:rPr lang="fr-FR" sz="2000" b="1" dirty="0" smtClean="0">
                <a:solidFill>
                  <a:schemeClr val="tx2"/>
                </a:solidFill>
              </a:rPr>
              <a:t>saine</a:t>
            </a:r>
            <a:endParaRPr lang="fr-F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42877" y="449363"/>
            <a:ext cx="5522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Regardez le reportage et discutez </a:t>
            </a:r>
            <a:r>
              <a:rPr lang="fr-FR" sz="2800" dirty="0" smtClean="0">
                <a:solidFill>
                  <a:schemeClr val="tx2"/>
                </a:solidFill>
              </a:rPr>
              <a:t/>
            </a:r>
            <a:br>
              <a:rPr lang="fr-FR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22288" y="1762920"/>
          <a:ext cx="4500562" cy="1287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Объект упаковщика для оболочки" showAsIcon="1" r:id="rId3" imgW="2324520" imgH="685800" progId="Package">
                  <p:embed/>
                </p:oleObj>
              </mc:Choice>
              <mc:Fallback>
                <p:oleObj name="Объект упаковщика для оболочки" showAsIcon="1" r:id="rId3" imgW="232452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762920"/>
                        <a:ext cx="4500562" cy="1287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7789" y="619912"/>
            <a:ext cx="5596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L’handisport -  c’est ……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Le personne accidentée, qui a reçu une blessure.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Le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traitement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 medical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Le personne atteinte d’une definicience physique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ou mentale</a:t>
            </a:r>
            <a:endParaRPr lang="en-US" sz="1800" dirty="0" smtClean="0">
              <a:solidFill>
                <a:schemeClr val="bg2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Arial" pitchFamily="34" charset="0"/>
              </a:rPr>
              <a:t>d)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Arial" pitchFamily="34" charset="0"/>
              </a:rPr>
              <a:t> 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L’ensemble des activités sportives pratiquées par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ea typeface="Calibri" pitchFamily="34" charset="0"/>
                <a:cs typeface="Times New Roman" pitchFamily="18" charset="0"/>
              </a:rPr>
              <a:t>les personnes invalides.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cs typeface="Arial" pitchFamily="34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3094039" y="2383554"/>
            <a:ext cx="928694" cy="236622"/>
          </a:xfrm>
          <a:prstGeom prst="lef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643" y="0"/>
            <a:ext cx="5665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Trouvez la bonne </a:t>
            </a: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réponse 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307957" y="534919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b="1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L’handicapé -  c’est….</a:t>
            </a:r>
            <a:endParaRPr lang="ru-RU" sz="1800" b="1" dirty="0" smtClean="0">
              <a:solidFill>
                <a:schemeClr val="bg2"/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a</a:t>
            </a: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) Le </a:t>
            </a: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personne atteinte d’une definicience physique ou mentale</a:t>
            </a:r>
            <a:endParaRPr lang="ru-RU" sz="1800" dirty="0" smtClean="0">
              <a:solidFill>
                <a:schemeClr val="bg2"/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b</a:t>
            </a: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) Le </a:t>
            </a: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personne accidentée , qui a reçu une blessure.</a:t>
            </a:r>
            <a:endParaRPr lang="ru-RU" sz="1800" dirty="0" smtClean="0">
              <a:solidFill>
                <a:schemeClr val="bg2"/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c</a:t>
            </a: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) L’ensemble </a:t>
            </a: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des activités sportives pratiquées par les personnes invalides.</a:t>
            </a:r>
            <a:endParaRPr lang="ru-RU" sz="1800" dirty="0" smtClean="0">
              <a:solidFill>
                <a:schemeClr val="bg2"/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d) Le traitement medical</a:t>
            </a:r>
            <a:endParaRPr lang="ru-RU" sz="1800" dirty="0" smtClean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80" name="Стрелка влево 79"/>
          <p:cNvSpPr/>
          <p:nvPr/>
        </p:nvSpPr>
        <p:spPr>
          <a:xfrm>
            <a:off x="2665411" y="1169108"/>
            <a:ext cx="928694" cy="236622"/>
          </a:xfrm>
          <a:prstGeom prst="lef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957" y="0"/>
            <a:ext cx="516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Trouvez</a:t>
            </a:r>
            <a:r>
              <a:rPr lang="en-US" sz="28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la bonne </a:t>
            </a:r>
            <a:r>
              <a:rPr lang="fr-FR" sz="28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réponse</a:t>
            </a:r>
            <a:r>
              <a:rPr lang="en-US" sz="1200" dirty="0" smtClean="0">
                <a:solidFill>
                  <a:schemeClr val="bg2"/>
                </a:solidFill>
                <a:ea typeface="Calibri" pitchFamily="34" charset="0"/>
                <a:cs typeface="Times New Roman" pitchFamily="18" charset="0"/>
              </a:rPr>
              <a:t>: </a:t>
            </a:r>
            <a:endParaRPr lang="ru-RU" sz="1200" dirty="0" smtClean="0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30"/>
          <p:cNvSpPr>
            <a:spLocks noGrp="1"/>
          </p:cNvSpPr>
          <p:nvPr>
            <p:ph type="title"/>
          </p:nvPr>
        </p:nvSpPr>
        <p:spPr>
          <a:xfrm>
            <a:off x="307957" y="132269"/>
            <a:ext cx="5376723" cy="3862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Activités </a:t>
            </a:r>
            <a:r>
              <a:rPr lang="fr-FR" dirty="0" smtClean="0"/>
              <a:t>pour </a:t>
            </a:r>
            <a:r>
              <a:rPr lang="fr-FR" dirty="0" smtClean="0"/>
              <a:t>le travail indépendant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7956" y="548474"/>
            <a:ext cx="54514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bg2"/>
                </a:solidFill>
              </a:rPr>
              <a:t>Faites des phrases en utilisant les mots et expressions suivants.</a:t>
            </a:r>
            <a:br>
              <a:rPr lang="fr-FR" sz="1800" b="1" dirty="0" smtClean="0">
                <a:solidFill>
                  <a:schemeClr val="bg2"/>
                </a:solidFill>
              </a:rPr>
            </a:br>
            <a:r>
              <a:rPr lang="fr-FR" sz="1800" b="1" dirty="0" smtClean="0">
                <a:solidFill>
                  <a:schemeClr val="bg2"/>
                </a:solidFill>
              </a:rPr>
              <a:t>Dites, dans quels cas on peut...</a:t>
            </a:r>
            <a:br>
              <a:rPr lang="fr-FR" sz="1800" b="1" dirty="0" smtClean="0">
                <a:solidFill>
                  <a:schemeClr val="bg2"/>
                </a:solidFill>
              </a:rPr>
            </a:br>
            <a:r>
              <a:rPr lang="fr-FR" sz="1800" dirty="0" smtClean="0">
                <a:solidFill>
                  <a:schemeClr val="bg2"/>
                </a:solidFill>
              </a:rPr>
              <a:t>avoir une aspiration diffcile,</a:t>
            </a:r>
            <a:br>
              <a:rPr lang="fr-FR" sz="1800" dirty="0" smtClean="0">
                <a:solidFill>
                  <a:schemeClr val="bg2"/>
                </a:solidFill>
              </a:rPr>
            </a:br>
            <a:r>
              <a:rPr lang="fr-FR" sz="1800" dirty="0" smtClean="0">
                <a:solidFill>
                  <a:schemeClr val="bg2"/>
                </a:solidFill>
              </a:rPr>
              <a:t>éternuer à tout moment,</a:t>
            </a:r>
            <a:br>
              <a:rPr lang="fr-FR" sz="1800" dirty="0" smtClean="0">
                <a:solidFill>
                  <a:schemeClr val="bg2"/>
                </a:solidFill>
              </a:rPr>
            </a:br>
            <a:r>
              <a:rPr lang="fr-FR" sz="1800" dirty="0" smtClean="0">
                <a:solidFill>
                  <a:schemeClr val="bg2"/>
                </a:solidFill>
              </a:rPr>
              <a:t>avoir mal à la tête,</a:t>
            </a:r>
            <a:br>
              <a:rPr lang="fr-FR" sz="1800" dirty="0" smtClean="0">
                <a:solidFill>
                  <a:schemeClr val="bg2"/>
                </a:solidFill>
              </a:rPr>
            </a:br>
            <a:r>
              <a:rPr lang="fr-FR" sz="1800" dirty="0" smtClean="0">
                <a:solidFill>
                  <a:schemeClr val="bg2"/>
                </a:solidFill>
              </a:rPr>
              <a:t>avoir mal à la gorge,</a:t>
            </a:r>
            <a:br>
              <a:rPr lang="fr-FR" sz="1800" dirty="0" smtClean="0">
                <a:solidFill>
                  <a:schemeClr val="bg2"/>
                </a:solidFill>
              </a:rPr>
            </a:br>
            <a:r>
              <a:rPr lang="fr-FR" sz="1800" dirty="0" smtClean="0">
                <a:solidFill>
                  <a:schemeClr val="bg2"/>
                </a:solidFill>
              </a:rPr>
              <a:t>se sentir fèvreux,</a:t>
            </a:r>
            <a:br>
              <a:rPr lang="fr-FR" sz="1800" dirty="0" smtClean="0">
                <a:solidFill>
                  <a:schemeClr val="bg2"/>
                </a:solidFill>
              </a:rPr>
            </a:br>
            <a:r>
              <a:rPr lang="fr-FR" sz="1800" dirty="0" smtClean="0">
                <a:solidFill>
                  <a:schemeClr val="bg2"/>
                </a:solidFill>
              </a:rPr>
              <a:t>avoir des frissons</a:t>
            </a:r>
            <a:r>
              <a:rPr lang="fr-FR" sz="1800" dirty="0" smtClean="0">
                <a:solidFill>
                  <a:schemeClr val="bg2"/>
                </a:solidFill>
              </a:rPr>
              <a:t>,</a:t>
            </a:r>
            <a:endParaRPr lang="ru-RU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699586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68292" y="48408"/>
            <a:ext cx="4654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Pour fixer le vocabulaire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br>
              <a:rPr lang="fr-FR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5081" y="477036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Apprenez à utiliser ces mots en parlant de la </a:t>
            </a:r>
            <a:r>
              <a:rPr lang="fr-FR" sz="2000" b="1" dirty="0" smtClean="0">
                <a:solidFill>
                  <a:schemeClr val="tx2"/>
                </a:solidFill>
              </a:rPr>
              <a:t>santé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314" y="1224014"/>
            <a:ext cx="6308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Handisport: </a:t>
            </a:r>
            <a:r>
              <a:rPr lang="fr-FR" sz="1800" dirty="0" smtClean="0">
                <a:solidFill>
                  <a:schemeClr val="bg1"/>
                </a:solidFill>
              </a:rPr>
              <a:t>(n.m) Ensemble des activités sportives pratiquées par les personnes invalides. </a:t>
            </a:r>
            <a:br>
              <a:rPr lang="fr-FR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Athlétisme | Handisport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241" y="1633380"/>
            <a:ext cx="357190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79395" y="551332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Blessé: </a:t>
            </a:r>
            <a:r>
              <a:rPr lang="fr-FR" sz="2000" dirty="0" smtClean="0">
                <a:solidFill>
                  <a:srgbClr val="000000"/>
                </a:solidFill>
              </a:rPr>
              <a:t>(ici, n.m) Personne accidentée, qui a reçu une </a:t>
            </a:r>
            <a:r>
              <a:rPr lang="fr-FR" sz="2000" dirty="0" smtClean="0">
                <a:solidFill>
                  <a:srgbClr val="000000"/>
                </a:solidFill>
              </a:rPr>
              <a:t>blessure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9938" name="Picture 2" descr="Suis-je responsable si quelqu'un se blesse dans ma propriété? |  generations-plus.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063" y="1265257"/>
            <a:ext cx="3422298" cy="1783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65081" y="566572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Paralysé: </a:t>
            </a:r>
            <a:r>
              <a:rPr lang="fr-FR" sz="2000" dirty="0" smtClean="0">
                <a:solidFill>
                  <a:srgbClr val="000000"/>
                </a:solidFill>
              </a:rPr>
              <a:t>(adj) Qui ne peut pas bouger le corps ou une partie du corps</a:t>
            </a:r>
            <a:r>
              <a:rPr lang="fr-FR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8914" name="Picture 2" descr="Paralysé, un homme a réussi à se servir de son bras grâce à des impla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527" y="1285093"/>
            <a:ext cx="2706969" cy="1835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3643" y="499896"/>
            <a:ext cx="5665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Rééducation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(n.f) Ensemble des techniques utilisées pour retrouver l’usage d’un membre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AutoShape 2" descr="Cabinet de rééducation fonctionnelle et de remise en forme Moudjeber -  Servic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Cabinet de rééducation fonctionnelle et de remise en forme Moudjeber -  Servic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Cabinet de rééducation fonctionnelle et de remise en forme Moudjeber -  Servic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Cabinet de rééducation fonctionnelle et de remise en forme Moudjeber -  Service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2"/>
          <a:srcRect l="53255" r="3402" b="9395"/>
          <a:stretch>
            <a:fillRect/>
          </a:stretch>
        </p:blipFill>
        <p:spPr bwMode="auto">
          <a:xfrm>
            <a:off x="1867873" y="1332012"/>
            <a:ext cx="1940545" cy="178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65081" y="551332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Handicapé: </a:t>
            </a:r>
            <a:r>
              <a:rPr lang="fr-FR" sz="2000" dirty="0" smtClean="0">
                <a:solidFill>
                  <a:srgbClr val="000000"/>
                </a:solidFill>
              </a:rPr>
              <a:t>(ici, n.m) Personne atteinte d’une défcience physique ou mentale</a:t>
            </a:r>
            <a:r>
              <a:rPr lang="fr-FR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5842" name="Picture 2" descr="Enfant handicapé | C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089" y="1292243"/>
            <a:ext cx="2998440" cy="168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0833" y="613109"/>
            <a:ext cx="4786346" cy="250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Прямоугольник 57"/>
          <p:cNvSpPr/>
          <p:nvPr/>
        </p:nvSpPr>
        <p:spPr>
          <a:xfrm>
            <a:off x="575470" y="48408"/>
            <a:ext cx="4733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A retenir</a:t>
            </a:r>
            <a:r>
              <a:rPr lang="fr-FR" sz="2800" b="1" dirty="0" smtClean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56198" y="639623"/>
            <a:ext cx="5665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Lisez</a:t>
            </a:r>
            <a:r>
              <a:rPr lang="en-US" sz="2000" dirty="0" smtClean="0">
                <a:solidFill>
                  <a:srgbClr val="000000"/>
                </a:solidFill>
              </a:rPr>
              <a:t> les </a:t>
            </a:r>
            <a:r>
              <a:rPr lang="en-US" sz="2000" dirty="0" err="1" smtClean="0">
                <a:solidFill>
                  <a:srgbClr val="000000"/>
                </a:solidFill>
              </a:rPr>
              <a:t>proverbes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suivants</a:t>
            </a:r>
            <a:r>
              <a:rPr lang="en-US" sz="2000" dirty="0" smtClean="0">
                <a:solidFill>
                  <a:srgbClr val="000000"/>
                </a:solidFill>
              </a:rPr>
              <a:t> et </a:t>
            </a:r>
            <a:r>
              <a:rPr lang="en-US" sz="2000" dirty="0" err="1" smtClean="0">
                <a:solidFill>
                  <a:srgbClr val="000000"/>
                </a:solidFill>
              </a:rPr>
              <a:t>donnez</a:t>
            </a:r>
            <a:r>
              <a:rPr lang="en-US" sz="2000" dirty="0" smtClean="0">
                <a:solidFill>
                  <a:srgbClr val="000000"/>
                </a:solidFill>
              </a:rPr>
              <a:t> les </a:t>
            </a:r>
            <a:r>
              <a:rPr lang="en-US" sz="2000" dirty="0" err="1" smtClean="0">
                <a:solidFill>
                  <a:srgbClr val="000000"/>
                </a:solidFill>
              </a:rPr>
              <a:t>équivalents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dans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votre</a:t>
            </a:r>
            <a:r>
              <a:rPr lang="en-US" sz="2000" dirty="0" smtClean="0">
                <a:solidFill>
                  <a:srgbClr val="000000"/>
                </a:solidFill>
              </a:rPr>
              <a:t> langue. </a:t>
            </a:r>
            <a:r>
              <a:rPr lang="en-US" sz="2000" dirty="0" err="1" smtClean="0">
                <a:solidFill>
                  <a:srgbClr val="000000"/>
                </a:solidFill>
              </a:rPr>
              <a:t>Où</a:t>
            </a:r>
            <a:r>
              <a:rPr lang="en-US" sz="2000" dirty="0" smtClean="0">
                <a:solidFill>
                  <a:srgbClr val="000000"/>
                </a:solidFill>
              </a:rPr>
              <a:t> et </a:t>
            </a:r>
            <a:r>
              <a:rPr lang="en-US" sz="2000" dirty="0" err="1" smtClean="0">
                <a:solidFill>
                  <a:srgbClr val="000000"/>
                </a:solidFill>
              </a:rPr>
              <a:t>dans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quels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cas</a:t>
            </a:r>
            <a:r>
              <a:rPr lang="en-US" sz="2000" dirty="0" smtClean="0">
                <a:solidFill>
                  <a:srgbClr val="000000"/>
                </a:solidFill>
              </a:rPr>
              <a:t> on les </a:t>
            </a:r>
            <a:r>
              <a:rPr lang="en-US" sz="2000" dirty="0" err="1" smtClean="0">
                <a:solidFill>
                  <a:srgbClr val="000000"/>
                </a:solidFill>
              </a:rPr>
              <a:t>utilise</a:t>
            </a:r>
            <a:r>
              <a:rPr lang="en-US" sz="2000" dirty="0" smtClean="0">
                <a:solidFill>
                  <a:srgbClr val="000000"/>
                </a:solidFill>
              </a:rPr>
              <a:t>? </a:t>
            </a:r>
            <a:r>
              <a:rPr lang="en-US" sz="2000" dirty="0" err="1" smtClean="0">
                <a:solidFill>
                  <a:srgbClr val="000000"/>
                </a:solidFill>
              </a:rPr>
              <a:t>Donnez</a:t>
            </a:r>
            <a:r>
              <a:rPr lang="en-US" sz="2000" dirty="0" smtClean="0">
                <a:solidFill>
                  <a:srgbClr val="000000"/>
                </a:solidFill>
              </a:rPr>
              <a:t> des </a:t>
            </a:r>
            <a:r>
              <a:rPr lang="en-US" sz="2000" dirty="0" err="1" smtClean="0">
                <a:solidFill>
                  <a:srgbClr val="000000"/>
                </a:solidFill>
              </a:rPr>
              <a:t>exemples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894881" y="10308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Activités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42876" y="1814782"/>
            <a:ext cx="547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Le Kourach ne choisit pas l’âge</a:t>
            </a:r>
            <a:r>
              <a:rPr lang="fr-FR" sz="2000" b="1" dirty="0" smtClean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151294</TotalTime>
  <Words>755</Words>
  <Application>Microsoft Office PowerPoint</Application>
  <PresentationFormat>Произвольный</PresentationFormat>
  <Paragraphs>75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Объект упаковщика для оболочки</vt:lpstr>
      <vt:lpstr>Français</vt:lpstr>
      <vt:lpstr>Plan de la leçon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Activités pour le travail indépendant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1492</cp:revision>
  <dcterms:created xsi:type="dcterms:W3CDTF">2014-10-08T23:03:32Z</dcterms:created>
  <dcterms:modified xsi:type="dcterms:W3CDTF">2020-10-28T16:58:15Z</dcterms:modified>
</cp:coreProperties>
</file>