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3"/>
  </p:notesMasterIdLst>
  <p:sldIdLst>
    <p:sldId id="1403" r:id="rId11"/>
    <p:sldId id="1402" r:id="rId12"/>
    <p:sldId id="1366" r:id="rId13"/>
    <p:sldId id="262" r:id="rId14"/>
    <p:sldId id="1357" r:id="rId15"/>
    <p:sldId id="1363" r:id="rId16"/>
    <p:sldId id="1360" r:id="rId17"/>
    <p:sldId id="1364" r:id="rId18"/>
    <p:sldId id="1370" r:id="rId19"/>
    <p:sldId id="1372" r:id="rId20"/>
    <p:sldId id="1373" r:id="rId21"/>
    <p:sldId id="1374" r:id="rId22"/>
    <p:sldId id="1375" r:id="rId23"/>
    <p:sldId id="1379" r:id="rId24"/>
    <p:sldId id="1381" r:id="rId25"/>
    <p:sldId id="1382" r:id="rId26"/>
    <p:sldId id="1383" r:id="rId27"/>
    <p:sldId id="1385" r:id="rId28"/>
    <p:sldId id="1388" r:id="rId29"/>
    <p:sldId id="1392" r:id="rId30"/>
    <p:sldId id="1394" r:id="rId31"/>
    <p:sldId id="1404" r:id="rId32"/>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03"/>
            <p14:sldId id="1402"/>
            <p14:sldId id="1366"/>
            <p14:sldId id="262"/>
            <p14:sldId id="1357"/>
            <p14:sldId id="1363"/>
            <p14:sldId id="1360"/>
            <p14:sldId id="1364"/>
            <p14:sldId id="1370"/>
            <p14:sldId id="1372"/>
            <p14:sldId id="1373"/>
            <p14:sldId id="1374"/>
            <p14:sldId id="1375"/>
            <p14:sldId id="1379"/>
            <p14:sldId id="1381"/>
            <p14:sldId id="1382"/>
            <p14:sldId id="1383"/>
            <p14:sldId id="1385"/>
            <p14:sldId id="1388"/>
            <p14:sldId id="1392"/>
            <p14:sldId id="1394"/>
            <p14:sldId id="1404"/>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p:scale>
          <a:sx n="156" d="100"/>
          <a:sy n="156" d="100"/>
        </p:scale>
        <p:origin x="-510" y="-72"/>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08.09.2020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hyperlink" Target="https://www.linkedin.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hyperlink" Target="https://twitter.com/" TargetMode="Externa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facebook.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theme" Target="../theme/theme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hyperlink" Target="https://twitter.com/" TargetMode="Externa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hyperlink" Target="https://www.linkedin.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7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 id="2147484370" r:id="rId6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hyperlink" Target="https://www.ecoconso.be/fr/content/9-conseils-pour-economiser-leau-la-maison" TargetMode="Externa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7.xml"/><Relationship Id="rId5" Type="http://schemas.openxmlformats.org/officeDocument/2006/relationships/image" Target="../media/image9.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042866" y="17382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6" name="object 6"/>
          <p:cNvSpPr/>
          <p:nvPr/>
        </p:nvSpPr>
        <p:spPr>
          <a:xfrm>
            <a:off x="4436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443629" y="2228749"/>
            <a:ext cx="343791"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4" name="object 27"/>
          <p:cNvGrpSpPr/>
          <p:nvPr/>
        </p:nvGrpSpPr>
        <p:grpSpPr>
          <a:xfrm>
            <a:off x="4696821" y="228549"/>
            <a:ext cx="633666"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64932"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1</a:t>
            </a:r>
            <a:r>
              <a:rPr lang="ru-RU" sz="2200" dirty="0" smtClean="0">
                <a:solidFill>
                  <a:schemeClr val="bg1"/>
                </a:solidFill>
                <a:latin typeface="Arial"/>
                <a:cs typeface="Arial"/>
              </a:rPr>
              <a:t>1</a:t>
            </a:r>
            <a:endParaRPr sz="2200" dirty="0">
              <a:solidFill>
                <a:schemeClr val="bg1"/>
              </a:solidFill>
              <a:latin typeface="Arial"/>
              <a:cs typeface="Arial"/>
            </a:endParaRPr>
          </a:p>
        </p:txBody>
      </p:sp>
      <p:sp>
        <p:nvSpPr>
          <p:cNvPr id="31" name="object 31"/>
          <p:cNvSpPr txBox="1"/>
          <p:nvPr/>
        </p:nvSpPr>
        <p:spPr>
          <a:xfrm>
            <a:off x="4751933" y="541157"/>
            <a:ext cx="563331" cy="212221"/>
          </a:xfrm>
          <a:prstGeom prst="rect">
            <a:avLst/>
          </a:prstGeom>
        </p:spPr>
        <p:txBody>
          <a:bodyPr vert="horz" wrap="square" lIns="0" tIns="12049" rIns="0" bIns="0" rtlCol="0">
            <a:spAutoFit/>
          </a:bodyPr>
          <a:lstStyle/>
          <a:p>
            <a:pPr>
              <a:spcBef>
                <a:spcPts val="95"/>
              </a:spcBef>
            </a:pPr>
            <a:r>
              <a:rPr lang="ru-RU" sz="1300" spc="-5" dirty="0" smtClean="0">
                <a:solidFill>
                  <a:srgbClr val="FEFEFE"/>
                </a:solidFill>
                <a:latin typeface="Arial"/>
                <a:cs typeface="Arial"/>
              </a:rPr>
              <a:t> </a:t>
            </a:r>
            <a:r>
              <a:rPr lang="fr-FR" sz="1300" spc="-5" dirty="0" smtClean="0">
                <a:solidFill>
                  <a:srgbClr val="FEFEFE"/>
                </a:solidFill>
                <a:latin typeface="Arial"/>
                <a:cs typeface="Arial"/>
              </a:rPr>
              <a:t>classe</a:t>
            </a:r>
            <a:endParaRPr lang="fr-FR" sz="1300" dirty="0">
              <a:latin typeface="Arial"/>
              <a:cs typeface="Arial"/>
            </a:endParaRPr>
          </a:p>
        </p:txBody>
      </p:sp>
      <p:grpSp>
        <p:nvGrpSpPr>
          <p:cNvPr id="8"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876729" y="1265240"/>
            <a:ext cx="3011108" cy="1193898"/>
          </a:xfrm>
          <a:prstGeom prst="rect">
            <a:avLst/>
          </a:prstGeom>
        </p:spPr>
        <p:txBody>
          <a:bodyPr vert="horz" wrap="square" lIns="0" tIns="13952" rIns="0" bIns="0" rtlCol="0">
            <a:spAutoFit/>
          </a:bodyPr>
          <a:lstStyle/>
          <a:p>
            <a:pPr marL="12680"/>
            <a:r>
              <a:rPr lang="en-US" sz="2000" b="1" spc="5" dirty="0" err="1">
                <a:solidFill>
                  <a:srgbClr val="2365C7"/>
                </a:solidFill>
                <a:latin typeface="Arial"/>
                <a:cs typeface="Arial"/>
              </a:rPr>
              <a:t>Thème</a:t>
            </a:r>
            <a:r>
              <a:rPr lang="en-US" sz="2000" b="1" spc="5" dirty="0">
                <a:solidFill>
                  <a:srgbClr val="2365C7"/>
                </a:solidFill>
                <a:latin typeface="Arial"/>
                <a:cs typeface="Arial"/>
              </a:rPr>
              <a:t> de </a:t>
            </a:r>
            <a:r>
              <a:rPr lang="en-US" sz="2000" b="1" spc="5" dirty="0" smtClean="0">
                <a:solidFill>
                  <a:srgbClr val="2365C7"/>
                </a:solidFill>
                <a:latin typeface="Arial"/>
                <a:cs typeface="Arial"/>
              </a:rPr>
              <a:t>la </a:t>
            </a:r>
            <a:r>
              <a:rPr lang="en-US" sz="2000" b="1" spc="5" dirty="0" err="1" smtClean="0">
                <a:solidFill>
                  <a:srgbClr val="2365C7"/>
                </a:solidFill>
                <a:latin typeface="Arial"/>
                <a:cs typeface="Arial"/>
              </a:rPr>
              <a:t>leçon</a:t>
            </a:r>
            <a:r>
              <a:rPr lang="en-US" sz="2000" b="1" spc="5" dirty="0" smtClean="0">
                <a:solidFill>
                  <a:srgbClr val="2365C7"/>
                </a:solidFill>
                <a:latin typeface="Arial"/>
                <a:cs typeface="Arial"/>
              </a:rPr>
              <a:t>:</a:t>
            </a:r>
            <a:r>
              <a:rPr lang="ru-RU" sz="2000" b="1" spc="5" dirty="0" smtClean="0">
                <a:solidFill>
                  <a:srgbClr val="2365C7"/>
                </a:solidFill>
                <a:latin typeface="Arial"/>
                <a:cs typeface="Arial"/>
              </a:rPr>
              <a:t> </a:t>
            </a:r>
            <a:endParaRPr lang="fr-FR" sz="2000" b="1" spc="5" dirty="0" smtClean="0">
              <a:solidFill>
                <a:srgbClr val="2365C7"/>
              </a:solidFill>
              <a:latin typeface="Arial"/>
              <a:cs typeface="Arial"/>
            </a:endParaRPr>
          </a:p>
          <a:p>
            <a:pPr marL="12680"/>
            <a:r>
              <a:rPr lang="ru-RU" sz="2000" b="1" spc="5" dirty="0" smtClean="0">
                <a:solidFill>
                  <a:srgbClr val="2365C7"/>
                </a:solidFill>
                <a:latin typeface="Arial"/>
                <a:cs typeface="Arial"/>
              </a:rPr>
              <a:t> </a:t>
            </a:r>
            <a:r>
              <a:rPr lang="fr-FR" sz="2000" b="1" dirty="0" smtClean="0">
                <a:solidFill>
                  <a:srgbClr val="373435"/>
                </a:solidFill>
                <a:latin typeface="Arial"/>
                <a:cs typeface="Arial"/>
              </a:rPr>
              <a:t>«L’écologie et la protection de la </a:t>
            </a:r>
            <a:r>
              <a:rPr lang="fr-FR" sz="2000" b="1" dirty="0" smtClean="0">
                <a:solidFill>
                  <a:srgbClr val="373435"/>
                </a:solidFill>
                <a:latin typeface="Arial"/>
                <a:cs typeface="Arial"/>
              </a:rPr>
              <a:t>nature»</a:t>
            </a:r>
            <a:endParaRPr lang="fr-FR" sz="2000" b="1" dirty="0" smtClean="0">
              <a:solidFill>
                <a:srgbClr val="373435"/>
              </a:solidFill>
              <a:latin typeface="Arial"/>
              <a:cs typeface="Arial"/>
            </a:endParaRPr>
          </a:p>
          <a:p>
            <a:pPr marL="18391">
              <a:lnSpc>
                <a:spcPts val="1947"/>
              </a:lnSpc>
              <a:spcBef>
                <a:spcPts val="110"/>
              </a:spcBef>
            </a:pPr>
            <a:endParaRPr sz="2600" b="1" dirty="0">
              <a:latin typeface="Arial Black" pitchFamily="34" charset="0"/>
              <a:cs typeface="Arial" pitchFamily="34" charset="0"/>
            </a:endParaRPr>
          </a:p>
        </p:txBody>
      </p:sp>
      <p:pic>
        <p:nvPicPr>
          <p:cNvPr id="18" name="Picture 2"/>
          <p:cNvPicPr>
            <a:picLocks noChangeAspect="1" noChangeArrowheads="1"/>
          </p:cNvPicPr>
          <p:nvPr/>
        </p:nvPicPr>
        <p:blipFill>
          <a:blip r:embed="rId6"/>
          <a:srcRect l="33146" r="33146"/>
          <a:stretch>
            <a:fillRect/>
          </a:stretch>
        </p:blipFill>
        <p:spPr bwMode="auto">
          <a:xfrm>
            <a:off x="4078326" y="1476029"/>
            <a:ext cx="1573212" cy="162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93643" y="119846"/>
            <a:ext cx="5572164" cy="3108543"/>
          </a:xfrm>
          <a:prstGeom prst="rect">
            <a:avLst/>
          </a:prstGeom>
        </p:spPr>
        <p:txBody>
          <a:bodyPr wrap="square">
            <a:spAutoFit/>
          </a:bodyPr>
          <a:lstStyle/>
          <a:p>
            <a:pPr algn="just"/>
            <a:r>
              <a:rPr lang="fr-FR" sz="2000" b="1" dirty="0" smtClean="0"/>
              <a:t>Posez des questions. Voilà les réponses:</a:t>
            </a:r>
          </a:p>
          <a:p>
            <a:pPr algn="just"/>
            <a:endParaRPr lang="fr-FR" sz="1600" dirty="0" smtClean="0">
              <a:solidFill>
                <a:schemeClr val="bg1"/>
              </a:solidFill>
            </a:endParaRPr>
          </a:p>
          <a:p>
            <a:pPr algn="just"/>
            <a:r>
              <a:rPr lang="fr-FR" sz="1600" dirty="0" smtClean="0">
                <a:solidFill>
                  <a:schemeClr val="tx2"/>
                </a:solidFill>
              </a:rPr>
              <a:t>– Oui, tous les citoyens doivent protéger la nature.</a:t>
            </a:r>
          </a:p>
          <a:p>
            <a:pPr algn="just"/>
            <a:r>
              <a:rPr lang="fr-FR" sz="1600" dirty="0" smtClean="0">
                <a:solidFill>
                  <a:schemeClr val="tx2"/>
                </a:solidFill>
              </a:rPr>
              <a:t>– Oui, la jeunesse participe à la protection de l’environnement.</a:t>
            </a:r>
          </a:p>
          <a:p>
            <a:pPr algn="just"/>
            <a:r>
              <a:rPr lang="fr-FR" sz="1600" dirty="0" smtClean="0">
                <a:solidFill>
                  <a:schemeClr val="tx2"/>
                </a:solidFill>
              </a:rPr>
              <a:t>– Les étudiants participent à la réalisation des programmes écologiques d’Etat, notamment sur la protection de la mer d’Aral. </a:t>
            </a:r>
          </a:p>
          <a:p>
            <a:pPr algn="just"/>
            <a:r>
              <a:rPr lang="fr-FR" sz="1600" dirty="0" smtClean="0">
                <a:solidFill>
                  <a:schemeClr val="tx2"/>
                </a:solidFill>
              </a:rPr>
              <a:t>– L’efficacité du travail des écoliers et des étudiants est très grande.</a:t>
            </a:r>
          </a:p>
          <a:p>
            <a:pPr algn="just"/>
            <a:r>
              <a:rPr lang="fr-FR" sz="1600" dirty="0" smtClean="0">
                <a:solidFill>
                  <a:schemeClr val="tx2"/>
                </a:solidFill>
              </a:rPr>
              <a:t>– Oui, nous aussi, nous participons à la protection de la nature. Par exemple, nous...</a:t>
            </a:r>
            <a:endParaRPr lang="ru-RU" sz="1600" dirty="0">
              <a:solidFill>
                <a:schemeClr val="tx2"/>
              </a:solidFill>
            </a:endParaRPr>
          </a:p>
        </p:txBody>
      </p:sp>
    </p:spTree>
    <p:extLst>
      <p:ext uri="{BB962C8B-B14F-4D97-AF65-F5344CB8AC3E}">
        <p14:creationId xmlns:p14="http://schemas.microsoft.com/office/powerpoint/2010/main" val="59932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 y="0"/>
            <a:ext cx="5759450" cy="584775"/>
          </a:xfrm>
          <a:prstGeom prst="rect">
            <a:avLst/>
          </a:prstGeom>
        </p:spPr>
        <p:txBody>
          <a:bodyPr wrap="square">
            <a:spAutoFit/>
          </a:bodyPr>
          <a:lstStyle/>
          <a:p>
            <a:pPr algn="ctr"/>
            <a:r>
              <a:rPr lang="fr-FR" sz="1600" b="1" dirty="0" smtClean="0"/>
              <a:t>Lisez le texte. Trouvez les mots qui montrent leur lien avec le sujet traité.</a:t>
            </a:r>
            <a:endParaRPr lang="ru-RU" sz="1600" dirty="0"/>
          </a:p>
        </p:txBody>
      </p:sp>
      <p:sp>
        <p:nvSpPr>
          <p:cNvPr id="16" name="Прямоугольник 15"/>
          <p:cNvSpPr/>
          <p:nvPr/>
        </p:nvSpPr>
        <p:spPr>
          <a:xfrm>
            <a:off x="93643" y="568179"/>
            <a:ext cx="5572164" cy="2031325"/>
          </a:xfrm>
          <a:prstGeom prst="rect">
            <a:avLst/>
          </a:prstGeom>
        </p:spPr>
        <p:txBody>
          <a:bodyPr wrap="square">
            <a:spAutoFit/>
          </a:bodyPr>
          <a:lstStyle/>
          <a:p>
            <a:pPr algn="ctr"/>
            <a:r>
              <a:rPr lang="fr-FR" sz="1800" b="1" dirty="0" smtClean="0">
                <a:solidFill>
                  <a:schemeClr val="tx2"/>
                </a:solidFill>
              </a:rPr>
              <a:t>La jeunesse participe à la protection de la nature</a:t>
            </a:r>
          </a:p>
          <a:p>
            <a:pPr algn="just"/>
            <a:r>
              <a:rPr lang="fr-FR" sz="1800" dirty="0" smtClean="0">
                <a:solidFill>
                  <a:schemeClr val="tx2"/>
                </a:solidFill>
              </a:rPr>
              <a:t>Selon la Constitution tous les citoyens doivent protéger la nature. La jeunesse mène une activité multiple pour la protection de l’environnement. De jeunes chercheurs et étudiants participent à l’élaboration et à la réalisation de tout un ensemble de programmes écologiques d’Etat. </a:t>
            </a:r>
            <a:endParaRPr lang="ru-RU" sz="1800" dirty="0">
              <a:solidFill>
                <a:schemeClr val="tx2"/>
              </a:solidFill>
            </a:endParaRPr>
          </a:p>
        </p:txBody>
      </p:sp>
    </p:spTree>
    <p:extLst>
      <p:ext uri="{BB962C8B-B14F-4D97-AF65-F5344CB8AC3E}">
        <p14:creationId xmlns:p14="http://schemas.microsoft.com/office/powerpoint/2010/main" val="199293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643" y="649754"/>
            <a:ext cx="5594369" cy="2308324"/>
          </a:xfrm>
          <a:prstGeom prst="rect">
            <a:avLst/>
          </a:prstGeom>
        </p:spPr>
        <p:txBody>
          <a:bodyPr wrap="square">
            <a:spAutoFit/>
          </a:bodyPr>
          <a:lstStyle/>
          <a:p>
            <a:pPr algn="just"/>
            <a:r>
              <a:rPr lang="fr-FR" sz="1800" dirty="0" smtClean="0">
                <a:solidFill>
                  <a:schemeClr val="tx2"/>
                </a:solidFill>
              </a:rPr>
              <a:t>Des «équipes vertes» ont été crées sur l’initiative des étudiants dans beaucoup d’écoles d’enseignement supérieur. Ils mènent de sérieuses recherches écologiques, contrôlent le respect des lois sur la protection de la nature. Les élèves de nombreuses écoles créent des patrouilles «vertes» ou «bleues» qui s’occupent également de la protection de la nature.</a:t>
            </a:r>
            <a:endParaRPr lang="ru-RU" sz="1800" dirty="0">
              <a:solidFill>
                <a:schemeClr val="tx2"/>
              </a:solidFill>
            </a:endParaRPr>
          </a:p>
        </p:txBody>
      </p:sp>
      <p:sp>
        <p:nvSpPr>
          <p:cNvPr id="3" name="Прямоугольник 2"/>
          <p:cNvSpPr/>
          <p:nvPr/>
        </p:nvSpPr>
        <p:spPr>
          <a:xfrm>
            <a:off x="236519" y="0"/>
            <a:ext cx="5357850" cy="461665"/>
          </a:xfrm>
          <a:prstGeom prst="rect">
            <a:avLst/>
          </a:prstGeom>
        </p:spPr>
        <p:txBody>
          <a:bodyPr wrap="square">
            <a:spAutoFit/>
          </a:bodyPr>
          <a:lstStyle/>
          <a:p>
            <a:pPr algn="ctr"/>
            <a:r>
              <a:rPr lang="fr-FR" sz="2400" b="1" dirty="0" smtClean="0">
                <a:latin typeface="Arial" pitchFamily="34" charset="0"/>
                <a:cs typeface="Arial" pitchFamily="34" charset="0"/>
              </a:rPr>
              <a:t>Lisez le texte. </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val="70366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080" y="119846"/>
            <a:ext cx="5594369" cy="400110"/>
          </a:xfrm>
          <a:prstGeom prst="rect">
            <a:avLst/>
          </a:prstGeom>
        </p:spPr>
        <p:txBody>
          <a:bodyPr wrap="square">
            <a:spAutoFit/>
          </a:bodyPr>
          <a:lstStyle/>
          <a:p>
            <a:r>
              <a:rPr lang="fr-FR" sz="2000" dirty="0" smtClean="0">
                <a:latin typeface="Arial" pitchFamily="34" charset="0"/>
                <a:cs typeface="Arial" pitchFamily="34" charset="0"/>
              </a:rPr>
              <a:t>9 conseils pour économiser l'eau à la maison</a:t>
            </a:r>
            <a:endParaRPr lang="fr-FR" sz="2000" dirty="0">
              <a:latin typeface="Arial" pitchFamily="34" charset="0"/>
              <a:cs typeface="Arial" pitchFamily="34" charset="0"/>
            </a:endParaRPr>
          </a:p>
        </p:txBody>
      </p:sp>
      <p:sp>
        <p:nvSpPr>
          <p:cNvPr id="3" name="Прямоугольник 2"/>
          <p:cNvSpPr/>
          <p:nvPr/>
        </p:nvSpPr>
        <p:spPr>
          <a:xfrm>
            <a:off x="165081" y="548474"/>
            <a:ext cx="5357850" cy="2585323"/>
          </a:xfrm>
          <a:prstGeom prst="rect">
            <a:avLst/>
          </a:prstGeom>
        </p:spPr>
        <p:txBody>
          <a:bodyPr wrap="square">
            <a:spAutoFit/>
          </a:bodyPr>
          <a:lstStyle/>
          <a:p>
            <a:r>
              <a:rPr lang="fr-FR" sz="1800" dirty="0" smtClean="0">
                <a:solidFill>
                  <a:schemeClr val="tx2"/>
                </a:solidFill>
                <a:hlinkClick r:id="rId2"/>
              </a:rPr>
              <a:t>1.Prendre une douche plutôt qu’un bain</a:t>
            </a:r>
            <a:endParaRPr lang="fr-FR" sz="1800" dirty="0" smtClean="0">
              <a:solidFill>
                <a:schemeClr val="tx2"/>
              </a:solidFill>
            </a:endParaRPr>
          </a:p>
          <a:p>
            <a:r>
              <a:rPr lang="fr-FR" sz="1800" dirty="0" smtClean="0">
                <a:solidFill>
                  <a:schemeClr val="tx2"/>
                </a:solidFill>
                <a:hlinkClick r:id="rId2"/>
              </a:rPr>
              <a:t>2.Utiliser un pommeau de douche économique</a:t>
            </a:r>
            <a:endParaRPr lang="fr-FR" sz="1800" dirty="0" smtClean="0">
              <a:solidFill>
                <a:schemeClr val="tx2"/>
              </a:solidFill>
            </a:endParaRPr>
          </a:p>
          <a:p>
            <a:r>
              <a:rPr lang="fr-FR" sz="1800" dirty="0" smtClean="0">
                <a:solidFill>
                  <a:schemeClr val="tx2"/>
                </a:solidFill>
                <a:hlinkClick r:id="rId2"/>
              </a:rPr>
              <a:t>3.Chasser moins d’eau dans les toilettes</a:t>
            </a:r>
            <a:endParaRPr lang="fr-FR" sz="1800" dirty="0" smtClean="0">
              <a:solidFill>
                <a:schemeClr val="tx2"/>
              </a:solidFill>
            </a:endParaRPr>
          </a:p>
          <a:p>
            <a:r>
              <a:rPr lang="fr-FR" sz="1800" dirty="0" smtClean="0">
                <a:solidFill>
                  <a:schemeClr val="tx2"/>
                </a:solidFill>
                <a:hlinkClick r:id="rId2"/>
              </a:rPr>
              <a:t>4.Éviter les fuites et les réparer</a:t>
            </a:r>
            <a:endParaRPr lang="fr-FR" sz="1800" dirty="0" smtClean="0">
              <a:solidFill>
                <a:schemeClr val="tx2"/>
              </a:solidFill>
            </a:endParaRPr>
          </a:p>
          <a:p>
            <a:r>
              <a:rPr lang="fr-FR" sz="1800" dirty="0" smtClean="0">
                <a:solidFill>
                  <a:schemeClr val="tx2"/>
                </a:solidFill>
                <a:hlinkClick r:id="rId2"/>
              </a:rPr>
              <a:t>5.Éviter de laisser couler l’eau inutilement</a:t>
            </a:r>
            <a:endParaRPr lang="fr-FR" sz="1800" dirty="0" smtClean="0">
              <a:solidFill>
                <a:schemeClr val="tx2"/>
              </a:solidFill>
            </a:endParaRPr>
          </a:p>
          <a:p>
            <a:r>
              <a:rPr lang="fr-FR" sz="1800" dirty="0" smtClean="0">
                <a:solidFill>
                  <a:schemeClr val="tx2"/>
                </a:solidFill>
                <a:hlinkClick r:id="rId2"/>
              </a:rPr>
              <a:t>6.Choisir des appareils économes</a:t>
            </a:r>
            <a:endParaRPr lang="fr-FR" sz="1800" dirty="0" smtClean="0">
              <a:solidFill>
                <a:schemeClr val="tx2"/>
              </a:solidFill>
            </a:endParaRPr>
          </a:p>
          <a:p>
            <a:r>
              <a:rPr lang="fr-FR" sz="1800" dirty="0" smtClean="0">
                <a:solidFill>
                  <a:schemeClr val="tx2"/>
                </a:solidFill>
                <a:hlinkClick r:id="rId2"/>
              </a:rPr>
              <a:t>7.Arroser avec parcimonie</a:t>
            </a:r>
            <a:endParaRPr lang="fr-FR" sz="1800" dirty="0" smtClean="0">
              <a:solidFill>
                <a:schemeClr val="tx2"/>
              </a:solidFill>
            </a:endParaRPr>
          </a:p>
          <a:p>
            <a:r>
              <a:rPr lang="fr-FR" sz="1800" dirty="0" smtClean="0">
                <a:solidFill>
                  <a:schemeClr val="tx2"/>
                </a:solidFill>
                <a:hlinkClick r:id="rId2"/>
              </a:rPr>
              <a:t>8.Utiliser des toilettes sèches</a:t>
            </a:r>
            <a:endParaRPr lang="fr-FR" sz="1800" dirty="0" smtClean="0">
              <a:solidFill>
                <a:schemeClr val="tx2"/>
              </a:solidFill>
            </a:endParaRPr>
          </a:p>
          <a:p>
            <a:r>
              <a:rPr lang="fr-FR" sz="1800" dirty="0" smtClean="0">
                <a:solidFill>
                  <a:schemeClr val="tx2"/>
                </a:solidFill>
                <a:hlinkClick r:id="rId2"/>
              </a:rPr>
              <a:t>9.Utiliser l'eau de pluie</a:t>
            </a:r>
            <a:endParaRPr lang="fr-FR" sz="1800" dirty="0">
              <a:solidFill>
                <a:schemeClr val="tx2"/>
              </a:solidFill>
            </a:endParaRPr>
          </a:p>
        </p:txBody>
      </p:sp>
    </p:spTree>
    <p:extLst>
      <p:ext uri="{BB962C8B-B14F-4D97-AF65-F5344CB8AC3E}">
        <p14:creationId xmlns:p14="http://schemas.microsoft.com/office/powerpoint/2010/main" val="62561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7" y="48408"/>
            <a:ext cx="5364440" cy="440096"/>
          </a:xfrm>
          <a:prstGeom prst="rect">
            <a:avLst/>
          </a:prstGeom>
        </p:spPr>
        <p:txBody>
          <a:bodyPr vert="horz" wrap="square" lIns="0" tIns="16486" rIns="0" bIns="0" rtlCol="0" anchor="ctr">
            <a:spAutoFit/>
          </a:bodyPr>
          <a:lstStyle/>
          <a:p>
            <a:r>
              <a:rPr lang="fr-FR" sz="1600" dirty="0" smtClean="0">
                <a:solidFill>
                  <a:schemeClr val="tx1"/>
                </a:solidFill>
              </a:rPr>
              <a:t>Pour économiser l'eau, il faut d’abord comprendre comment cette ressource est utilisée au quotidien :</a:t>
            </a:r>
          </a:p>
        </p:txBody>
      </p:sp>
      <p:cxnSp>
        <p:nvCxnSpPr>
          <p:cNvPr id="181" name="Straight Connector 54">
            <a:extLst>
              <a:ext uri="{FF2B5EF4-FFF2-40B4-BE49-F238E27FC236}">
                <a16:creationId xmlns="" xmlns:a16="http://schemas.microsoft.com/office/drawing/2014/main" id="{7667DFF8-2FA7-41FE-BA91-B82204954CD8}"/>
              </a:ext>
            </a:extLst>
          </p:cNvPr>
          <p:cNvCxnSpPr/>
          <p:nvPr/>
        </p:nvCxnSpPr>
        <p:spPr>
          <a:xfrm>
            <a:off x="978020" y="1207316"/>
            <a:ext cx="404328" cy="548119"/>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182" name="Straight Connector 57">
            <a:extLst>
              <a:ext uri="{FF2B5EF4-FFF2-40B4-BE49-F238E27FC236}">
                <a16:creationId xmlns="" xmlns:a16="http://schemas.microsoft.com/office/drawing/2014/main" id="{924F508D-8DE3-4D63-9B0E-AC695AD1F020}"/>
              </a:ext>
            </a:extLst>
          </p:cNvPr>
          <p:cNvCxnSpPr/>
          <p:nvPr/>
        </p:nvCxnSpPr>
        <p:spPr>
          <a:xfrm flipH="1">
            <a:off x="1775831" y="1544949"/>
            <a:ext cx="392257" cy="259175"/>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60">
            <a:extLst>
              <a:ext uri="{FF2B5EF4-FFF2-40B4-BE49-F238E27FC236}">
                <a16:creationId xmlns="" xmlns:a16="http://schemas.microsoft.com/office/drawing/2014/main" id="{F5083683-5D7F-4A57-9513-327048407C64}"/>
              </a:ext>
            </a:extLst>
          </p:cNvPr>
          <p:cNvCxnSpPr/>
          <p:nvPr/>
        </p:nvCxnSpPr>
        <p:spPr>
          <a:xfrm>
            <a:off x="2593709" y="1527209"/>
            <a:ext cx="568245" cy="443478"/>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84" name="TextBox 183">
            <a:extLst>
              <a:ext uri="{FF2B5EF4-FFF2-40B4-BE49-F238E27FC236}">
                <a16:creationId xmlns="" xmlns:a16="http://schemas.microsoft.com/office/drawing/2014/main" id="{4B4DEE7F-E3D9-4606-855B-5424CA04D72B}"/>
              </a:ext>
            </a:extLst>
          </p:cNvPr>
          <p:cNvSpPr txBox="1"/>
          <p:nvPr/>
        </p:nvSpPr>
        <p:spPr>
          <a:xfrm>
            <a:off x="1055898" y="2217717"/>
            <a:ext cx="1179711" cy="584775"/>
          </a:xfrm>
          <a:prstGeom prst="rect">
            <a:avLst/>
          </a:prstGeom>
          <a:noFill/>
        </p:spPr>
        <p:txBody>
          <a:bodyPr wrap="square" rtlCol="0">
            <a:spAutoFit/>
          </a:bodyPr>
          <a:lstStyle/>
          <a:p>
            <a:r>
              <a:rPr lang="fr-FR" sz="1600" dirty="0" smtClean="0">
                <a:solidFill>
                  <a:schemeClr val="tx2"/>
                </a:solidFill>
              </a:rPr>
              <a:t>20% pour les WC</a:t>
            </a:r>
          </a:p>
        </p:txBody>
      </p:sp>
      <p:sp>
        <p:nvSpPr>
          <p:cNvPr id="185" name="TextBox 184">
            <a:extLst>
              <a:ext uri="{FF2B5EF4-FFF2-40B4-BE49-F238E27FC236}">
                <a16:creationId xmlns="" xmlns:a16="http://schemas.microsoft.com/office/drawing/2014/main" id="{C41CEB3B-AB34-43D0-B0C5-C7B8A6E69F66}"/>
              </a:ext>
            </a:extLst>
          </p:cNvPr>
          <p:cNvSpPr txBox="1"/>
          <p:nvPr/>
        </p:nvSpPr>
        <p:spPr>
          <a:xfrm>
            <a:off x="1871821" y="619912"/>
            <a:ext cx="1365094" cy="523220"/>
          </a:xfrm>
          <a:prstGeom prst="rect">
            <a:avLst/>
          </a:prstGeom>
          <a:noFill/>
        </p:spPr>
        <p:txBody>
          <a:bodyPr wrap="square" rtlCol="0">
            <a:spAutoFit/>
          </a:bodyPr>
          <a:lstStyle/>
          <a:p>
            <a:r>
              <a:rPr lang="fr-FR" sz="1400" dirty="0" smtClean="0">
                <a:solidFill>
                  <a:schemeClr val="tx2"/>
                </a:solidFill>
              </a:rPr>
              <a:t>12% pour le linge</a:t>
            </a:r>
          </a:p>
        </p:txBody>
      </p:sp>
      <p:sp>
        <p:nvSpPr>
          <p:cNvPr id="186" name="TextBox 185">
            <a:extLst>
              <a:ext uri="{FF2B5EF4-FFF2-40B4-BE49-F238E27FC236}">
                <a16:creationId xmlns="" xmlns:a16="http://schemas.microsoft.com/office/drawing/2014/main" id="{314056C5-431A-4410-A56B-628C9442F6F1}"/>
              </a:ext>
            </a:extLst>
          </p:cNvPr>
          <p:cNvSpPr txBox="1"/>
          <p:nvPr/>
        </p:nvSpPr>
        <p:spPr>
          <a:xfrm>
            <a:off x="2451097" y="2408182"/>
            <a:ext cx="1980081" cy="523220"/>
          </a:xfrm>
          <a:prstGeom prst="rect">
            <a:avLst/>
          </a:prstGeom>
          <a:noFill/>
        </p:spPr>
        <p:txBody>
          <a:bodyPr wrap="square" rtlCol="0">
            <a:spAutoFit/>
          </a:bodyPr>
          <a:lstStyle/>
          <a:p>
            <a:r>
              <a:rPr lang="fr-FR" sz="1400" dirty="0" smtClean="0">
                <a:solidFill>
                  <a:schemeClr val="tx2"/>
                </a:solidFill>
              </a:rPr>
              <a:t>6% pour l’arrosage du jardin et de la voiture</a:t>
            </a:r>
          </a:p>
        </p:txBody>
      </p:sp>
      <p:sp>
        <p:nvSpPr>
          <p:cNvPr id="187" name="TextBox 186">
            <a:extLst>
              <a:ext uri="{FF2B5EF4-FFF2-40B4-BE49-F238E27FC236}">
                <a16:creationId xmlns="" xmlns:a16="http://schemas.microsoft.com/office/drawing/2014/main" id="{1FEC8AD7-5FEB-4796-9341-335A21B859DE}"/>
              </a:ext>
            </a:extLst>
          </p:cNvPr>
          <p:cNvSpPr txBox="1"/>
          <p:nvPr/>
        </p:nvSpPr>
        <p:spPr>
          <a:xfrm>
            <a:off x="3743642" y="1633855"/>
            <a:ext cx="1506864" cy="523220"/>
          </a:xfrm>
          <a:prstGeom prst="rect">
            <a:avLst/>
          </a:prstGeom>
          <a:noFill/>
        </p:spPr>
        <p:txBody>
          <a:bodyPr wrap="square" rtlCol="0">
            <a:spAutoFit/>
          </a:bodyPr>
          <a:lstStyle/>
          <a:p>
            <a:r>
              <a:rPr lang="fr-FR" sz="1400" dirty="0" smtClean="0">
                <a:solidFill>
                  <a:schemeClr val="tx2"/>
                </a:solidFill>
              </a:rPr>
              <a:t>1% pour l’eau potable</a:t>
            </a:r>
            <a:endParaRPr lang="fr-FR" sz="1400" dirty="0">
              <a:solidFill>
                <a:schemeClr val="tx2"/>
              </a:solidFill>
            </a:endParaRPr>
          </a:p>
        </p:txBody>
      </p:sp>
      <p:sp>
        <p:nvSpPr>
          <p:cNvPr id="189" name="TextBox 188">
            <a:extLst>
              <a:ext uri="{FF2B5EF4-FFF2-40B4-BE49-F238E27FC236}">
                <a16:creationId xmlns="" xmlns:a16="http://schemas.microsoft.com/office/drawing/2014/main" id="{429E9BCD-B72D-452B-93B2-9A8601924399}"/>
              </a:ext>
            </a:extLst>
          </p:cNvPr>
          <p:cNvSpPr txBox="1"/>
          <p:nvPr/>
        </p:nvSpPr>
        <p:spPr>
          <a:xfrm>
            <a:off x="165081" y="1191416"/>
            <a:ext cx="1007904" cy="1077218"/>
          </a:xfrm>
          <a:prstGeom prst="rect">
            <a:avLst/>
          </a:prstGeom>
          <a:noFill/>
        </p:spPr>
        <p:txBody>
          <a:bodyPr wrap="square" rtlCol="0">
            <a:spAutoFit/>
          </a:bodyPr>
          <a:lstStyle/>
          <a:p>
            <a:pPr algn="ctr"/>
            <a:r>
              <a:rPr lang="fr-FR" sz="1600" dirty="0" smtClean="0">
                <a:solidFill>
                  <a:schemeClr val="tx2"/>
                </a:solidFill>
              </a:rPr>
              <a:t>39% pour les bains et douches</a:t>
            </a:r>
            <a:endParaRPr lang="en-US" sz="1050" dirty="0">
              <a:solidFill>
                <a:schemeClr val="bg1"/>
              </a:solidFill>
              <a:latin typeface="Arial" panose="020B0604020202020204" pitchFamily="34" charset="0"/>
              <a:cs typeface="Arial" panose="020B0604020202020204" pitchFamily="34" charset="0"/>
            </a:endParaRPr>
          </a:p>
        </p:txBody>
      </p:sp>
      <p:grpSp>
        <p:nvGrpSpPr>
          <p:cNvPr id="190" name="Group 21">
            <a:extLst>
              <a:ext uri="{FF2B5EF4-FFF2-40B4-BE49-F238E27FC236}">
                <a16:creationId xmlns="" xmlns:a16="http://schemas.microsoft.com/office/drawing/2014/main" id="{AC6FD780-AACC-4D19-A470-63117BB96CFF}"/>
              </a:ext>
            </a:extLst>
          </p:cNvPr>
          <p:cNvGrpSpPr/>
          <p:nvPr/>
        </p:nvGrpSpPr>
        <p:grpSpPr>
          <a:xfrm>
            <a:off x="544698" y="711502"/>
            <a:ext cx="561813" cy="561813"/>
            <a:chOff x="6270997" y="2567237"/>
            <a:chExt cx="964115" cy="963693"/>
          </a:xfrm>
        </p:grpSpPr>
        <p:sp>
          <p:nvSpPr>
            <p:cNvPr id="191" name="Oval 94">
              <a:extLst>
                <a:ext uri="{FF2B5EF4-FFF2-40B4-BE49-F238E27FC236}">
                  <a16:creationId xmlns="" xmlns:a16="http://schemas.microsoft.com/office/drawing/2014/main" id="{2E12BFDB-0325-44EB-9D16-4E1FAA0D9DF7}"/>
                </a:ext>
              </a:extLst>
            </p:cNvPr>
            <p:cNvSpPr>
              <a:spLocks noChangeArrowheads="1"/>
            </p:cNvSpPr>
            <p:nvPr/>
          </p:nvSpPr>
          <p:spPr bwMode="auto">
            <a:xfrm>
              <a:off x="6270997" y="2567237"/>
              <a:ext cx="964115" cy="963693"/>
            </a:xfrm>
            <a:prstGeom prst="ellipse">
              <a:avLst/>
            </a:prstGeom>
            <a:solidFill>
              <a:schemeClr val="accent1"/>
            </a:solidFill>
            <a:ln w="9525">
              <a:noFill/>
              <a:round/>
              <a:headEnd/>
              <a:tailEnd/>
            </a:ln>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grpSp>
          <p:nvGrpSpPr>
            <p:cNvPr id="192" name="Group 23">
              <a:extLst>
                <a:ext uri="{FF2B5EF4-FFF2-40B4-BE49-F238E27FC236}">
                  <a16:creationId xmlns="" xmlns:a16="http://schemas.microsoft.com/office/drawing/2014/main" id="{07374091-3A60-4CB5-A269-ECC11B10E8F6}"/>
                </a:ext>
              </a:extLst>
            </p:cNvPr>
            <p:cNvGrpSpPr/>
            <p:nvPr/>
          </p:nvGrpSpPr>
          <p:grpSpPr>
            <a:xfrm>
              <a:off x="6554124" y="2729295"/>
              <a:ext cx="399126" cy="658142"/>
              <a:chOff x="6531329" y="2691707"/>
              <a:chExt cx="444716" cy="733318"/>
            </a:xfrm>
          </p:grpSpPr>
          <p:sp>
            <p:nvSpPr>
              <p:cNvPr id="193" name="Freeform 95">
                <a:extLst>
                  <a:ext uri="{FF2B5EF4-FFF2-40B4-BE49-F238E27FC236}">
                    <a16:creationId xmlns="" xmlns:a16="http://schemas.microsoft.com/office/drawing/2014/main" id="{A2598399-33B1-4EB5-BB70-D1E4E54F799B}"/>
                  </a:ext>
                </a:extLst>
              </p:cNvPr>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194" name="Freeform 96">
                <a:extLst>
                  <a:ext uri="{FF2B5EF4-FFF2-40B4-BE49-F238E27FC236}">
                    <a16:creationId xmlns="" xmlns:a16="http://schemas.microsoft.com/office/drawing/2014/main" id="{BB07F7EA-DA3B-4CD5-876C-CD29B35F1356}"/>
                  </a:ext>
                </a:extLst>
              </p:cNvPr>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195" name="Freeform 97">
                <a:extLst>
                  <a:ext uri="{FF2B5EF4-FFF2-40B4-BE49-F238E27FC236}">
                    <a16:creationId xmlns="" xmlns:a16="http://schemas.microsoft.com/office/drawing/2014/main" id="{EDF1CA0F-8D17-456B-B88B-5BBCB978C3DE}"/>
                  </a:ext>
                </a:extLst>
              </p:cNvPr>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196" name="Freeform 98">
                <a:extLst>
                  <a:ext uri="{FF2B5EF4-FFF2-40B4-BE49-F238E27FC236}">
                    <a16:creationId xmlns="" xmlns:a16="http://schemas.microsoft.com/office/drawing/2014/main" id="{C8A17817-0C3F-456F-8EE7-F2465B62989D}"/>
                  </a:ext>
                </a:extLst>
              </p:cNvPr>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197" name="Freeform 99">
                <a:extLst>
                  <a:ext uri="{FF2B5EF4-FFF2-40B4-BE49-F238E27FC236}">
                    <a16:creationId xmlns="" xmlns:a16="http://schemas.microsoft.com/office/drawing/2014/main" id="{8EA21EFE-5A81-43A8-9516-A810EFB81234}"/>
                  </a:ext>
                </a:extLst>
              </p:cNvPr>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grpSp>
      </p:grpSp>
      <p:sp>
        <p:nvSpPr>
          <p:cNvPr id="199" name="Oval 94">
            <a:extLst>
              <a:ext uri="{FF2B5EF4-FFF2-40B4-BE49-F238E27FC236}">
                <a16:creationId xmlns="" xmlns:a16="http://schemas.microsoft.com/office/drawing/2014/main" id="{8AB4F9DF-ABA0-44F6-A19D-A32B50978BA1}"/>
              </a:ext>
            </a:extLst>
          </p:cNvPr>
          <p:cNvSpPr>
            <a:spLocks noChangeArrowheads="1"/>
          </p:cNvSpPr>
          <p:nvPr/>
        </p:nvSpPr>
        <p:spPr bwMode="auto">
          <a:xfrm>
            <a:off x="1278945" y="1654571"/>
            <a:ext cx="561813" cy="561813"/>
          </a:xfrm>
          <a:prstGeom prst="ellipse">
            <a:avLst/>
          </a:prstGeom>
          <a:solidFill>
            <a:schemeClr val="accent2"/>
          </a:solidFill>
          <a:ln w="9525">
            <a:noFill/>
            <a:round/>
            <a:headEnd/>
            <a:tailEnd/>
          </a:ln>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202" name="Oval 94">
            <a:extLst>
              <a:ext uri="{FF2B5EF4-FFF2-40B4-BE49-F238E27FC236}">
                <a16:creationId xmlns="" xmlns:a16="http://schemas.microsoft.com/office/drawing/2014/main" id="{F79BDF5F-7F94-45DC-9892-58F5FAFFEFDC}"/>
              </a:ext>
            </a:extLst>
          </p:cNvPr>
          <p:cNvSpPr>
            <a:spLocks noChangeArrowheads="1"/>
          </p:cNvSpPr>
          <p:nvPr/>
        </p:nvSpPr>
        <p:spPr bwMode="auto">
          <a:xfrm>
            <a:off x="2094868" y="1083522"/>
            <a:ext cx="561813" cy="561813"/>
          </a:xfrm>
          <a:prstGeom prst="ellipse">
            <a:avLst/>
          </a:prstGeom>
          <a:solidFill>
            <a:schemeClr val="accent3"/>
          </a:solidFill>
          <a:ln w="9525">
            <a:noFill/>
            <a:round/>
            <a:headEnd/>
            <a:tailEnd/>
          </a:ln>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205" name="Oval 94">
            <a:extLst>
              <a:ext uri="{FF2B5EF4-FFF2-40B4-BE49-F238E27FC236}">
                <a16:creationId xmlns="" xmlns:a16="http://schemas.microsoft.com/office/drawing/2014/main" id="{0BA31D22-B0EC-4619-9347-6E7B11B76420}"/>
              </a:ext>
            </a:extLst>
          </p:cNvPr>
          <p:cNvSpPr>
            <a:spLocks noChangeArrowheads="1"/>
          </p:cNvSpPr>
          <p:nvPr/>
        </p:nvSpPr>
        <p:spPr bwMode="auto">
          <a:xfrm>
            <a:off x="3094771" y="1854636"/>
            <a:ext cx="561813" cy="561813"/>
          </a:xfrm>
          <a:prstGeom prst="ellipse">
            <a:avLst/>
          </a:prstGeom>
          <a:solidFill>
            <a:schemeClr val="accent4"/>
          </a:solidFill>
          <a:ln w="9525">
            <a:noFill/>
            <a:round/>
            <a:headEnd/>
            <a:tailEnd/>
          </a:ln>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sp>
        <p:nvSpPr>
          <p:cNvPr id="211" name="Oval 94">
            <a:extLst>
              <a:ext uri="{FF2B5EF4-FFF2-40B4-BE49-F238E27FC236}">
                <a16:creationId xmlns="" xmlns:a16="http://schemas.microsoft.com/office/drawing/2014/main" id="{B91C6B97-062B-4CD7-8029-91DF6D421D5C}"/>
              </a:ext>
            </a:extLst>
          </p:cNvPr>
          <p:cNvSpPr>
            <a:spLocks noChangeArrowheads="1"/>
          </p:cNvSpPr>
          <p:nvPr/>
        </p:nvSpPr>
        <p:spPr bwMode="auto">
          <a:xfrm>
            <a:off x="3966689" y="1064311"/>
            <a:ext cx="561813" cy="561813"/>
          </a:xfrm>
          <a:prstGeom prst="ellipse">
            <a:avLst/>
          </a:prstGeom>
          <a:solidFill>
            <a:schemeClr val="accent5"/>
          </a:solidFill>
          <a:ln w="9525">
            <a:noFill/>
            <a:round/>
            <a:headEnd/>
            <a:tailEnd/>
          </a:ln>
        </p:spPr>
        <p:txBody>
          <a:bodyPr vert="horz" wrap="square" lIns="57595" tIns="28797" rIns="57595" bIns="28797" numCol="1" anchor="t" anchorCtr="0" compatLnSpc="1">
            <a:prstTxWarp prst="textNoShape">
              <a:avLst/>
            </a:prstTxWarp>
          </a:bodyPr>
          <a:lstStyle/>
          <a:p>
            <a:endParaRPr lang="en-US" sz="1512">
              <a:solidFill>
                <a:schemeClr val="bg1"/>
              </a:solidFill>
              <a:latin typeface="Arial" panose="020B0604020202020204" pitchFamily="34" charset="0"/>
              <a:cs typeface="Arial" panose="020B0604020202020204" pitchFamily="34" charset="0"/>
            </a:endParaRPr>
          </a:p>
        </p:txBody>
      </p:sp>
      <p:cxnSp>
        <p:nvCxnSpPr>
          <p:cNvPr id="213" name="Straight Connector 62">
            <a:extLst>
              <a:ext uri="{FF2B5EF4-FFF2-40B4-BE49-F238E27FC236}">
                <a16:creationId xmlns="" xmlns:a16="http://schemas.microsoft.com/office/drawing/2014/main" id="{226DE0E4-BF7E-47B1-9207-2F0AE009442B}"/>
              </a:ext>
            </a:extLst>
          </p:cNvPr>
          <p:cNvCxnSpPr>
            <a:stCxn id="205" idx="7"/>
            <a:endCxn id="211" idx="3"/>
          </p:cNvCxnSpPr>
          <p:nvPr/>
        </p:nvCxnSpPr>
        <p:spPr>
          <a:xfrm flipV="1">
            <a:off x="3574307" y="1543849"/>
            <a:ext cx="474656" cy="393062"/>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9" name="Freeform 88"/>
          <p:cNvSpPr>
            <a:spLocks noEditPoints="1"/>
          </p:cNvSpPr>
          <p:nvPr/>
        </p:nvSpPr>
        <p:spPr bwMode="auto">
          <a:xfrm>
            <a:off x="1379527" y="1874981"/>
            <a:ext cx="321584" cy="173691"/>
          </a:xfrm>
          <a:custGeom>
            <a:avLst/>
            <a:gdLst>
              <a:gd name="T0" fmla="*/ 658 w 658"/>
              <a:gd name="T1" fmla="*/ 7 h 356"/>
              <a:gd name="T2" fmla="*/ 651 w 658"/>
              <a:gd name="T3" fmla="*/ 0 h 356"/>
              <a:gd name="T4" fmla="*/ 126 w 658"/>
              <a:gd name="T5" fmla="*/ 0 h 356"/>
              <a:gd name="T6" fmla="*/ 119 w 658"/>
              <a:gd name="T7" fmla="*/ 7 h 356"/>
              <a:gd name="T8" fmla="*/ 119 w 658"/>
              <a:gd name="T9" fmla="*/ 23 h 356"/>
              <a:gd name="T10" fmla="*/ 7 w 658"/>
              <a:gd name="T11" fmla="*/ 23 h 356"/>
              <a:gd name="T12" fmla="*/ 0 w 658"/>
              <a:gd name="T13" fmla="*/ 30 h 356"/>
              <a:gd name="T14" fmla="*/ 87 w 658"/>
              <a:gd name="T15" fmla="*/ 116 h 356"/>
              <a:gd name="T16" fmla="*/ 119 w 658"/>
              <a:gd name="T17" fmla="*/ 116 h 356"/>
              <a:gd name="T18" fmla="*/ 119 w 658"/>
              <a:gd name="T19" fmla="*/ 136 h 356"/>
              <a:gd name="T20" fmla="*/ 126 w 658"/>
              <a:gd name="T21" fmla="*/ 143 h 356"/>
              <a:gd name="T22" fmla="*/ 249 w 658"/>
              <a:gd name="T23" fmla="*/ 143 h 356"/>
              <a:gd name="T24" fmla="*/ 126 w 658"/>
              <a:gd name="T25" fmla="*/ 259 h 356"/>
              <a:gd name="T26" fmla="*/ 119 w 658"/>
              <a:gd name="T27" fmla="*/ 266 h 356"/>
              <a:gd name="T28" fmla="*/ 119 w 658"/>
              <a:gd name="T29" fmla="*/ 349 h 356"/>
              <a:gd name="T30" fmla="*/ 126 w 658"/>
              <a:gd name="T31" fmla="*/ 356 h 356"/>
              <a:gd name="T32" fmla="*/ 236 w 658"/>
              <a:gd name="T33" fmla="*/ 356 h 356"/>
              <a:gd name="T34" fmla="*/ 243 w 658"/>
              <a:gd name="T35" fmla="*/ 352 h 356"/>
              <a:gd name="T36" fmla="*/ 349 w 658"/>
              <a:gd name="T37" fmla="*/ 291 h 356"/>
              <a:gd name="T38" fmla="*/ 455 w 658"/>
              <a:gd name="T39" fmla="*/ 352 h 356"/>
              <a:gd name="T40" fmla="*/ 461 w 658"/>
              <a:gd name="T41" fmla="*/ 356 h 356"/>
              <a:gd name="T42" fmla="*/ 578 w 658"/>
              <a:gd name="T43" fmla="*/ 356 h 356"/>
              <a:gd name="T44" fmla="*/ 585 w 658"/>
              <a:gd name="T45" fmla="*/ 349 h 356"/>
              <a:gd name="T46" fmla="*/ 585 w 658"/>
              <a:gd name="T47" fmla="*/ 266 h 356"/>
              <a:gd name="T48" fmla="*/ 578 w 658"/>
              <a:gd name="T49" fmla="*/ 259 h 356"/>
              <a:gd name="T50" fmla="*/ 455 w 658"/>
              <a:gd name="T51" fmla="*/ 143 h 356"/>
              <a:gd name="T52" fmla="*/ 521 w 658"/>
              <a:gd name="T53" fmla="*/ 143 h 356"/>
              <a:gd name="T54" fmla="*/ 658 w 658"/>
              <a:gd name="T55" fmla="*/ 7 h 356"/>
              <a:gd name="T56" fmla="*/ 87 w 658"/>
              <a:gd name="T57" fmla="*/ 102 h 356"/>
              <a:gd name="T58" fmla="*/ 15 w 658"/>
              <a:gd name="T59" fmla="*/ 37 h 356"/>
              <a:gd name="T60" fmla="*/ 119 w 658"/>
              <a:gd name="T61" fmla="*/ 37 h 356"/>
              <a:gd name="T62" fmla="*/ 119 w 658"/>
              <a:gd name="T63" fmla="*/ 102 h 356"/>
              <a:gd name="T64" fmla="*/ 87 w 658"/>
              <a:gd name="T65" fmla="*/ 102 h 356"/>
              <a:gd name="T66" fmla="*/ 133 w 658"/>
              <a:gd name="T67" fmla="*/ 14 h 356"/>
              <a:gd name="T68" fmla="*/ 643 w 658"/>
              <a:gd name="T69" fmla="*/ 14 h 356"/>
              <a:gd name="T70" fmla="*/ 521 w 658"/>
              <a:gd name="T71" fmla="*/ 129 h 356"/>
              <a:gd name="T72" fmla="*/ 133 w 658"/>
              <a:gd name="T73" fmla="*/ 129 h 356"/>
              <a:gd name="T74" fmla="*/ 133 w 658"/>
              <a:gd name="T75" fmla="*/ 14 h 356"/>
              <a:gd name="T76" fmla="*/ 571 w 658"/>
              <a:gd name="T77" fmla="*/ 273 h 356"/>
              <a:gd name="T78" fmla="*/ 571 w 658"/>
              <a:gd name="T79" fmla="*/ 342 h 356"/>
              <a:gd name="T80" fmla="*/ 465 w 658"/>
              <a:gd name="T81" fmla="*/ 342 h 356"/>
              <a:gd name="T82" fmla="*/ 349 w 658"/>
              <a:gd name="T83" fmla="*/ 277 h 356"/>
              <a:gd name="T84" fmla="*/ 233 w 658"/>
              <a:gd name="T85" fmla="*/ 342 h 356"/>
              <a:gd name="T86" fmla="*/ 133 w 658"/>
              <a:gd name="T87" fmla="*/ 342 h 356"/>
              <a:gd name="T88" fmla="*/ 133 w 658"/>
              <a:gd name="T89" fmla="*/ 273 h 356"/>
              <a:gd name="T90" fmla="*/ 263 w 658"/>
              <a:gd name="T91" fmla="*/ 143 h 356"/>
              <a:gd name="T92" fmla="*/ 441 w 658"/>
              <a:gd name="T93" fmla="*/ 143 h 356"/>
              <a:gd name="T94" fmla="*/ 571 w 658"/>
              <a:gd name="T95" fmla="*/ 2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356">
                <a:moveTo>
                  <a:pt x="658" y="7"/>
                </a:moveTo>
                <a:cubicBezTo>
                  <a:pt x="658" y="3"/>
                  <a:pt x="654" y="0"/>
                  <a:pt x="651" y="0"/>
                </a:cubicBezTo>
                <a:cubicBezTo>
                  <a:pt x="126" y="0"/>
                  <a:pt x="126" y="0"/>
                  <a:pt x="126" y="0"/>
                </a:cubicBezTo>
                <a:cubicBezTo>
                  <a:pt x="122" y="0"/>
                  <a:pt x="119" y="3"/>
                  <a:pt x="119" y="7"/>
                </a:cubicBezTo>
                <a:cubicBezTo>
                  <a:pt x="119" y="23"/>
                  <a:pt x="119" y="23"/>
                  <a:pt x="119" y="23"/>
                </a:cubicBezTo>
                <a:cubicBezTo>
                  <a:pt x="7" y="23"/>
                  <a:pt x="7" y="23"/>
                  <a:pt x="7" y="23"/>
                </a:cubicBezTo>
                <a:cubicBezTo>
                  <a:pt x="3" y="23"/>
                  <a:pt x="0" y="26"/>
                  <a:pt x="0" y="30"/>
                </a:cubicBezTo>
                <a:cubicBezTo>
                  <a:pt x="0" y="78"/>
                  <a:pt x="39" y="116"/>
                  <a:pt x="87" y="116"/>
                </a:cubicBezTo>
                <a:cubicBezTo>
                  <a:pt x="119" y="116"/>
                  <a:pt x="119" y="116"/>
                  <a:pt x="119" y="116"/>
                </a:cubicBezTo>
                <a:cubicBezTo>
                  <a:pt x="119" y="136"/>
                  <a:pt x="119" y="136"/>
                  <a:pt x="119" y="136"/>
                </a:cubicBezTo>
                <a:cubicBezTo>
                  <a:pt x="119" y="140"/>
                  <a:pt x="122" y="143"/>
                  <a:pt x="126" y="143"/>
                </a:cubicBezTo>
                <a:cubicBezTo>
                  <a:pt x="249" y="143"/>
                  <a:pt x="249" y="143"/>
                  <a:pt x="249" y="143"/>
                </a:cubicBezTo>
                <a:cubicBezTo>
                  <a:pt x="245" y="208"/>
                  <a:pt x="191" y="259"/>
                  <a:pt x="126" y="259"/>
                </a:cubicBezTo>
                <a:cubicBezTo>
                  <a:pt x="122" y="259"/>
                  <a:pt x="119" y="262"/>
                  <a:pt x="119" y="266"/>
                </a:cubicBezTo>
                <a:cubicBezTo>
                  <a:pt x="119" y="349"/>
                  <a:pt x="119" y="349"/>
                  <a:pt x="119" y="349"/>
                </a:cubicBezTo>
                <a:cubicBezTo>
                  <a:pt x="119" y="353"/>
                  <a:pt x="122" y="356"/>
                  <a:pt x="126" y="356"/>
                </a:cubicBezTo>
                <a:cubicBezTo>
                  <a:pt x="236" y="356"/>
                  <a:pt x="236" y="356"/>
                  <a:pt x="236" y="356"/>
                </a:cubicBezTo>
                <a:cubicBezTo>
                  <a:pt x="239" y="356"/>
                  <a:pt x="241" y="355"/>
                  <a:pt x="243" y="352"/>
                </a:cubicBezTo>
                <a:cubicBezTo>
                  <a:pt x="264" y="314"/>
                  <a:pt x="305" y="291"/>
                  <a:pt x="349" y="291"/>
                </a:cubicBezTo>
                <a:cubicBezTo>
                  <a:pt x="393" y="291"/>
                  <a:pt x="433" y="314"/>
                  <a:pt x="455" y="352"/>
                </a:cubicBezTo>
                <a:cubicBezTo>
                  <a:pt x="457" y="355"/>
                  <a:pt x="459" y="356"/>
                  <a:pt x="461" y="356"/>
                </a:cubicBezTo>
                <a:cubicBezTo>
                  <a:pt x="578" y="356"/>
                  <a:pt x="578" y="356"/>
                  <a:pt x="578" y="356"/>
                </a:cubicBezTo>
                <a:cubicBezTo>
                  <a:pt x="581" y="356"/>
                  <a:pt x="585" y="353"/>
                  <a:pt x="585" y="349"/>
                </a:cubicBezTo>
                <a:cubicBezTo>
                  <a:pt x="585" y="266"/>
                  <a:pt x="585" y="266"/>
                  <a:pt x="585" y="266"/>
                </a:cubicBezTo>
                <a:cubicBezTo>
                  <a:pt x="585" y="262"/>
                  <a:pt x="581" y="259"/>
                  <a:pt x="578" y="259"/>
                </a:cubicBezTo>
                <a:cubicBezTo>
                  <a:pt x="512" y="259"/>
                  <a:pt x="459" y="208"/>
                  <a:pt x="455" y="143"/>
                </a:cubicBezTo>
                <a:cubicBezTo>
                  <a:pt x="521" y="143"/>
                  <a:pt x="521" y="143"/>
                  <a:pt x="521" y="143"/>
                </a:cubicBezTo>
                <a:cubicBezTo>
                  <a:pt x="596" y="143"/>
                  <a:pt x="658" y="82"/>
                  <a:pt x="658" y="7"/>
                </a:cubicBezTo>
                <a:close/>
                <a:moveTo>
                  <a:pt x="87" y="102"/>
                </a:moveTo>
                <a:cubicBezTo>
                  <a:pt x="49" y="102"/>
                  <a:pt x="18" y="74"/>
                  <a:pt x="15" y="37"/>
                </a:cubicBezTo>
                <a:cubicBezTo>
                  <a:pt x="119" y="37"/>
                  <a:pt x="119" y="37"/>
                  <a:pt x="119" y="37"/>
                </a:cubicBezTo>
                <a:cubicBezTo>
                  <a:pt x="119" y="102"/>
                  <a:pt x="119" y="102"/>
                  <a:pt x="119" y="102"/>
                </a:cubicBezTo>
                <a:lnTo>
                  <a:pt x="87" y="102"/>
                </a:lnTo>
                <a:close/>
                <a:moveTo>
                  <a:pt x="133" y="14"/>
                </a:moveTo>
                <a:cubicBezTo>
                  <a:pt x="643" y="14"/>
                  <a:pt x="643" y="14"/>
                  <a:pt x="643" y="14"/>
                </a:cubicBezTo>
                <a:cubicBezTo>
                  <a:pt x="640" y="78"/>
                  <a:pt x="586" y="129"/>
                  <a:pt x="521" y="129"/>
                </a:cubicBezTo>
                <a:cubicBezTo>
                  <a:pt x="133" y="129"/>
                  <a:pt x="133" y="129"/>
                  <a:pt x="133" y="129"/>
                </a:cubicBezTo>
                <a:lnTo>
                  <a:pt x="133" y="14"/>
                </a:lnTo>
                <a:close/>
                <a:moveTo>
                  <a:pt x="571" y="273"/>
                </a:moveTo>
                <a:cubicBezTo>
                  <a:pt x="571" y="342"/>
                  <a:pt x="571" y="342"/>
                  <a:pt x="571" y="342"/>
                </a:cubicBezTo>
                <a:cubicBezTo>
                  <a:pt x="465" y="342"/>
                  <a:pt x="465" y="342"/>
                  <a:pt x="465" y="342"/>
                </a:cubicBezTo>
                <a:cubicBezTo>
                  <a:pt x="441" y="302"/>
                  <a:pt x="396" y="277"/>
                  <a:pt x="349" y="277"/>
                </a:cubicBezTo>
                <a:cubicBezTo>
                  <a:pt x="302" y="277"/>
                  <a:pt x="257" y="302"/>
                  <a:pt x="233" y="342"/>
                </a:cubicBezTo>
                <a:cubicBezTo>
                  <a:pt x="133" y="342"/>
                  <a:pt x="133" y="342"/>
                  <a:pt x="133" y="342"/>
                </a:cubicBezTo>
                <a:cubicBezTo>
                  <a:pt x="133" y="273"/>
                  <a:pt x="133" y="273"/>
                  <a:pt x="133" y="273"/>
                </a:cubicBezTo>
                <a:cubicBezTo>
                  <a:pt x="203" y="269"/>
                  <a:pt x="259" y="213"/>
                  <a:pt x="263" y="143"/>
                </a:cubicBezTo>
                <a:cubicBezTo>
                  <a:pt x="441" y="143"/>
                  <a:pt x="441" y="143"/>
                  <a:pt x="441" y="143"/>
                </a:cubicBezTo>
                <a:cubicBezTo>
                  <a:pt x="445" y="213"/>
                  <a:pt x="501" y="269"/>
                  <a:pt x="571" y="273"/>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
        <p:nvSpPr>
          <p:cNvPr id="40" name="Freeform 25">
            <a:extLst>
              <a:ext uri="{FF2B5EF4-FFF2-40B4-BE49-F238E27FC236}">
                <a16:creationId xmlns="" xmlns:a16="http://schemas.microsoft.com/office/drawing/2014/main" id="{0D11AD79-7FA4-47A3-A4CE-D5592B3EFD07}"/>
              </a:ext>
            </a:extLst>
          </p:cNvPr>
          <p:cNvSpPr>
            <a:spLocks noEditPoints="1"/>
          </p:cNvSpPr>
          <p:nvPr/>
        </p:nvSpPr>
        <p:spPr bwMode="auto">
          <a:xfrm>
            <a:off x="4116292" y="1191416"/>
            <a:ext cx="263631" cy="279854"/>
          </a:xfrm>
          <a:custGeom>
            <a:avLst/>
            <a:gdLst>
              <a:gd name="T0" fmla="*/ 417 w 554"/>
              <a:gd name="T1" fmla="*/ 228 h 588"/>
              <a:gd name="T2" fmla="*/ 368 w 554"/>
              <a:gd name="T3" fmla="*/ 128 h 588"/>
              <a:gd name="T4" fmla="*/ 390 w 554"/>
              <a:gd name="T5" fmla="*/ 69 h 588"/>
              <a:gd name="T6" fmla="*/ 397 w 554"/>
              <a:gd name="T7" fmla="*/ 7 h 588"/>
              <a:gd name="T8" fmla="*/ 158 w 554"/>
              <a:gd name="T9" fmla="*/ 0 h 588"/>
              <a:gd name="T10" fmla="*/ 151 w 554"/>
              <a:gd name="T11" fmla="*/ 62 h 588"/>
              <a:gd name="T12" fmla="*/ 186 w 554"/>
              <a:gd name="T13" fmla="*/ 69 h 588"/>
              <a:gd name="T14" fmla="*/ 140 w 554"/>
              <a:gd name="T15" fmla="*/ 223 h 588"/>
              <a:gd name="T16" fmla="*/ 24 w 554"/>
              <a:gd name="T17" fmla="*/ 459 h 588"/>
              <a:gd name="T18" fmla="*/ 70 w 554"/>
              <a:gd name="T19" fmla="*/ 588 h 588"/>
              <a:gd name="T20" fmla="*/ 540 w 554"/>
              <a:gd name="T21" fmla="*/ 564 h 588"/>
              <a:gd name="T22" fmla="*/ 165 w 554"/>
              <a:gd name="T23" fmla="*/ 14 h 588"/>
              <a:gd name="T24" fmla="*/ 383 w 554"/>
              <a:gd name="T25" fmla="*/ 55 h 588"/>
              <a:gd name="T26" fmla="*/ 193 w 554"/>
              <a:gd name="T27" fmla="*/ 55 h 588"/>
              <a:gd name="T28" fmla="*/ 165 w 554"/>
              <a:gd name="T29" fmla="*/ 14 h 588"/>
              <a:gd name="T30" fmla="*/ 200 w 554"/>
              <a:gd name="T31" fmla="*/ 129 h 588"/>
              <a:gd name="T32" fmla="*/ 354 w 554"/>
              <a:gd name="T33" fmla="*/ 69 h 588"/>
              <a:gd name="T34" fmla="*/ 355 w 554"/>
              <a:gd name="T35" fmla="*/ 133 h 588"/>
              <a:gd name="T36" fmla="*/ 366 w 554"/>
              <a:gd name="T37" fmla="*/ 243 h 588"/>
              <a:gd name="T38" fmla="*/ 321 w 554"/>
              <a:gd name="T39" fmla="*/ 221 h 588"/>
              <a:gd name="T40" fmla="*/ 316 w 554"/>
              <a:gd name="T41" fmla="*/ 224 h 588"/>
              <a:gd name="T42" fmla="*/ 238 w 554"/>
              <a:gd name="T43" fmla="*/ 224 h 588"/>
              <a:gd name="T44" fmla="*/ 188 w 554"/>
              <a:gd name="T45" fmla="*/ 243 h 588"/>
              <a:gd name="T46" fmla="*/ 200 w 554"/>
              <a:gd name="T47" fmla="*/ 133 h 588"/>
              <a:gd name="T48" fmla="*/ 484 w 554"/>
              <a:gd name="T49" fmla="*/ 574 h 588"/>
              <a:gd name="T50" fmla="*/ 26 w 554"/>
              <a:gd name="T51" fmla="*/ 557 h 588"/>
              <a:gd name="T52" fmla="*/ 147 w 554"/>
              <a:gd name="T53" fmla="*/ 241 h 588"/>
              <a:gd name="T54" fmla="*/ 233 w 554"/>
              <a:gd name="T55" fmla="*/ 239 h 588"/>
              <a:gd name="T56" fmla="*/ 321 w 554"/>
              <a:gd name="T57" fmla="*/ 239 h 588"/>
              <a:gd name="T58" fmla="*/ 366 w 554"/>
              <a:gd name="T59" fmla="*/ 257 h 588"/>
              <a:gd name="T60" fmla="*/ 517 w 554"/>
              <a:gd name="T61" fmla="*/ 464 h 588"/>
              <a:gd name="T62" fmla="*/ 222 w 554"/>
              <a:gd name="T63" fmla="*/ 384 h 588"/>
              <a:gd name="T64" fmla="*/ 222 w 554"/>
              <a:gd name="T65" fmla="*/ 470 h 588"/>
              <a:gd name="T66" fmla="*/ 222 w 554"/>
              <a:gd name="T67" fmla="*/ 384 h 588"/>
              <a:gd name="T68" fmla="*/ 193 w 554"/>
              <a:gd name="T69" fmla="*/ 427 h 588"/>
              <a:gd name="T70" fmla="*/ 250 w 554"/>
              <a:gd name="T71" fmla="*/ 427 h 588"/>
              <a:gd name="T72" fmla="*/ 352 w 554"/>
              <a:gd name="T73" fmla="*/ 314 h 588"/>
              <a:gd name="T74" fmla="*/ 352 w 554"/>
              <a:gd name="T75" fmla="*/ 434 h 588"/>
              <a:gd name="T76" fmla="*/ 352 w 554"/>
              <a:gd name="T77" fmla="*/ 314 h 588"/>
              <a:gd name="T78" fmla="*/ 306 w 554"/>
              <a:gd name="T79" fmla="*/ 374 h 588"/>
              <a:gd name="T80" fmla="*/ 398 w 554"/>
              <a:gd name="T81" fmla="*/ 37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4" h="588">
                <a:moveTo>
                  <a:pt x="530" y="458"/>
                </a:moveTo>
                <a:cubicBezTo>
                  <a:pt x="417" y="228"/>
                  <a:pt x="417" y="228"/>
                  <a:pt x="417" y="228"/>
                </a:cubicBezTo>
                <a:cubicBezTo>
                  <a:pt x="417" y="226"/>
                  <a:pt x="416" y="224"/>
                  <a:pt x="414" y="223"/>
                </a:cubicBezTo>
                <a:cubicBezTo>
                  <a:pt x="368" y="128"/>
                  <a:pt x="368" y="128"/>
                  <a:pt x="368" y="128"/>
                </a:cubicBezTo>
                <a:cubicBezTo>
                  <a:pt x="368" y="69"/>
                  <a:pt x="368" y="69"/>
                  <a:pt x="368" y="69"/>
                </a:cubicBezTo>
                <a:cubicBezTo>
                  <a:pt x="390" y="69"/>
                  <a:pt x="390" y="69"/>
                  <a:pt x="390" y="69"/>
                </a:cubicBezTo>
                <a:cubicBezTo>
                  <a:pt x="394" y="69"/>
                  <a:pt x="397" y="66"/>
                  <a:pt x="397" y="62"/>
                </a:cubicBezTo>
                <a:cubicBezTo>
                  <a:pt x="397" y="7"/>
                  <a:pt x="397" y="7"/>
                  <a:pt x="397" y="7"/>
                </a:cubicBezTo>
                <a:cubicBezTo>
                  <a:pt x="397" y="3"/>
                  <a:pt x="394" y="0"/>
                  <a:pt x="390" y="0"/>
                </a:cubicBezTo>
                <a:cubicBezTo>
                  <a:pt x="158" y="0"/>
                  <a:pt x="158" y="0"/>
                  <a:pt x="158" y="0"/>
                </a:cubicBezTo>
                <a:cubicBezTo>
                  <a:pt x="154" y="0"/>
                  <a:pt x="151" y="3"/>
                  <a:pt x="151" y="7"/>
                </a:cubicBezTo>
                <a:cubicBezTo>
                  <a:pt x="151" y="62"/>
                  <a:pt x="151" y="62"/>
                  <a:pt x="151" y="62"/>
                </a:cubicBezTo>
                <a:cubicBezTo>
                  <a:pt x="151" y="66"/>
                  <a:pt x="154" y="69"/>
                  <a:pt x="158" y="69"/>
                </a:cubicBezTo>
                <a:cubicBezTo>
                  <a:pt x="186" y="69"/>
                  <a:pt x="186" y="69"/>
                  <a:pt x="186" y="69"/>
                </a:cubicBezTo>
                <a:cubicBezTo>
                  <a:pt x="186" y="128"/>
                  <a:pt x="186" y="128"/>
                  <a:pt x="186" y="128"/>
                </a:cubicBezTo>
                <a:cubicBezTo>
                  <a:pt x="140" y="223"/>
                  <a:pt x="140" y="223"/>
                  <a:pt x="140" y="223"/>
                </a:cubicBezTo>
                <a:cubicBezTo>
                  <a:pt x="138" y="224"/>
                  <a:pt x="137" y="226"/>
                  <a:pt x="137" y="228"/>
                </a:cubicBezTo>
                <a:cubicBezTo>
                  <a:pt x="24" y="459"/>
                  <a:pt x="24" y="459"/>
                  <a:pt x="24" y="459"/>
                </a:cubicBezTo>
                <a:cubicBezTo>
                  <a:pt x="3" y="507"/>
                  <a:pt x="0" y="543"/>
                  <a:pt x="14" y="564"/>
                </a:cubicBezTo>
                <a:cubicBezTo>
                  <a:pt x="25" y="580"/>
                  <a:pt x="43" y="588"/>
                  <a:pt x="70" y="588"/>
                </a:cubicBezTo>
                <a:cubicBezTo>
                  <a:pt x="484" y="588"/>
                  <a:pt x="484" y="588"/>
                  <a:pt x="484" y="588"/>
                </a:cubicBezTo>
                <a:cubicBezTo>
                  <a:pt x="511" y="588"/>
                  <a:pt x="530" y="580"/>
                  <a:pt x="540" y="564"/>
                </a:cubicBezTo>
                <a:cubicBezTo>
                  <a:pt x="554" y="543"/>
                  <a:pt x="551" y="507"/>
                  <a:pt x="530" y="458"/>
                </a:cubicBezTo>
                <a:close/>
                <a:moveTo>
                  <a:pt x="165" y="14"/>
                </a:moveTo>
                <a:cubicBezTo>
                  <a:pt x="383" y="14"/>
                  <a:pt x="383" y="14"/>
                  <a:pt x="383" y="14"/>
                </a:cubicBezTo>
                <a:cubicBezTo>
                  <a:pt x="383" y="55"/>
                  <a:pt x="383" y="55"/>
                  <a:pt x="383" y="55"/>
                </a:cubicBezTo>
                <a:cubicBezTo>
                  <a:pt x="361" y="55"/>
                  <a:pt x="361" y="55"/>
                  <a:pt x="361" y="55"/>
                </a:cubicBezTo>
                <a:cubicBezTo>
                  <a:pt x="193" y="55"/>
                  <a:pt x="193" y="55"/>
                  <a:pt x="193" y="55"/>
                </a:cubicBezTo>
                <a:cubicBezTo>
                  <a:pt x="165" y="55"/>
                  <a:pt x="165" y="55"/>
                  <a:pt x="165" y="55"/>
                </a:cubicBezTo>
                <a:lnTo>
                  <a:pt x="165" y="14"/>
                </a:lnTo>
                <a:close/>
                <a:moveTo>
                  <a:pt x="200" y="133"/>
                </a:moveTo>
                <a:cubicBezTo>
                  <a:pt x="200" y="132"/>
                  <a:pt x="200" y="131"/>
                  <a:pt x="200" y="129"/>
                </a:cubicBezTo>
                <a:cubicBezTo>
                  <a:pt x="200" y="69"/>
                  <a:pt x="200" y="69"/>
                  <a:pt x="200" y="69"/>
                </a:cubicBezTo>
                <a:cubicBezTo>
                  <a:pt x="354" y="69"/>
                  <a:pt x="354" y="69"/>
                  <a:pt x="354" y="69"/>
                </a:cubicBezTo>
                <a:cubicBezTo>
                  <a:pt x="354" y="129"/>
                  <a:pt x="354" y="129"/>
                  <a:pt x="354" y="129"/>
                </a:cubicBezTo>
                <a:cubicBezTo>
                  <a:pt x="354" y="131"/>
                  <a:pt x="354" y="132"/>
                  <a:pt x="355" y="133"/>
                </a:cubicBezTo>
                <a:cubicBezTo>
                  <a:pt x="401" y="228"/>
                  <a:pt x="401" y="228"/>
                  <a:pt x="401" y="228"/>
                </a:cubicBezTo>
                <a:cubicBezTo>
                  <a:pt x="392" y="238"/>
                  <a:pt x="379" y="243"/>
                  <a:pt x="366" y="243"/>
                </a:cubicBezTo>
                <a:cubicBezTo>
                  <a:pt x="350" y="243"/>
                  <a:pt x="336" y="237"/>
                  <a:pt x="327" y="224"/>
                </a:cubicBezTo>
                <a:cubicBezTo>
                  <a:pt x="326" y="222"/>
                  <a:pt x="324" y="221"/>
                  <a:pt x="321" y="221"/>
                </a:cubicBezTo>
                <a:cubicBezTo>
                  <a:pt x="321" y="221"/>
                  <a:pt x="321" y="221"/>
                  <a:pt x="321" y="221"/>
                </a:cubicBezTo>
                <a:cubicBezTo>
                  <a:pt x="319" y="221"/>
                  <a:pt x="317" y="222"/>
                  <a:pt x="316" y="224"/>
                </a:cubicBezTo>
                <a:cubicBezTo>
                  <a:pt x="307" y="236"/>
                  <a:pt x="292" y="243"/>
                  <a:pt x="277" y="243"/>
                </a:cubicBezTo>
                <a:cubicBezTo>
                  <a:pt x="262" y="243"/>
                  <a:pt x="247" y="236"/>
                  <a:pt x="238" y="224"/>
                </a:cubicBezTo>
                <a:cubicBezTo>
                  <a:pt x="236" y="220"/>
                  <a:pt x="230" y="220"/>
                  <a:pt x="227" y="224"/>
                </a:cubicBezTo>
                <a:cubicBezTo>
                  <a:pt x="218" y="236"/>
                  <a:pt x="204" y="243"/>
                  <a:pt x="188" y="243"/>
                </a:cubicBezTo>
                <a:cubicBezTo>
                  <a:pt x="175" y="243"/>
                  <a:pt x="162" y="238"/>
                  <a:pt x="153" y="228"/>
                </a:cubicBezTo>
                <a:lnTo>
                  <a:pt x="200" y="133"/>
                </a:lnTo>
                <a:close/>
                <a:moveTo>
                  <a:pt x="528" y="557"/>
                </a:moveTo>
                <a:cubicBezTo>
                  <a:pt x="521" y="568"/>
                  <a:pt x="506" y="574"/>
                  <a:pt x="484" y="574"/>
                </a:cubicBezTo>
                <a:cubicBezTo>
                  <a:pt x="70" y="574"/>
                  <a:pt x="70" y="574"/>
                  <a:pt x="70" y="574"/>
                </a:cubicBezTo>
                <a:cubicBezTo>
                  <a:pt x="48" y="574"/>
                  <a:pt x="34" y="568"/>
                  <a:pt x="26" y="557"/>
                </a:cubicBezTo>
                <a:cubicBezTo>
                  <a:pt x="15" y="539"/>
                  <a:pt x="18" y="507"/>
                  <a:pt x="37" y="465"/>
                </a:cubicBezTo>
                <a:cubicBezTo>
                  <a:pt x="147" y="241"/>
                  <a:pt x="147" y="241"/>
                  <a:pt x="147" y="241"/>
                </a:cubicBezTo>
                <a:cubicBezTo>
                  <a:pt x="158" y="251"/>
                  <a:pt x="173" y="257"/>
                  <a:pt x="188" y="257"/>
                </a:cubicBezTo>
                <a:cubicBezTo>
                  <a:pt x="205" y="257"/>
                  <a:pt x="221" y="251"/>
                  <a:pt x="233" y="239"/>
                </a:cubicBezTo>
                <a:cubicBezTo>
                  <a:pt x="244" y="251"/>
                  <a:pt x="260" y="257"/>
                  <a:pt x="277" y="257"/>
                </a:cubicBezTo>
                <a:cubicBezTo>
                  <a:pt x="294" y="257"/>
                  <a:pt x="310" y="251"/>
                  <a:pt x="321" y="239"/>
                </a:cubicBezTo>
                <a:cubicBezTo>
                  <a:pt x="333" y="251"/>
                  <a:pt x="348" y="257"/>
                  <a:pt x="365" y="257"/>
                </a:cubicBezTo>
                <a:cubicBezTo>
                  <a:pt x="365" y="257"/>
                  <a:pt x="366" y="257"/>
                  <a:pt x="366" y="257"/>
                </a:cubicBezTo>
                <a:cubicBezTo>
                  <a:pt x="382" y="257"/>
                  <a:pt x="396" y="251"/>
                  <a:pt x="408" y="241"/>
                </a:cubicBezTo>
                <a:cubicBezTo>
                  <a:pt x="517" y="464"/>
                  <a:pt x="517" y="464"/>
                  <a:pt x="517" y="464"/>
                </a:cubicBezTo>
                <a:cubicBezTo>
                  <a:pt x="536" y="507"/>
                  <a:pt x="540" y="539"/>
                  <a:pt x="528" y="557"/>
                </a:cubicBezTo>
                <a:close/>
                <a:moveTo>
                  <a:pt x="222" y="384"/>
                </a:moveTo>
                <a:cubicBezTo>
                  <a:pt x="198" y="384"/>
                  <a:pt x="179" y="403"/>
                  <a:pt x="179" y="427"/>
                </a:cubicBezTo>
                <a:cubicBezTo>
                  <a:pt x="179" y="450"/>
                  <a:pt x="198" y="470"/>
                  <a:pt x="222" y="470"/>
                </a:cubicBezTo>
                <a:cubicBezTo>
                  <a:pt x="245" y="470"/>
                  <a:pt x="264" y="450"/>
                  <a:pt x="264" y="427"/>
                </a:cubicBezTo>
                <a:cubicBezTo>
                  <a:pt x="264" y="403"/>
                  <a:pt x="245" y="384"/>
                  <a:pt x="222" y="384"/>
                </a:cubicBezTo>
                <a:close/>
                <a:moveTo>
                  <a:pt x="222" y="456"/>
                </a:moveTo>
                <a:cubicBezTo>
                  <a:pt x="206" y="456"/>
                  <a:pt x="193" y="443"/>
                  <a:pt x="193" y="427"/>
                </a:cubicBezTo>
                <a:cubicBezTo>
                  <a:pt x="193" y="411"/>
                  <a:pt x="206" y="398"/>
                  <a:pt x="222" y="398"/>
                </a:cubicBezTo>
                <a:cubicBezTo>
                  <a:pt x="238" y="398"/>
                  <a:pt x="250" y="411"/>
                  <a:pt x="250" y="427"/>
                </a:cubicBezTo>
                <a:cubicBezTo>
                  <a:pt x="250" y="443"/>
                  <a:pt x="238" y="456"/>
                  <a:pt x="222" y="456"/>
                </a:cubicBezTo>
                <a:close/>
                <a:moveTo>
                  <a:pt x="352" y="314"/>
                </a:moveTo>
                <a:cubicBezTo>
                  <a:pt x="319" y="314"/>
                  <a:pt x="292" y="341"/>
                  <a:pt x="292" y="374"/>
                </a:cubicBezTo>
                <a:cubicBezTo>
                  <a:pt x="292" y="407"/>
                  <a:pt x="319" y="434"/>
                  <a:pt x="352" y="434"/>
                </a:cubicBezTo>
                <a:cubicBezTo>
                  <a:pt x="385" y="434"/>
                  <a:pt x="412" y="407"/>
                  <a:pt x="412" y="374"/>
                </a:cubicBezTo>
                <a:cubicBezTo>
                  <a:pt x="412" y="341"/>
                  <a:pt x="385" y="314"/>
                  <a:pt x="352" y="314"/>
                </a:cubicBezTo>
                <a:close/>
                <a:moveTo>
                  <a:pt x="352" y="420"/>
                </a:moveTo>
                <a:cubicBezTo>
                  <a:pt x="327" y="420"/>
                  <a:pt x="306" y="400"/>
                  <a:pt x="306" y="374"/>
                </a:cubicBezTo>
                <a:cubicBezTo>
                  <a:pt x="306" y="349"/>
                  <a:pt x="327" y="328"/>
                  <a:pt x="352" y="328"/>
                </a:cubicBezTo>
                <a:cubicBezTo>
                  <a:pt x="378" y="328"/>
                  <a:pt x="398" y="349"/>
                  <a:pt x="398" y="374"/>
                </a:cubicBezTo>
                <a:cubicBezTo>
                  <a:pt x="398" y="400"/>
                  <a:pt x="378" y="420"/>
                  <a:pt x="352" y="420"/>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57565A"/>
              </a:solidFill>
              <a:effectLst/>
              <a:uLnTx/>
              <a:uFillTx/>
              <a:latin typeface="Arial" panose="020B0604020202020204" pitchFamily="34" charset="0"/>
              <a:cs typeface="Arial" panose="020B0604020202020204" pitchFamily="34" charset="0"/>
            </a:endParaRPr>
          </a:p>
        </p:txBody>
      </p:sp>
      <p:sp>
        <p:nvSpPr>
          <p:cNvPr id="41" name="Freeform 29"/>
          <p:cNvSpPr>
            <a:spLocks noEditPoints="1"/>
          </p:cNvSpPr>
          <p:nvPr/>
        </p:nvSpPr>
        <p:spPr bwMode="auto">
          <a:xfrm>
            <a:off x="2268417" y="1191416"/>
            <a:ext cx="254118" cy="339922"/>
          </a:xfrm>
          <a:custGeom>
            <a:avLst/>
            <a:gdLst>
              <a:gd name="T0" fmla="*/ 361 w 521"/>
              <a:gd name="T1" fmla="*/ 395 h 697"/>
              <a:gd name="T2" fmla="*/ 434 w 521"/>
              <a:gd name="T3" fmla="*/ 146 h 697"/>
              <a:gd name="T4" fmla="*/ 363 w 521"/>
              <a:gd name="T5" fmla="*/ 18 h 697"/>
              <a:gd name="T6" fmla="*/ 159 w 521"/>
              <a:gd name="T7" fmla="*/ 18 h 697"/>
              <a:gd name="T8" fmla="*/ 87 w 521"/>
              <a:gd name="T9" fmla="*/ 146 h 697"/>
              <a:gd name="T10" fmla="*/ 161 w 521"/>
              <a:gd name="T11" fmla="*/ 395 h 697"/>
              <a:gd name="T12" fmla="*/ 4 w 521"/>
              <a:gd name="T13" fmla="*/ 605 h 697"/>
              <a:gd name="T14" fmla="*/ 113 w 521"/>
              <a:gd name="T15" fmla="*/ 697 h 697"/>
              <a:gd name="T16" fmla="*/ 118 w 521"/>
              <a:gd name="T17" fmla="*/ 695 h 697"/>
              <a:gd name="T18" fmla="*/ 404 w 521"/>
              <a:gd name="T19" fmla="*/ 695 h 697"/>
              <a:gd name="T20" fmla="*/ 409 w 521"/>
              <a:gd name="T21" fmla="*/ 697 h 697"/>
              <a:gd name="T22" fmla="*/ 518 w 521"/>
              <a:gd name="T23" fmla="*/ 605 h 697"/>
              <a:gd name="T24" fmla="*/ 422 w 521"/>
              <a:gd name="T25" fmla="*/ 152 h 697"/>
              <a:gd name="T26" fmla="*/ 352 w 521"/>
              <a:gd name="T27" fmla="*/ 384 h 697"/>
              <a:gd name="T28" fmla="*/ 356 w 521"/>
              <a:gd name="T29" fmla="*/ 171 h 697"/>
              <a:gd name="T30" fmla="*/ 366 w 521"/>
              <a:gd name="T31" fmla="*/ 155 h 697"/>
              <a:gd name="T32" fmla="*/ 409 w 521"/>
              <a:gd name="T33" fmla="*/ 125 h 697"/>
              <a:gd name="T34" fmla="*/ 177 w 521"/>
              <a:gd name="T35" fmla="*/ 163 h 697"/>
              <a:gd name="T36" fmla="*/ 261 w 521"/>
              <a:gd name="T37" fmla="*/ 143 h 697"/>
              <a:gd name="T38" fmla="*/ 345 w 521"/>
              <a:gd name="T39" fmla="*/ 163 h 697"/>
              <a:gd name="T40" fmla="*/ 177 w 521"/>
              <a:gd name="T41" fmla="*/ 163 h 697"/>
              <a:gd name="T42" fmla="*/ 167 w 521"/>
              <a:gd name="T43" fmla="*/ 29 h 697"/>
              <a:gd name="T44" fmla="*/ 261 w 521"/>
              <a:gd name="T45" fmla="*/ 14 h 697"/>
              <a:gd name="T46" fmla="*/ 367 w 521"/>
              <a:gd name="T47" fmla="*/ 63 h 697"/>
              <a:gd name="T48" fmla="*/ 261 w 521"/>
              <a:gd name="T49" fmla="*/ 129 h 697"/>
              <a:gd name="T50" fmla="*/ 155 w 521"/>
              <a:gd name="T51" fmla="*/ 63 h 697"/>
              <a:gd name="T52" fmla="*/ 18 w 521"/>
              <a:gd name="T53" fmla="*/ 599 h 697"/>
              <a:gd name="T54" fmla="*/ 252 w 521"/>
              <a:gd name="T55" fmla="*/ 507 h 697"/>
              <a:gd name="T56" fmla="*/ 410 w 521"/>
              <a:gd name="T57" fmla="*/ 680 h 697"/>
              <a:gd name="T58" fmla="*/ 175 w 521"/>
              <a:gd name="T59" fmla="*/ 391 h 697"/>
              <a:gd name="T60" fmla="*/ 100 w 521"/>
              <a:gd name="T61" fmla="*/ 152 h 697"/>
              <a:gd name="T62" fmla="*/ 140 w 521"/>
              <a:gd name="T63" fmla="*/ 69 h 697"/>
              <a:gd name="T64" fmla="*/ 156 w 521"/>
              <a:gd name="T65" fmla="*/ 157 h 697"/>
              <a:gd name="T66" fmla="*/ 166 w 521"/>
              <a:gd name="T67" fmla="*/ 171 h 697"/>
              <a:gd name="T68" fmla="*/ 346 w 521"/>
              <a:gd name="T69" fmla="*/ 400 h 697"/>
              <a:gd name="T70" fmla="*/ 410 w 521"/>
              <a:gd name="T71" fmla="*/ 68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 h="697">
                <a:moveTo>
                  <a:pt x="519" y="596"/>
                </a:moveTo>
                <a:cubicBezTo>
                  <a:pt x="519" y="596"/>
                  <a:pt x="442" y="498"/>
                  <a:pt x="361" y="395"/>
                </a:cubicBezTo>
                <a:cubicBezTo>
                  <a:pt x="387" y="362"/>
                  <a:pt x="402" y="344"/>
                  <a:pt x="414" y="329"/>
                </a:cubicBezTo>
                <a:cubicBezTo>
                  <a:pt x="458" y="274"/>
                  <a:pt x="465" y="210"/>
                  <a:pt x="434" y="146"/>
                </a:cubicBezTo>
                <a:cubicBezTo>
                  <a:pt x="430" y="137"/>
                  <a:pt x="426" y="128"/>
                  <a:pt x="422" y="119"/>
                </a:cubicBezTo>
                <a:cubicBezTo>
                  <a:pt x="401" y="74"/>
                  <a:pt x="381" y="31"/>
                  <a:pt x="363" y="18"/>
                </a:cubicBezTo>
                <a:cubicBezTo>
                  <a:pt x="342" y="2"/>
                  <a:pt x="285" y="0"/>
                  <a:pt x="261" y="0"/>
                </a:cubicBezTo>
                <a:cubicBezTo>
                  <a:pt x="237" y="0"/>
                  <a:pt x="180" y="2"/>
                  <a:pt x="159" y="18"/>
                </a:cubicBezTo>
                <a:cubicBezTo>
                  <a:pt x="141" y="31"/>
                  <a:pt x="121" y="74"/>
                  <a:pt x="100" y="119"/>
                </a:cubicBezTo>
                <a:cubicBezTo>
                  <a:pt x="96" y="128"/>
                  <a:pt x="92" y="137"/>
                  <a:pt x="87" y="146"/>
                </a:cubicBezTo>
                <a:cubicBezTo>
                  <a:pt x="57" y="210"/>
                  <a:pt x="64" y="274"/>
                  <a:pt x="108" y="329"/>
                </a:cubicBezTo>
                <a:cubicBezTo>
                  <a:pt x="118" y="342"/>
                  <a:pt x="138" y="366"/>
                  <a:pt x="161" y="395"/>
                </a:cubicBezTo>
                <a:cubicBezTo>
                  <a:pt x="3" y="596"/>
                  <a:pt x="3" y="596"/>
                  <a:pt x="3" y="596"/>
                </a:cubicBezTo>
                <a:cubicBezTo>
                  <a:pt x="0" y="599"/>
                  <a:pt x="1" y="603"/>
                  <a:pt x="4" y="605"/>
                </a:cubicBezTo>
                <a:cubicBezTo>
                  <a:pt x="108" y="696"/>
                  <a:pt x="108" y="696"/>
                  <a:pt x="108" y="696"/>
                </a:cubicBezTo>
                <a:cubicBezTo>
                  <a:pt x="109" y="697"/>
                  <a:pt x="111" y="697"/>
                  <a:pt x="113" y="697"/>
                </a:cubicBezTo>
                <a:cubicBezTo>
                  <a:pt x="113" y="697"/>
                  <a:pt x="113" y="697"/>
                  <a:pt x="113" y="697"/>
                </a:cubicBezTo>
                <a:cubicBezTo>
                  <a:pt x="115" y="697"/>
                  <a:pt x="117" y="696"/>
                  <a:pt x="118" y="695"/>
                </a:cubicBezTo>
                <a:cubicBezTo>
                  <a:pt x="118" y="695"/>
                  <a:pt x="185" y="612"/>
                  <a:pt x="261" y="519"/>
                </a:cubicBezTo>
                <a:cubicBezTo>
                  <a:pt x="333" y="608"/>
                  <a:pt x="402" y="693"/>
                  <a:pt x="404" y="695"/>
                </a:cubicBezTo>
                <a:cubicBezTo>
                  <a:pt x="405" y="696"/>
                  <a:pt x="407" y="697"/>
                  <a:pt x="409" y="697"/>
                </a:cubicBezTo>
                <a:cubicBezTo>
                  <a:pt x="409" y="697"/>
                  <a:pt x="409" y="697"/>
                  <a:pt x="409" y="697"/>
                </a:cubicBezTo>
                <a:cubicBezTo>
                  <a:pt x="411" y="697"/>
                  <a:pt x="412" y="697"/>
                  <a:pt x="414" y="696"/>
                </a:cubicBezTo>
                <a:cubicBezTo>
                  <a:pt x="518" y="605"/>
                  <a:pt x="518" y="605"/>
                  <a:pt x="518" y="605"/>
                </a:cubicBezTo>
                <a:cubicBezTo>
                  <a:pt x="521" y="603"/>
                  <a:pt x="521" y="599"/>
                  <a:pt x="519" y="596"/>
                </a:cubicBezTo>
                <a:close/>
                <a:moveTo>
                  <a:pt x="422" y="152"/>
                </a:moveTo>
                <a:cubicBezTo>
                  <a:pt x="451" y="212"/>
                  <a:pt x="444" y="269"/>
                  <a:pt x="403" y="321"/>
                </a:cubicBezTo>
                <a:cubicBezTo>
                  <a:pt x="391" y="335"/>
                  <a:pt x="377" y="352"/>
                  <a:pt x="352" y="384"/>
                </a:cubicBezTo>
                <a:cubicBezTo>
                  <a:pt x="324" y="348"/>
                  <a:pt x="295" y="313"/>
                  <a:pt x="270" y="280"/>
                </a:cubicBezTo>
                <a:cubicBezTo>
                  <a:pt x="312" y="227"/>
                  <a:pt x="343" y="188"/>
                  <a:pt x="356" y="171"/>
                </a:cubicBezTo>
                <a:cubicBezTo>
                  <a:pt x="359" y="167"/>
                  <a:pt x="363" y="162"/>
                  <a:pt x="366" y="156"/>
                </a:cubicBezTo>
                <a:cubicBezTo>
                  <a:pt x="366" y="156"/>
                  <a:pt x="366" y="155"/>
                  <a:pt x="366" y="155"/>
                </a:cubicBezTo>
                <a:cubicBezTo>
                  <a:pt x="381" y="127"/>
                  <a:pt x="384" y="94"/>
                  <a:pt x="382" y="69"/>
                </a:cubicBezTo>
                <a:cubicBezTo>
                  <a:pt x="391" y="85"/>
                  <a:pt x="400" y="105"/>
                  <a:pt x="409" y="125"/>
                </a:cubicBezTo>
                <a:cubicBezTo>
                  <a:pt x="413" y="134"/>
                  <a:pt x="418" y="143"/>
                  <a:pt x="422" y="152"/>
                </a:cubicBezTo>
                <a:close/>
                <a:moveTo>
                  <a:pt x="177" y="163"/>
                </a:moveTo>
                <a:cubicBezTo>
                  <a:pt x="175" y="160"/>
                  <a:pt x="173" y="158"/>
                  <a:pt x="171" y="155"/>
                </a:cubicBezTo>
                <a:cubicBezTo>
                  <a:pt x="190" y="146"/>
                  <a:pt x="228" y="143"/>
                  <a:pt x="261" y="143"/>
                </a:cubicBezTo>
                <a:cubicBezTo>
                  <a:pt x="293" y="143"/>
                  <a:pt x="332" y="146"/>
                  <a:pt x="350" y="155"/>
                </a:cubicBezTo>
                <a:cubicBezTo>
                  <a:pt x="349" y="158"/>
                  <a:pt x="347" y="160"/>
                  <a:pt x="345" y="163"/>
                </a:cubicBezTo>
                <a:cubicBezTo>
                  <a:pt x="332" y="179"/>
                  <a:pt x="302" y="217"/>
                  <a:pt x="261" y="269"/>
                </a:cubicBezTo>
                <a:cubicBezTo>
                  <a:pt x="221" y="219"/>
                  <a:pt x="189" y="179"/>
                  <a:pt x="177" y="163"/>
                </a:cubicBezTo>
                <a:close/>
                <a:moveTo>
                  <a:pt x="155" y="63"/>
                </a:moveTo>
                <a:cubicBezTo>
                  <a:pt x="157" y="43"/>
                  <a:pt x="163" y="32"/>
                  <a:pt x="167" y="29"/>
                </a:cubicBezTo>
                <a:cubicBezTo>
                  <a:pt x="167" y="29"/>
                  <a:pt x="167" y="29"/>
                  <a:pt x="167" y="29"/>
                </a:cubicBezTo>
                <a:cubicBezTo>
                  <a:pt x="182" y="18"/>
                  <a:pt x="225" y="14"/>
                  <a:pt x="261" y="14"/>
                </a:cubicBezTo>
                <a:cubicBezTo>
                  <a:pt x="297" y="14"/>
                  <a:pt x="340" y="18"/>
                  <a:pt x="354" y="29"/>
                </a:cubicBezTo>
                <a:cubicBezTo>
                  <a:pt x="359" y="32"/>
                  <a:pt x="365" y="43"/>
                  <a:pt x="367" y="63"/>
                </a:cubicBezTo>
                <a:cubicBezTo>
                  <a:pt x="370" y="85"/>
                  <a:pt x="368" y="116"/>
                  <a:pt x="357" y="143"/>
                </a:cubicBezTo>
                <a:cubicBezTo>
                  <a:pt x="332" y="130"/>
                  <a:pt x="282" y="129"/>
                  <a:pt x="261" y="129"/>
                </a:cubicBezTo>
                <a:cubicBezTo>
                  <a:pt x="239" y="129"/>
                  <a:pt x="190" y="130"/>
                  <a:pt x="165" y="142"/>
                </a:cubicBezTo>
                <a:cubicBezTo>
                  <a:pt x="153" y="116"/>
                  <a:pt x="152" y="85"/>
                  <a:pt x="155" y="63"/>
                </a:cubicBezTo>
                <a:close/>
                <a:moveTo>
                  <a:pt x="112" y="680"/>
                </a:moveTo>
                <a:cubicBezTo>
                  <a:pt x="18" y="599"/>
                  <a:pt x="18" y="599"/>
                  <a:pt x="18" y="599"/>
                </a:cubicBezTo>
                <a:cubicBezTo>
                  <a:pt x="170" y="406"/>
                  <a:pt x="170" y="406"/>
                  <a:pt x="170" y="406"/>
                </a:cubicBezTo>
                <a:cubicBezTo>
                  <a:pt x="195" y="437"/>
                  <a:pt x="223" y="472"/>
                  <a:pt x="252" y="507"/>
                </a:cubicBezTo>
                <a:cubicBezTo>
                  <a:pt x="187" y="587"/>
                  <a:pt x="128" y="660"/>
                  <a:pt x="112" y="680"/>
                </a:cubicBezTo>
                <a:close/>
                <a:moveTo>
                  <a:pt x="410" y="680"/>
                </a:moveTo>
                <a:cubicBezTo>
                  <a:pt x="384" y="649"/>
                  <a:pt x="256" y="490"/>
                  <a:pt x="175" y="391"/>
                </a:cubicBezTo>
                <a:cubicBezTo>
                  <a:pt x="175" y="391"/>
                  <a:pt x="175" y="391"/>
                  <a:pt x="175" y="391"/>
                </a:cubicBezTo>
                <a:cubicBezTo>
                  <a:pt x="150" y="360"/>
                  <a:pt x="130" y="334"/>
                  <a:pt x="119" y="321"/>
                </a:cubicBezTo>
                <a:cubicBezTo>
                  <a:pt x="78" y="269"/>
                  <a:pt x="71" y="212"/>
                  <a:pt x="100" y="152"/>
                </a:cubicBezTo>
                <a:cubicBezTo>
                  <a:pt x="104" y="143"/>
                  <a:pt x="108" y="134"/>
                  <a:pt x="113" y="125"/>
                </a:cubicBezTo>
                <a:cubicBezTo>
                  <a:pt x="122" y="105"/>
                  <a:pt x="131" y="85"/>
                  <a:pt x="140" y="69"/>
                </a:cubicBezTo>
                <a:cubicBezTo>
                  <a:pt x="138" y="94"/>
                  <a:pt x="141" y="126"/>
                  <a:pt x="155" y="154"/>
                </a:cubicBezTo>
                <a:cubicBezTo>
                  <a:pt x="155" y="155"/>
                  <a:pt x="155" y="156"/>
                  <a:pt x="156" y="157"/>
                </a:cubicBezTo>
                <a:cubicBezTo>
                  <a:pt x="156" y="157"/>
                  <a:pt x="157" y="157"/>
                  <a:pt x="157" y="157"/>
                </a:cubicBezTo>
                <a:cubicBezTo>
                  <a:pt x="160" y="162"/>
                  <a:pt x="163" y="167"/>
                  <a:pt x="166" y="171"/>
                </a:cubicBezTo>
                <a:cubicBezTo>
                  <a:pt x="188" y="199"/>
                  <a:pt x="269" y="301"/>
                  <a:pt x="346" y="399"/>
                </a:cubicBezTo>
                <a:cubicBezTo>
                  <a:pt x="346" y="400"/>
                  <a:pt x="346" y="400"/>
                  <a:pt x="346" y="400"/>
                </a:cubicBezTo>
                <a:cubicBezTo>
                  <a:pt x="418" y="490"/>
                  <a:pt x="487" y="577"/>
                  <a:pt x="504" y="599"/>
                </a:cubicBezTo>
                <a:lnTo>
                  <a:pt x="410" y="680"/>
                </a:ln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
        <p:nvSpPr>
          <p:cNvPr id="42" name="Freeform 24"/>
          <p:cNvSpPr>
            <a:spLocks noEditPoints="1"/>
          </p:cNvSpPr>
          <p:nvPr/>
        </p:nvSpPr>
        <p:spPr bwMode="auto">
          <a:xfrm>
            <a:off x="3264171" y="2052838"/>
            <a:ext cx="329934" cy="210148"/>
          </a:xfrm>
          <a:custGeom>
            <a:avLst/>
            <a:gdLst>
              <a:gd name="T0" fmla="*/ 658 w 676"/>
              <a:gd name="T1" fmla="*/ 217 h 431"/>
              <a:gd name="T2" fmla="*/ 636 w 676"/>
              <a:gd name="T3" fmla="*/ 217 h 431"/>
              <a:gd name="T4" fmla="*/ 600 w 676"/>
              <a:gd name="T5" fmla="*/ 129 h 431"/>
              <a:gd name="T6" fmla="*/ 555 w 676"/>
              <a:gd name="T7" fmla="*/ 95 h 431"/>
              <a:gd name="T8" fmla="*/ 438 w 676"/>
              <a:gd name="T9" fmla="*/ 95 h 431"/>
              <a:gd name="T10" fmla="*/ 438 w 676"/>
              <a:gd name="T11" fmla="*/ 7 h 431"/>
              <a:gd name="T12" fmla="*/ 431 w 676"/>
              <a:gd name="T13" fmla="*/ 0 h 431"/>
              <a:gd name="T14" fmla="*/ 7 w 676"/>
              <a:gd name="T15" fmla="*/ 0 h 431"/>
              <a:gd name="T16" fmla="*/ 0 w 676"/>
              <a:gd name="T17" fmla="*/ 7 h 431"/>
              <a:gd name="T18" fmla="*/ 0 w 676"/>
              <a:gd name="T19" fmla="*/ 368 h 431"/>
              <a:gd name="T20" fmla="*/ 7 w 676"/>
              <a:gd name="T21" fmla="*/ 375 h 431"/>
              <a:gd name="T22" fmla="*/ 104 w 676"/>
              <a:gd name="T23" fmla="*/ 375 h 431"/>
              <a:gd name="T24" fmla="*/ 167 w 676"/>
              <a:gd name="T25" fmla="*/ 431 h 431"/>
              <a:gd name="T26" fmla="*/ 230 w 676"/>
              <a:gd name="T27" fmla="*/ 375 h 431"/>
              <a:gd name="T28" fmla="*/ 470 w 676"/>
              <a:gd name="T29" fmla="*/ 375 h 431"/>
              <a:gd name="T30" fmla="*/ 533 w 676"/>
              <a:gd name="T31" fmla="*/ 431 h 431"/>
              <a:gd name="T32" fmla="*/ 596 w 676"/>
              <a:gd name="T33" fmla="*/ 375 h 431"/>
              <a:gd name="T34" fmla="*/ 658 w 676"/>
              <a:gd name="T35" fmla="*/ 375 h 431"/>
              <a:gd name="T36" fmla="*/ 676 w 676"/>
              <a:gd name="T37" fmla="*/ 357 h 431"/>
              <a:gd name="T38" fmla="*/ 676 w 676"/>
              <a:gd name="T39" fmla="*/ 235 h 431"/>
              <a:gd name="T40" fmla="*/ 658 w 676"/>
              <a:gd name="T41" fmla="*/ 217 h 431"/>
              <a:gd name="T42" fmla="*/ 555 w 676"/>
              <a:gd name="T43" fmla="*/ 109 h 431"/>
              <a:gd name="T44" fmla="*/ 587 w 676"/>
              <a:gd name="T45" fmla="*/ 134 h 431"/>
              <a:gd name="T46" fmla="*/ 621 w 676"/>
              <a:gd name="T47" fmla="*/ 217 h 431"/>
              <a:gd name="T48" fmla="*/ 438 w 676"/>
              <a:gd name="T49" fmla="*/ 217 h 431"/>
              <a:gd name="T50" fmla="*/ 438 w 676"/>
              <a:gd name="T51" fmla="*/ 109 h 431"/>
              <a:gd name="T52" fmla="*/ 555 w 676"/>
              <a:gd name="T53" fmla="*/ 109 h 431"/>
              <a:gd name="T54" fmla="*/ 14 w 676"/>
              <a:gd name="T55" fmla="*/ 14 h 431"/>
              <a:gd name="T56" fmla="*/ 424 w 676"/>
              <a:gd name="T57" fmla="*/ 14 h 431"/>
              <a:gd name="T58" fmla="*/ 424 w 676"/>
              <a:gd name="T59" fmla="*/ 361 h 431"/>
              <a:gd name="T60" fmla="*/ 230 w 676"/>
              <a:gd name="T61" fmla="*/ 361 h 431"/>
              <a:gd name="T62" fmla="*/ 167 w 676"/>
              <a:gd name="T63" fmla="*/ 304 h 431"/>
              <a:gd name="T64" fmla="*/ 104 w 676"/>
              <a:gd name="T65" fmla="*/ 361 h 431"/>
              <a:gd name="T66" fmla="*/ 14 w 676"/>
              <a:gd name="T67" fmla="*/ 361 h 431"/>
              <a:gd name="T68" fmla="*/ 14 w 676"/>
              <a:gd name="T69" fmla="*/ 14 h 431"/>
              <a:gd name="T70" fmla="*/ 167 w 676"/>
              <a:gd name="T71" fmla="*/ 417 h 431"/>
              <a:gd name="T72" fmla="*/ 118 w 676"/>
              <a:gd name="T73" fmla="*/ 368 h 431"/>
              <a:gd name="T74" fmla="*/ 167 w 676"/>
              <a:gd name="T75" fmla="*/ 318 h 431"/>
              <a:gd name="T76" fmla="*/ 216 w 676"/>
              <a:gd name="T77" fmla="*/ 368 h 431"/>
              <a:gd name="T78" fmla="*/ 167 w 676"/>
              <a:gd name="T79" fmla="*/ 417 h 431"/>
              <a:gd name="T80" fmla="*/ 533 w 676"/>
              <a:gd name="T81" fmla="*/ 417 h 431"/>
              <a:gd name="T82" fmla="*/ 484 w 676"/>
              <a:gd name="T83" fmla="*/ 368 h 431"/>
              <a:gd name="T84" fmla="*/ 533 w 676"/>
              <a:gd name="T85" fmla="*/ 318 h 431"/>
              <a:gd name="T86" fmla="*/ 582 w 676"/>
              <a:gd name="T87" fmla="*/ 366 h 431"/>
              <a:gd name="T88" fmla="*/ 582 w 676"/>
              <a:gd name="T89" fmla="*/ 368 h 431"/>
              <a:gd name="T90" fmla="*/ 582 w 676"/>
              <a:gd name="T91" fmla="*/ 369 h 431"/>
              <a:gd name="T92" fmla="*/ 533 w 676"/>
              <a:gd name="T93" fmla="*/ 417 h 431"/>
              <a:gd name="T94" fmla="*/ 662 w 676"/>
              <a:gd name="T95" fmla="*/ 357 h 431"/>
              <a:gd name="T96" fmla="*/ 658 w 676"/>
              <a:gd name="T97" fmla="*/ 361 h 431"/>
              <a:gd name="T98" fmla="*/ 596 w 676"/>
              <a:gd name="T99" fmla="*/ 361 h 431"/>
              <a:gd name="T100" fmla="*/ 533 w 676"/>
              <a:gd name="T101" fmla="*/ 304 h 431"/>
              <a:gd name="T102" fmla="*/ 470 w 676"/>
              <a:gd name="T103" fmla="*/ 361 h 431"/>
              <a:gd name="T104" fmla="*/ 438 w 676"/>
              <a:gd name="T105" fmla="*/ 361 h 431"/>
              <a:gd name="T106" fmla="*/ 438 w 676"/>
              <a:gd name="T107" fmla="*/ 231 h 431"/>
              <a:gd name="T108" fmla="*/ 658 w 676"/>
              <a:gd name="T109" fmla="*/ 231 h 431"/>
              <a:gd name="T110" fmla="*/ 662 w 676"/>
              <a:gd name="T111" fmla="*/ 235 h 431"/>
              <a:gd name="T112" fmla="*/ 662 w 676"/>
              <a:gd name="T113" fmla="*/ 35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6" h="431">
                <a:moveTo>
                  <a:pt x="658" y="217"/>
                </a:moveTo>
                <a:cubicBezTo>
                  <a:pt x="636" y="217"/>
                  <a:pt x="636" y="217"/>
                  <a:pt x="636" y="217"/>
                </a:cubicBezTo>
                <a:cubicBezTo>
                  <a:pt x="627" y="196"/>
                  <a:pt x="600" y="129"/>
                  <a:pt x="600" y="129"/>
                </a:cubicBezTo>
                <a:cubicBezTo>
                  <a:pt x="592" y="110"/>
                  <a:pt x="572" y="95"/>
                  <a:pt x="555" y="95"/>
                </a:cubicBezTo>
                <a:cubicBezTo>
                  <a:pt x="438" y="95"/>
                  <a:pt x="438" y="95"/>
                  <a:pt x="438" y="95"/>
                </a:cubicBezTo>
                <a:cubicBezTo>
                  <a:pt x="438" y="7"/>
                  <a:pt x="438" y="7"/>
                  <a:pt x="438" y="7"/>
                </a:cubicBezTo>
                <a:cubicBezTo>
                  <a:pt x="438" y="3"/>
                  <a:pt x="434" y="0"/>
                  <a:pt x="431" y="0"/>
                </a:cubicBezTo>
                <a:cubicBezTo>
                  <a:pt x="7" y="0"/>
                  <a:pt x="7" y="0"/>
                  <a:pt x="7" y="0"/>
                </a:cubicBezTo>
                <a:cubicBezTo>
                  <a:pt x="3" y="0"/>
                  <a:pt x="0" y="3"/>
                  <a:pt x="0" y="7"/>
                </a:cubicBezTo>
                <a:cubicBezTo>
                  <a:pt x="0" y="368"/>
                  <a:pt x="0" y="368"/>
                  <a:pt x="0" y="368"/>
                </a:cubicBezTo>
                <a:cubicBezTo>
                  <a:pt x="0" y="371"/>
                  <a:pt x="3" y="375"/>
                  <a:pt x="7" y="375"/>
                </a:cubicBezTo>
                <a:cubicBezTo>
                  <a:pt x="104" y="375"/>
                  <a:pt x="104" y="375"/>
                  <a:pt x="104" y="375"/>
                </a:cubicBezTo>
                <a:cubicBezTo>
                  <a:pt x="108" y="406"/>
                  <a:pt x="134" y="431"/>
                  <a:pt x="167" y="431"/>
                </a:cubicBezTo>
                <a:cubicBezTo>
                  <a:pt x="199" y="431"/>
                  <a:pt x="226" y="406"/>
                  <a:pt x="230" y="375"/>
                </a:cubicBezTo>
                <a:cubicBezTo>
                  <a:pt x="470" y="375"/>
                  <a:pt x="470" y="375"/>
                  <a:pt x="470" y="375"/>
                </a:cubicBezTo>
                <a:cubicBezTo>
                  <a:pt x="474" y="406"/>
                  <a:pt x="501" y="431"/>
                  <a:pt x="533" y="431"/>
                </a:cubicBezTo>
                <a:cubicBezTo>
                  <a:pt x="565" y="431"/>
                  <a:pt x="592" y="406"/>
                  <a:pt x="596" y="375"/>
                </a:cubicBezTo>
                <a:cubicBezTo>
                  <a:pt x="658" y="375"/>
                  <a:pt x="658" y="375"/>
                  <a:pt x="658" y="375"/>
                </a:cubicBezTo>
                <a:cubicBezTo>
                  <a:pt x="668" y="375"/>
                  <a:pt x="676" y="367"/>
                  <a:pt x="676" y="357"/>
                </a:cubicBezTo>
                <a:cubicBezTo>
                  <a:pt x="676" y="235"/>
                  <a:pt x="676" y="235"/>
                  <a:pt x="676" y="235"/>
                </a:cubicBezTo>
                <a:cubicBezTo>
                  <a:pt x="676" y="225"/>
                  <a:pt x="668" y="217"/>
                  <a:pt x="658" y="217"/>
                </a:cubicBezTo>
                <a:close/>
                <a:moveTo>
                  <a:pt x="555" y="109"/>
                </a:moveTo>
                <a:cubicBezTo>
                  <a:pt x="567" y="109"/>
                  <a:pt x="581" y="121"/>
                  <a:pt x="587" y="134"/>
                </a:cubicBezTo>
                <a:cubicBezTo>
                  <a:pt x="588" y="137"/>
                  <a:pt x="610" y="192"/>
                  <a:pt x="621" y="217"/>
                </a:cubicBezTo>
                <a:cubicBezTo>
                  <a:pt x="438" y="217"/>
                  <a:pt x="438" y="217"/>
                  <a:pt x="438" y="217"/>
                </a:cubicBezTo>
                <a:cubicBezTo>
                  <a:pt x="438" y="109"/>
                  <a:pt x="438" y="109"/>
                  <a:pt x="438" y="109"/>
                </a:cubicBezTo>
                <a:lnTo>
                  <a:pt x="555" y="109"/>
                </a:lnTo>
                <a:close/>
                <a:moveTo>
                  <a:pt x="14" y="14"/>
                </a:moveTo>
                <a:cubicBezTo>
                  <a:pt x="424" y="14"/>
                  <a:pt x="424" y="14"/>
                  <a:pt x="424" y="14"/>
                </a:cubicBezTo>
                <a:cubicBezTo>
                  <a:pt x="424" y="361"/>
                  <a:pt x="424" y="361"/>
                  <a:pt x="424" y="361"/>
                </a:cubicBezTo>
                <a:cubicBezTo>
                  <a:pt x="230" y="361"/>
                  <a:pt x="230" y="361"/>
                  <a:pt x="230" y="361"/>
                </a:cubicBezTo>
                <a:cubicBezTo>
                  <a:pt x="226" y="329"/>
                  <a:pt x="199" y="304"/>
                  <a:pt x="167" y="304"/>
                </a:cubicBezTo>
                <a:cubicBezTo>
                  <a:pt x="134" y="304"/>
                  <a:pt x="108" y="329"/>
                  <a:pt x="104" y="361"/>
                </a:cubicBezTo>
                <a:cubicBezTo>
                  <a:pt x="14" y="361"/>
                  <a:pt x="14" y="361"/>
                  <a:pt x="14" y="361"/>
                </a:cubicBezTo>
                <a:lnTo>
                  <a:pt x="14" y="14"/>
                </a:lnTo>
                <a:close/>
                <a:moveTo>
                  <a:pt x="167" y="417"/>
                </a:moveTo>
                <a:cubicBezTo>
                  <a:pt x="140" y="417"/>
                  <a:pt x="118" y="395"/>
                  <a:pt x="118" y="368"/>
                </a:cubicBezTo>
                <a:cubicBezTo>
                  <a:pt x="118" y="340"/>
                  <a:pt x="140" y="318"/>
                  <a:pt x="167" y="318"/>
                </a:cubicBezTo>
                <a:cubicBezTo>
                  <a:pt x="194" y="318"/>
                  <a:pt x="216" y="340"/>
                  <a:pt x="216" y="368"/>
                </a:cubicBezTo>
                <a:cubicBezTo>
                  <a:pt x="216" y="395"/>
                  <a:pt x="194" y="417"/>
                  <a:pt x="167" y="417"/>
                </a:cubicBezTo>
                <a:close/>
                <a:moveTo>
                  <a:pt x="533" y="417"/>
                </a:moveTo>
                <a:cubicBezTo>
                  <a:pt x="506" y="417"/>
                  <a:pt x="484" y="395"/>
                  <a:pt x="484" y="368"/>
                </a:cubicBezTo>
                <a:cubicBezTo>
                  <a:pt x="484" y="340"/>
                  <a:pt x="506" y="318"/>
                  <a:pt x="533" y="318"/>
                </a:cubicBezTo>
                <a:cubicBezTo>
                  <a:pt x="560" y="318"/>
                  <a:pt x="581" y="340"/>
                  <a:pt x="582" y="366"/>
                </a:cubicBezTo>
                <a:cubicBezTo>
                  <a:pt x="582" y="367"/>
                  <a:pt x="582" y="367"/>
                  <a:pt x="582" y="368"/>
                </a:cubicBezTo>
                <a:cubicBezTo>
                  <a:pt x="582" y="368"/>
                  <a:pt x="582" y="368"/>
                  <a:pt x="582" y="369"/>
                </a:cubicBezTo>
                <a:cubicBezTo>
                  <a:pt x="581" y="395"/>
                  <a:pt x="560" y="417"/>
                  <a:pt x="533" y="417"/>
                </a:cubicBezTo>
                <a:close/>
                <a:moveTo>
                  <a:pt x="662" y="357"/>
                </a:moveTo>
                <a:cubicBezTo>
                  <a:pt x="662" y="359"/>
                  <a:pt x="660" y="361"/>
                  <a:pt x="658" y="361"/>
                </a:cubicBezTo>
                <a:cubicBezTo>
                  <a:pt x="596" y="361"/>
                  <a:pt x="596" y="361"/>
                  <a:pt x="596" y="361"/>
                </a:cubicBezTo>
                <a:cubicBezTo>
                  <a:pt x="592" y="329"/>
                  <a:pt x="565" y="304"/>
                  <a:pt x="533" y="304"/>
                </a:cubicBezTo>
                <a:cubicBezTo>
                  <a:pt x="501" y="304"/>
                  <a:pt x="474" y="329"/>
                  <a:pt x="470" y="361"/>
                </a:cubicBezTo>
                <a:cubicBezTo>
                  <a:pt x="438" y="361"/>
                  <a:pt x="438" y="361"/>
                  <a:pt x="438" y="361"/>
                </a:cubicBezTo>
                <a:cubicBezTo>
                  <a:pt x="438" y="231"/>
                  <a:pt x="438" y="231"/>
                  <a:pt x="438" y="231"/>
                </a:cubicBezTo>
                <a:cubicBezTo>
                  <a:pt x="658" y="231"/>
                  <a:pt x="658" y="231"/>
                  <a:pt x="658" y="231"/>
                </a:cubicBezTo>
                <a:cubicBezTo>
                  <a:pt x="660" y="231"/>
                  <a:pt x="662" y="233"/>
                  <a:pt x="662" y="235"/>
                </a:cubicBezTo>
                <a:lnTo>
                  <a:pt x="662" y="357"/>
                </a:ln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Tree>
    <p:extLst>
      <p:ext uri="{BB962C8B-B14F-4D97-AF65-F5344CB8AC3E}">
        <p14:creationId xmlns:p14="http://schemas.microsoft.com/office/powerpoint/2010/main" val="14121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200"/>
                                        <p:tgtEl>
                                          <p:spTgt spid="1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200"/>
                                        <p:tgtEl>
                                          <p:spTgt spid="1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wipe(left)">
                                      <p:cBhvr>
                                        <p:cTn id="15" dur="200"/>
                                        <p:tgtEl>
                                          <p:spTgt spid="1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
                                        </p:tgtEl>
                                        <p:attrNameLst>
                                          <p:attrName>style.visibility</p:attrName>
                                        </p:attrNameLst>
                                      </p:cBhvr>
                                      <p:to>
                                        <p:strVal val="visible"/>
                                      </p:to>
                                    </p:set>
                                    <p:animEffect transition="in" filter="fade">
                                      <p:cBhvr>
                                        <p:cTn id="18" dur="200"/>
                                        <p:tgtEl>
                                          <p:spTgt spid="18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wipe(left)">
                                      <p:cBhvr>
                                        <p:cTn id="23" dur="200"/>
                                        <p:tgtEl>
                                          <p:spTgt spid="182"/>
                                        </p:tgtEl>
                                      </p:cBhvr>
                                    </p:animEffect>
                                  </p:childTnLst>
                                </p:cTn>
                              </p:par>
                            </p:childTnLst>
                          </p:cTn>
                        </p:par>
                        <p:par>
                          <p:cTn id="24" fill="hold">
                            <p:stCondLst>
                              <p:cond delay="200"/>
                            </p:stCondLst>
                            <p:childTnLst>
                              <p:par>
                                <p:cTn id="25" presetID="10" presetClass="entr" presetSubtype="0" fill="hold" grpId="0" nodeType="after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fade">
                                      <p:cBhvr>
                                        <p:cTn id="27" dur="200"/>
                                        <p:tgtEl>
                                          <p:spTgt spid="1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wipe(left)">
                                      <p:cBhvr>
                                        <p:cTn id="32" dur="200"/>
                                        <p:tgtEl>
                                          <p:spTgt spid="1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6"/>
                                        </p:tgtEl>
                                        <p:attrNameLst>
                                          <p:attrName>style.visibility</p:attrName>
                                        </p:attrNameLst>
                                      </p:cBhvr>
                                      <p:to>
                                        <p:strVal val="visible"/>
                                      </p:to>
                                    </p:set>
                                    <p:animEffect transition="in" filter="fade">
                                      <p:cBhvr>
                                        <p:cTn id="35" dur="200"/>
                                        <p:tgtEl>
                                          <p:spTgt spid="18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wipe(left)">
                                      <p:cBhvr>
                                        <p:cTn id="40" dur="200"/>
                                        <p:tgtEl>
                                          <p:spTgt spid="2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7"/>
                                        </p:tgtEl>
                                        <p:attrNameLst>
                                          <p:attrName>style.visibility</p:attrName>
                                        </p:attrNameLst>
                                      </p:cBhvr>
                                      <p:to>
                                        <p:strVal val="visible"/>
                                      </p:to>
                                    </p:set>
                                    <p:animEffect transition="in" filter="fade">
                                      <p:cBhvr>
                                        <p:cTn id="43" dur="2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186" grpId="0"/>
      <p:bldP spid="187" grpId="0"/>
      <p:bldP spid="1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30"/>
          <p:cNvSpPr>
            <a:spLocks noGrp="1"/>
          </p:cNvSpPr>
          <p:nvPr>
            <p:ph type="title"/>
          </p:nvPr>
        </p:nvSpPr>
        <p:spPr/>
        <p:txBody>
          <a:bodyPr>
            <a:normAutofit fontScale="90000"/>
          </a:bodyPr>
          <a:lstStyle/>
          <a:p>
            <a:r>
              <a:rPr lang="fr-FR" b="0" dirty="0" smtClean="0"/>
              <a:t>Charte de l'environnement de 2004</a:t>
            </a:r>
            <a:endParaRPr lang="ru-RU" dirty="0"/>
          </a:p>
        </p:txBody>
      </p:sp>
      <p:sp>
        <p:nvSpPr>
          <p:cNvPr id="32" name="Прямоугольник 31"/>
          <p:cNvSpPr/>
          <p:nvPr/>
        </p:nvSpPr>
        <p:spPr>
          <a:xfrm>
            <a:off x="142876" y="874944"/>
            <a:ext cx="5451493" cy="1754326"/>
          </a:xfrm>
          <a:prstGeom prst="rect">
            <a:avLst/>
          </a:prstGeom>
        </p:spPr>
        <p:txBody>
          <a:bodyPr wrap="square">
            <a:spAutoFit/>
          </a:bodyPr>
          <a:lstStyle/>
          <a:p>
            <a:pPr algn="just"/>
            <a:r>
              <a:rPr lang="fr-FR" sz="1800" dirty="0" smtClean="0">
                <a:solidFill>
                  <a:schemeClr val="bg2"/>
                </a:solidFill>
              </a:rPr>
              <a:t>Article 1</a:t>
            </a:r>
            <a:r>
              <a:rPr lang="fr-FR" sz="1800" baseline="30000" dirty="0" smtClean="0">
                <a:solidFill>
                  <a:schemeClr val="bg2"/>
                </a:solidFill>
              </a:rPr>
              <a:t>er</a:t>
            </a:r>
            <a:endParaRPr lang="fr-FR" sz="1800" dirty="0" smtClean="0">
              <a:solidFill>
                <a:schemeClr val="bg2"/>
              </a:solidFill>
            </a:endParaRPr>
          </a:p>
          <a:p>
            <a:pPr algn="just"/>
            <a:r>
              <a:rPr lang="fr-FR" sz="1800" dirty="0" smtClean="0">
                <a:solidFill>
                  <a:schemeClr val="bg2"/>
                </a:solidFill>
              </a:rPr>
              <a:t>Chacun a le droit de vivre dans un environnement équilibré et respectueux de la santé.</a:t>
            </a:r>
          </a:p>
          <a:p>
            <a:pPr algn="just"/>
            <a:r>
              <a:rPr lang="fr-FR" sz="1800" dirty="0" smtClean="0">
                <a:solidFill>
                  <a:schemeClr val="bg2"/>
                </a:solidFill>
              </a:rPr>
              <a:t>Article 2</a:t>
            </a:r>
          </a:p>
          <a:p>
            <a:pPr algn="just"/>
            <a:r>
              <a:rPr lang="fr-FR" sz="1800" dirty="0" smtClean="0">
                <a:solidFill>
                  <a:schemeClr val="bg2"/>
                </a:solidFill>
              </a:rPr>
              <a:t>Toute personne a le devoir de prendre part à la préservation et à l'amélioration de l'environnement.</a:t>
            </a:r>
            <a:endParaRPr lang="fr-FR" sz="1800" dirty="0">
              <a:solidFill>
                <a:schemeClr val="bg2"/>
              </a:solidFill>
            </a:endParaRPr>
          </a:p>
        </p:txBody>
      </p:sp>
    </p:spTree>
    <p:extLst>
      <p:ext uri="{BB962C8B-B14F-4D97-AF65-F5344CB8AC3E}">
        <p14:creationId xmlns:p14="http://schemas.microsoft.com/office/powerpoint/2010/main" val="1523554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Заголовок 66"/>
          <p:cNvSpPr>
            <a:spLocks noGrp="1"/>
          </p:cNvSpPr>
          <p:nvPr>
            <p:ph type="title"/>
          </p:nvPr>
        </p:nvSpPr>
        <p:spPr/>
        <p:txBody>
          <a:bodyPr/>
          <a:lstStyle/>
          <a:p>
            <a:r>
              <a:rPr lang="en-US" dirty="0" smtClean="0"/>
              <a:t>Un </a:t>
            </a:r>
            <a:r>
              <a:rPr lang="en-US" dirty="0" err="1" smtClean="0"/>
              <a:t>peu</a:t>
            </a:r>
            <a:r>
              <a:rPr lang="en-US" dirty="0" smtClean="0"/>
              <a:t> de </a:t>
            </a:r>
            <a:r>
              <a:rPr lang="en-US" dirty="0" err="1" smtClean="0"/>
              <a:t>grammaire</a:t>
            </a:r>
            <a:endParaRPr lang="ru-RU" dirty="0"/>
          </a:p>
        </p:txBody>
      </p:sp>
      <p:sp>
        <p:nvSpPr>
          <p:cNvPr id="68" name="Прямоугольник 67"/>
          <p:cNvSpPr/>
          <p:nvPr/>
        </p:nvSpPr>
        <p:spPr>
          <a:xfrm>
            <a:off x="93642" y="518529"/>
            <a:ext cx="5665807" cy="2677656"/>
          </a:xfrm>
          <a:prstGeom prst="rect">
            <a:avLst/>
          </a:prstGeom>
        </p:spPr>
        <p:txBody>
          <a:bodyPr wrap="square">
            <a:spAutoFit/>
          </a:bodyPr>
          <a:lstStyle/>
          <a:p>
            <a:r>
              <a:rPr lang="fr-FR" sz="1400" dirty="0" smtClean="0">
                <a:solidFill>
                  <a:schemeClr val="bg2"/>
                </a:solidFill>
              </a:rPr>
              <a:t>Associez chaque mot ou expression à son synonyme ou à sa définition : </a:t>
            </a:r>
          </a:p>
          <a:p>
            <a:pPr marL="228600" indent="-228600">
              <a:buAutoNum type="arabicPeriod"/>
            </a:pPr>
            <a:r>
              <a:rPr lang="fr-FR" sz="1400" dirty="0" smtClean="0">
                <a:solidFill>
                  <a:schemeClr val="bg2"/>
                </a:solidFill>
              </a:rPr>
              <a:t>Aigu(e) : ______                  a) Provenir, dériver </a:t>
            </a:r>
          </a:p>
          <a:p>
            <a:pPr marL="228600" indent="-228600">
              <a:buAutoNum type="arabicPeriod"/>
            </a:pPr>
            <a:r>
              <a:rPr lang="fr-FR" sz="1400" dirty="0" smtClean="0">
                <a:solidFill>
                  <a:schemeClr val="bg2"/>
                </a:solidFill>
              </a:rPr>
              <a:t>Dévastateur/-trice : ______ b) Toxique, néfaste, nuisible </a:t>
            </a:r>
          </a:p>
          <a:p>
            <a:pPr marL="228600" indent="-228600">
              <a:buAutoNum type="arabicPeriod"/>
            </a:pPr>
            <a:r>
              <a:rPr lang="fr-FR" sz="1400" dirty="0" smtClean="0">
                <a:solidFill>
                  <a:schemeClr val="bg2"/>
                </a:solidFill>
              </a:rPr>
              <a:t>Émaner : ______                c) Fort(e), vigoureux/-euse, puissant(e) </a:t>
            </a:r>
          </a:p>
          <a:p>
            <a:pPr marL="228600" indent="-228600">
              <a:buAutoNum type="arabicPeriod"/>
            </a:pPr>
            <a:r>
              <a:rPr lang="fr-FR" sz="1400" dirty="0" smtClean="0">
                <a:solidFill>
                  <a:schemeClr val="bg2"/>
                </a:solidFill>
              </a:rPr>
              <a:t> Sous l’égide de : ______   d) Altéré(e), corrompu(e), changé(e) </a:t>
            </a:r>
          </a:p>
          <a:p>
            <a:pPr marL="228600" indent="-228600">
              <a:buAutoNum type="arabicPeriod"/>
            </a:pPr>
            <a:r>
              <a:rPr lang="fr-FR" sz="1400" dirty="0" smtClean="0">
                <a:solidFill>
                  <a:schemeClr val="bg2"/>
                </a:solidFill>
              </a:rPr>
              <a:t> Délétère : ______              e) Empêcher, freiner, gêner </a:t>
            </a:r>
          </a:p>
          <a:p>
            <a:pPr marL="228600" indent="-228600">
              <a:buAutoNum type="arabicPeriod"/>
            </a:pPr>
            <a:r>
              <a:rPr lang="fr-FR" sz="1400" dirty="0" smtClean="0">
                <a:solidFill>
                  <a:schemeClr val="bg2"/>
                </a:solidFill>
              </a:rPr>
              <a:t> Le péril : ______                f) Incisif/-ive, perçant(e), coupant(e)</a:t>
            </a:r>
          </a:p>
          <a:p>
            <a:pPr marL="228600" indent="-228600">
              <a:buAutoNum type="arabicPeriod"/>
            </a:pPr>
            <a:r>
              <a:rPr lang="fr-FR" sz="1400" dirty="0" smtClean="0">
                <a:solidFill>
                  <a:schemeClr val="bg2"/>
                </a:solidFill>
              </a:rPr>
              <a:t> Saturé(e) : ______            g) Sous l’influence de </a:t>
            </a:r>
          </a:p>
          <a:p>
            <a:pPr marL="228600" indent="-228600">
              <a:buAutoNum type="arabicPeriod"/>
            </a:pPr>
            <a:r>
              <a:rPr lang="fr-FR" sz="1400" dirty="0" smtClean="0">
                <a:solidFill>
                  <a:schemeClr val="bg2"/>
                </a:solidFill>
              </a:rPr>
              <a:t>Morbide : ______               h) Modifier, changer, corrompre </a:t>
            </a:r>
          </a:p>
          <a:p>
            <a:pPr marL="228600" indent="-228600">
              <a:buAutoNum type="arabicPeriod"/>
            </a:pPr>
            <a:r>
              <a:rPr lang="fr-FR" sz="1400" dirty="0" smtClean="0">
                <a:solidFill>
                  <a:schemeClr val="bg2"/>
                </a:solidFill>
              </a:rPr>
              <a:t>Un seuil : ______                i) Destructeur/-trice, nuisible </a:t>
            </a:r>
          </a:p>
          <a:p>
            <a:pPr marL="228600" indent="-228600">
              <a:buAutoNum type="arabicPeriod"/>
            </a:pPr>
            <a:r>
              <a:rPr lang="fr-FR" sz="1400" dirty="0" smtClean="0">
                <a:solidFill>
                  <a:schemeClr val="bg2"/>
                </a:solidFill>
              </a:rPr>
              <a:t>Une incidence : ______      j) Une contribution s) Certain(e)</a:t>
            </a:r>
            <a:endParaRPr lang="ru-RU" sz="1400" dirty="0">
              <a:solidFill>
                <a:schemeClr val="bg2"/>
              </a:solidFill>
            </a:endParaRPr>
          </a:p>
        </p:txBody>
      </p:sp>
    </p:spTree>
    <p:extLst>
      <p:ext uri="{BB962C8B-B14F-4D97-AF65-F5344CB8AC3E}">
        <p14:creationId xmlns:p14="http://schemas.microsoft.com/office/powerpoint/2010/main" val="3997116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47"/>
          <p:cNvSpPr>
            <a:spLocks noGrp="1"/>
          </p:cNvSpPr>
          <p:nvPr>
            <p:ph type="title"/>
          </p:nvPr>
        </p:nvSpPr>
        <p:spPr>
          <a:xfrm>
            <a:off x="49233" y="132269"/>
            <a:ext cx="5759450" cy="386260"/>
          </a:xfrm>
        </p:spPr>
        <p:txBody>
          <a:bodyPr>
            <a:normAutofit fontScale="90000"/>
          </a:bodyPr>
          <a:lstStyle/>
          <a:p>
            <a:r>
              <a:rPr lang="fr-FR" dirty="0" smtClean="0"/>
              <a:t>Lire le texte et répondre aux questions:</a:t>
            </a:r>
            <a:endParaRPr lang="ru-RU" dirty="0"/>
          </a:p>
        </p:txBody>
      </p:sp>
      <p:sp>
        <p:nvSpPr>
          <p:cNvPr id="49" name="Прямоугольник 48"/>
          <p:cNvSpPr/>
          <p:nvPr/>
        </p:nvSpPr>
        <p:spPr>
          <a:xfrm>
            <a:off x="307957" y="638796"/>
            <a:ext cx="5143536" cy="1938992"/>
          </a:xfrm>
          <a:prstGeom prst="rect">
            <a:avLst/>
          </a:prstGeom>
        </p:spPr>
        <p:txBody>
          <a:bodyPr wrap="square">
            <a:spAutoFit/>
          </a:bodyPr>
          <a:lstStyle/>
          <a:p>
            <a:pPr marL="228600" indent="-228600">
              <a:buAutoNum type="arabicPeriod"/>
            </a:pPr>
            <a:r>
              <a:rPr lang="fr-FR" sz="2000" dirty="0" smtClean="0">
                <a:solidFill>
                  <a:schemeClr val="bg2"/>
                </a:solidFill>
              </a:rPr>
              <a:t>Quelles sont les causes principales de la pollution de l’air ?</a:t>
            </a:r>
          </a:p>
          <a:p>
            <a:pPr marL="228600" indent="-228600">
              <a:buAutoNum type="arabicPeriod" startAt="2"/>
            </a:pPr>
            <a:r>
              <a:rPr lang="fr-FR" sz="2000" dirty="0" smtClean="0">
                <a:solidFill>
                  <a:schemeClr val="bg2"/>
                </a:solidFill>
              </a:rPr>
              <a:t>Quelles sont les conséquences principales de la pollution de l’air ?</a:t>
            </a:r>
          </a:p>
          <a:p>
            <a:pPr marL="228600" indent="-228600">
              <a:buAutoNum type="arabicPeriod" startAt="2"/>
            </a:pPr>
            <a:r>
              <a:rPr lang="fr-FR" sz="2000" dirty="0" smtClean="0">
                <a:solidFill>
                  <a:schemeClr val="bg2"/>
                </a:solidFill>
              </a:rPr>
              <a:t>Qui sont les plus touchés par cette pollution ? Pourquoi ? </a:t>
            </a:r>
            <a:endParaRPr lang="ru-RU" sz="2000" dirty="0">
              <a:solidFill>
                <a:schemeClr val="bg2"/>
              </a:solidFill>
            </a:endParaRPr>
          </a:p>
        </p:txBody>
      </p:sp>
    </p:spTree>
    <p:extLst>
      <p:ext uri="{BB962C8B-B14F-4D97-AF65-F5344CB8AC3E}">
        <p14:creationId xmlns:p14="http://schemas.microsoft.com/office/powerpoint/2010/main" val="367930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Заголовок 76"/>
          <p:cNvSpPr>
            <a:spLocks noGrp="1"/>
          </p:cNvSpPr>
          <p:nvPr>
            <p:ph type="title"/>
          </p:nvPr>
        </p:nvSpPr>
        <p:spPr/>
        <p:txBody>
          <a:bodyPr>
            <a:normAutofit fontScale="90000"/>
          </a:bodyPr>
          <a:lstStyle/>
          <a:p>
            <a:r>
              <a:rPr lang="en-US" sz="3200" dirty="0" smtClean="0">
                <a:solidFill>
                  <a:schemeClr val="tx1"/>
                </a:solidFill>
              </a:rPr>
              <a:t>R</a:t>
            </a:r>
            <a:r>
              <a:rPr lang="fr-FR" sz="3600" dirty="0" smtClean="0">
                <a:solidFill>
                  <a:schemeClr val="tx1"/>
                </a:solidFill>
              </a:rPr>
              <a:t>éponses</a:t>
            </a:r>
            <a:endParaRPr lang="ru-RU" sz="3200" dirty="0">
              <a:solidFill>
                <a:schemeClr val="tx1"/>
              </a:solidFill>
            </a:endParaRPr>
          </a:p>
        </p:txBody>
      </p:sp>
      <p:sp>
        <p:nvSpPr>
          <p:cNvPr id="78" name="Прямоугольник 77"/>
          <p:cNvSpPr/>
          <p:nvPr/>
        </p:nvSpPr>
        <p:spPr>
          <a:xfrm>
            <a:off x="236519" y="700409"/>
            <a:ext cx="5357850" cy="2308324"/>
          </a:xfrm>
          <a:prstGeom prst="rect">
            <a:avLst/>
          </a:prstGeom>
        </p:spPr>
        <p:txBody>
          <a:bodyPr wrap="square">
            <a:spAutoFit/>
          </a:bodyPr>
          <a:lstStyle/>
          <a:p>
            <a:pPr algn="just"/>
            <a:r>
              <a:rPr lang="fr-FR" sz="1800" dirty="0" smtClean="0">
                <a:solidFill>
                  <a:schemeClr val="bg2"/>
                </a:solidFill>
              </a:rPr>
              <a:t>1. Les causes principales de la pollution de l’air sont la pollution extérieure due à : « les gaz toxiques rejetés par le trafic automobile, l’activité industrielle, les pratiques agricoles, l’incinération des déchets ou encore les poussières issues des tempêtes de sable » et à la pollution intérieure causée par certains combustibles utilisés pour cuisiner, se chauffer ou s’éclairer.</a:t>
            </a:r>
            <a:endParaRPr lang="ru-RU" sz="1800" dirty="0">
              <a:solidFill>
                <a:schemeClr val="bg2"/>
              </a:solidFill>
            </a:endParaRPr>
          </a:p>
        </p:txBody>
      </p:sp>
    </p:spTree>
    <p:extLst>
      <p:ext uri="{BB962C8B-B14F-4D97-AF65-F5344CB8AC3E}">
        <p14:creationId xmlns:p14="http://schemas.microsoft.com/office/powerpoint/2010/main" val="375463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165081" y="631497"/>
            <a:ext cx="5429288" cy="2246769"/>
          </a:xfrm>
          <a:prstGeom prst="rect">
            <a:avLst/>
          </a:prstGeom>
        </p:spPr>
        <p:txBody>
          <a:bodyPr wrap="square">
            <a:spAutoFit/>
          </a:bodyPr>
          <a:lstStyle/>
          <a:p>
            <a:pPr algn="just"/>
            <a:r>
              <a:rPr lang="fr-FR" sz="1400" dirty="0" smtClean="0">
                <a:solidFill>
                  <a:schemeClr val="bg2"/>
                </a:solidFill>
              </a:rPr>
              <a:t>2.Les conséquences principales de la pollution de l’air sont : « des risques accrus de naissances prématurées, mort-nés ou de bébés de petits poids », des problèmes de « développement du fœtus » avec éventuellement des troubles psychomoteurs ou neurodéveloppementaux, « l’autisme ou le trouble du déficit de l’attention », des problèmes pulmonaires, des maladies pulmonaires et cardiovasculaires à l’âge adulte, de l’asthme et des « infections respiratoires aiguës dont les pneumonies », « des risques plus élevés de leucémies pour leurs enfants », l’obésité et le diabète. </a:t>
            </a:r>
            <a:endParaRPr lang="ru-RU" sz="1400" dirty="0">
              <a:solidFill>
                <a:schemeClr val="bg2"/>
              </a:solidFill>
            </a:endParaRPr>
          </a:p>
        </p:txBody>
      </p:sp>
      <p:sp>
        <p:nvSpPr>
          <p:cNvPr id="27" name="Заголовок 76"/>
          <p:cNvSpPr>
            <a:spLocks noGrp="1"/>
          </p:cNvSpPr>
          <p:nvPr>
            <p:ph type="title"/>
          </p:nvPr>
        </p:nvSpPr>
        <p:spPr/>
        <p:txBody>
          <a:bodyPr/>
          <a:lstStyle/>
          <a:p>
            <a:r>
              <a:rPr lang="en-US" dirty="0" smtClean="0">
                <a:solidFill>
                  <a:schemeClr val="tx1"/>
                </a:solidFill>
              </a:rPr>
              <a:t>R</a:t>
            </a:r>
            <a:r>
              <a:rPr lang="fr-FR" sz="2800" dirty="0" smtClean="0">
                <a:solidFill>
                  <a:schemeClr val="tx1"/>
                </a:solidFill>
              </a:rPr>
              <a:t>éponses</a:t>
            </a:r>
            <a:endParaRPr lang="ru-RU" dirty="0">
              <a:solidFill>
                <a:schemeClr val="tx1"/>
              </a:solidFill>
            </a:endParaRPr>
          </a:p>
        </p:txBody>
      </p:sp>
    </p:spTree>
    <p:extLst>
      <p:ext uri="{BB962C8B-B14F-4D97-AF65-F5344CB8AC3E}">
        <p14:creationId xmlns:p14="http://schemas.microsoft.com/office/powerpoint/2010/main" val="403582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txBox="1">
            <a:spLocks noGrp="1"/>
          </p:cNvSpPr>
          <p:nvPr>
            <p:ph type="title"/>
          </p:nvPr>
        </p:nvSpPr>
        <p:spPr>
          <a:xfrm>
            <a:off x="301367" y="0"/>
            <a:ext cx="5364440" cy="447534"/>
          </a:xfrm>
          <a:prstGeom prst="rect">
            <a:avLst/>
          </a:prstGeom>
        </p:spPr>
        <p:txBody>
          <a:bodyPr vert="horz" wrap="square" lIns="0" tIns="16486" rIns="0" bIns="0" rtlCol="0" anchor="ctr">
            <a:spAutoFit/>
          </a:bodyPr>
          <a:lstStyle/>
          <a:p>
            <a:pPr marL="12681">
              <a:lnSpc>
                <a:spcPct val="100000"/>
              </a:lnSpc>
              <a:spcBef>
                <a:spcPts val="130"/>
              </a:spcBef>
            </a:pPr>
            <a:r>
              <a:rPr lang="de-DE" sz="2800" dirty="0" smtClean="0">
                <a:solidFill>
                  <a:schemeClr val="tx1"/>
                </a:solidFill>
                <a:latin typeface="Arial" pitchFamily="34" charset="0"/>
                <a:cs typeface="Arial" pitchFamily="34" charset="0"/>
              </a:rPr>
              <a:t>Plan de la </a:t>
            </a:r>
            <a:r>
              <a:rPr lang="de-DE" sz="2800" dirty="0" err="1" smtClean="0">
                <a:solidFill>
                  <a:schemeClr val="tx1"/>
                </a:solidFill>
                <a:latin typeface="Arial" pitchFamily="34" charset="0"/>
                <a:cs typeface="Arial" pitchFamily="34" charset="0"/>
              </a:rPr>
              <a:t>leçon</a:t>
            </a:r>
            <a:r>
              <a:rPr lang="de-DE" sz="2800" dirty="0" smtClean="0">
                <a:solidFill>
                  <a:schemeClr val="tx1"/>
                </a:solidFill>
                <a:latin typeface="Arial" pitchFamily="34" charset="0"/>
                <a:cs typeface="Arial" pitchFamily="34" charset="0"/>
              </a:rPr>
              <a:t>:</a:t>
            </a:r>
            <a:endParaRPr sz="2800" dirty="0"/>
          </a:p>
        </p:txBody>
      </p:sp>
      <p:grpSp>
        <p:nvGrpSpPr>
          <p:cNvPr id="27" name="Группа 26">
            <a:extLst>
              <a:ext uri="{FF2B5EF4-FFF2-40B4-BE49-F238E27FC236}">
                <a16:creationId xmlns:a16="http://schemas.microsoft.com/office/drawing/2014/main" xmlns="" id="{BEDE6D1B-63A5-4226-9A05-56DC529BEA5A}"/>
              </a:ext>
            </a:extLst>
          </p:cNvPr>
          <p:cNvGrpSpPr/>
          <p:nvPr/>
        </p:nvGrpSpPr>
        <p:grpSpPr>
          <a:xfrm>
            <a:off x="93643" y="673962"/>
            <a:ext cx="5665806" cy="2363939"/>
            <a:chOff x="-142984" y="612623"/>
            <a:chExt cx="6034776" cy="2551129"/>
          </a:xfrm>
        </p:grpSpPr>
        <p:sp>
          <p:nvSpPr>
            <p:cNvPr id="28" name="Chevron 6">
              <a:extLst>
                <a:ext uri="{FF2B5EF4-FFF2-40B4-BE49-F238E27FC236}">
                  <a16:creationId xmlns:a16="http://schemas.microsoft.com/office/drawing/2014/main" xmlns="" id="{964BFA76-9CA9-4CD5-992A-524CC606F07D}"/>
                </a:ext>
              </a:extLst>
            </p:cNvPr>
            <p:cNvSpPr/>
            <p:nvPr/>
          </p:nvSpPr>
          <p:spPr>
            <a:xfrm rot="5400000">
              <a:off x="2439511" y="2043212"/>
              <a:ext cx="880429" cy="1360651"/>
            </a:xfrm>
            <a:prstGeom prst="chevron">
              <a:avLst>
                <a:gd name="adj" fmla="val 20758"/>
              </a:avLst>
            </a:prstGeom>
            <a:solidFill>
              <a:srgbClr val="0070C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99351" rtlCol="0" anchor="t" anchorCtr="0"/>
            <a:lstStyle/>
            <a:p>
              <a:pPr algn="ctr"/>
              <a:r>
                <a:rPr lang="en-US" sz="1512" dirty="0" smtClean="0">
                  <a:solidFill>
                    <a:srgbClr val="FFFFFF"/>
                  </a:solidFill>
                  <a:latin typeface="Arial" panose="020B0604020202020204" pitchFamily="34" charset="0"/>
                  <a:cs typeface="Arial" panose="020B0604020202020204" pitchFamily="34" charset="0"/>
                </a:rPr>
                <a:t>Plan 4</a:t>
              </a:r>
              <a:endParaRPr lang="en-US" sz="630" dirty="0">
                <a:solidFill>
                  <a:srgbClr val="FFFFFF"/>
                </a:solidFill>
                <a:latin typeface="Arial" panose="020B0604020202020204" pitchFamily="34" charset="0"/>
                <a:cs typeface="Arial" panose="020B0604020202020204" pitchFamily="34" charset="0"/>
              </a:endParaRPr>
            </a:p>
          </p:txBody>
        </p:sp>
        <p:sp>
          <p:nvSpPr>
            <p:cNvPr id="29" name="Chevron 20">
              <a:extLst>
                <a:ext uri="{FF2B5EF4-FFF2-40B4-BE49-F238E27FC236}">
                  <a16:creationId xmlns:a16="http://schemas.microsoft.com/office/drawing/2014/main" xmlns="" id="{B047F500-3189-4A58-A01F-8EE2E4C71342}"/>
                </a:ext>
              </a:extLst>
            </p:cNvPr>
            <p:cNvSpPr/>
            <p:nvPr/>
          </p:nvSpPr>
          <p:spPr>
            <a:xfrm rot="5400000">
              <a:off x="2439511" y="1439725"/>
              <a:ext cx="880429" cy="1360651"/>
            </a:xfrm>
            <a:prstGeom prst="chevron">
              <a:avLst>
                <a:gd name="adj" fmla="val 20758"/>
              </a:avLst>
            </a:prstGeom>
            <a:solidFill>
              <a:srgbClr val="0070C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99351" rtlCol="0" anchor="t" anchorCtr="0"/>
            <a:lstStyle/>
            <a:p>
              <a:pPr algn="ctr"/>
              <a:r>
                <a:rPr lang="en-US" sz="1512" dirty="0" smtClean="0">
                  <a:solidFill>
                    <a:srgbClr val="FFFFFF"/>
                  </a:solidFill>
                  <a:latin typeface="Arial" panose="020B0604020202020204" pitchFamily="34" charset="0"/>
                  <a:cs typeface="Arial" panose="020B0604020202020204" pitchFamily="34" charset="0"/>
                </a:rPr>
                <a:t>Plan 3</a:t>
              </a:r>
              <a:endParaRPr lang="en-US" sz="630" dirty="0">
                <a:solidFill>
                  <a:srgbClr val="FFFFFF"/>
                </a:solidFill>
                <a:latin typeface="Arial" panose="020B0604020202020204" pitchFamily="34" charset="0"/>
                <a:cs typeface="Arial" panose="020B0604020202020204" pitchFamily="34" charset="0"/>
              </a:endParaRPr>
            </a:p>
          </p:txBody>
        </p:sp>
        <p:sp>
          <p:nvSpPr>
            <p:cNvPr id="30" name="Chevron 21">
              <a:extLst>
                <a:ext uri="{FF2B5EF4-FFF2-40B4-BE49-F238E27FC236}">
                  <a16:creationId xmlns:a16="http://schemas.microsoft.com/office/drawing/2014/main" xmlns="" id="{542F3461-05E2-480B-81C7-4F2D40D89512}"/>
                </a:ext>
              </a:extLst>
            </p:cNvPr>
            <p:cNvSpPr/>
            <p:nvPr/>
          </p:nvSpPr>
          <p:spPr>
            <a:xfrm rot="5400000">
              <a:off x="2439511" y="833842"/>
              <a:ext cx="880429" cy="1360651"/>
            </a:xfrm>
            <a:prstGeom prst="chevron">
              <a:avLst>
                <a:gd name="adj" fmla="val 20758"/>
              </a:avLst>
            </a:prstGeom>
            <a:solidFill>
              <a:srgbClr val="0070C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99351" rtlCol="0" anchor="t" anchorCtr="0"/>
            <a:lstStyle/>
            <a:p>
              <a:pPr algn="ctr"/>
              <a:r>
                <a:rPr lang="en-US" sz="1512" dirty="0" smtClean="0">
                  <a:solidFill>
                    <a:srgbClr val="FFFFFF"/>
                  </a:solidFill>
                  <a:latin typeface="Arial" panose="020B0604020202020204" pitchFamily="34" charset="0"/>
                  <a:cs typeface="Arial" panose="020B0604020202020204" pitchFamily="34" charset="0"/>
                </a:rPr>
                <a:t>Plan 2</a:t>
              </a:r>
              <a:endParaRPr lang="en-US" sz="630" dirty="0">
                <a:solidFill>
                  <a:srgbClr val="FFFFFF"/>
                </a:solidFill>
                <a:latin typeface="Arial" panose="020B0604020202020204" pitchFamily="34" charset="0"/>
                <a:cs typeface="Arial" panose="020B0604020202020204" pitchFamily="34" charset="0"/>
              </a:endParaRPr>
            </a:p>
          </p:txBody>
        </p:sp>
        <p:sp>
          <p:nvSpPr>
            <p:cNvPr id="31" name="Pentagon 3">
              <a:extLst>
                <a:ext uri="{FF2B5EF4-FFF2-40B4-BE49-F238E27FC236}">
                  <a16:creationId xmlns:a16="http://schemas.microsoft.com/office/drawing/2014/main" xmlns="" id="{52761AA5-9709-4CB4-BAE6-48EE493E027E}"/>
                </a:ext>
              </a:extLst>
            </p:cNvPr>
            <p:cNvSpPr/>
            <p:nvPr/>
          </p:nvSpPr>
          <p:spPr>
            <a:xfrm rot="5400000">
              <a:off x="2509769" y="302254"/>
              <a:ext cx="739913" cy="1360651"/>
            </a:xfrm>
            <a:prstGeom prst="homePlate">
              <a:avLst>
                <a:gd name="adj" fmla="val 22102"/>
              </a:avLst>
            </a:prstGeom>
            <a:solidFill>
              <a:srgbClr val="0070C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86392" rtlCol="0" anchor="ctr" anchorCtr="0"/>
            <a:lstStyle/>
            <a:p>
              <a:pPr algn="ctr"/>
              <a:r>
                <a:rPr lang="en-US" sz="1512" dirty="0" smtClean="0">
                  <a:solidFill>
                    <a:srgbClr val="FFFFFF"/>
                  </a:solidFill>
                  <a:latin typeface="Arial" panose="020B0604020202020204" pitchFamily="34" charset="0"/>
                  <a:cs typeface="Arial" panose="020B0604020202020204" pitchFamily="34" charset="0"/>
                </a:rPr>
                <a:t>Plan 1</a:t>
              </a:r>
              <a:endParaRPr lang="en-US" sz="630" dirty="0">
                <a:solidFill>
                  <a:srgbClr val="FFFFFF"/>
                </a:solidFill>
                <a:latin typeface="Arial" panose="020B0604020202020204" pitchFamily="34" charset="0"/>
                <a:cs typeface="Arial" panose="020B0604020202020204" pitchFamily="34" charset="0"/>
              </a:endParaRPr>
            </a:p>
          </p:txBody>
        </p:sp>
        <p:sp>
          <p:nvSpPr>
            <p:cNvPr id="32" name="Oval 9">
              <a:extLst>
                <a:ext uri="{FF2B5EF4-FFF2-40B4-BE49-F238E27FC236}">
                  <a16:creationId xmlns:a16="http://schemas.microsoft.com/office/drawing/2014/main" xmlns="" id="{E18A7D85-E4FA-4973-A78C-59B5AEF402E2}"/>
                </a:ext>
              </a:extLst>
            </p:cNvPr>
            <p:cNvSpPr/>
            <p:nvPr/>
          </p:nvSpPr>
          <p:spPr>
            <a:xfrm>
              <a:off x="1628892" y="745811"/>
              <a:ext cx="362840" cy="36284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33" name="Oval 10">
              <a:extLst>
                <a:ext uri="{FF2B5EF4-FFF2-40B4-BE49-F238E27FC236}">
                  <a16:creationId xmlns:a16="http://schemas.microsoft.com/office/drawing/2014/main" xmlns="" id="{79904F56-1821-424F-969C-49656B5F7A3C}"/>
                </a:ext>
              </a:extLst>
            </p:cNvPr>
            <p:cNvSpPr/>
            <p:nvPr/>
          </p:nvSpPr>
          <p:spPr>
            <a:xfrm>
              <a:off x="3767719" y="1335428"/>
              <a:ext cx="362840" cy="36284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34" name="Oval 11">
              <a:extLst>
                <a:ext uri="{FF2B5EF4-FFF2-40B4-BE49-F238E27FC236}">
                  <a16:creationId xmlns:a16="http://schemas.microsoft.com/office/drawing/2014/main" xmlns="" id="{D51560A4-3741-4FF8-B9C8-B3E9A6B1793A}"/>
                </a:ext>
              </a:extLst>
            </p:cNvPr>
            <p:cNvSpPr/>
            <p:nvPr/>
          </p:nvSpPr>
          <p:spPr>
            <a:xfrm>
              <a:off x="1628893" y="1927895"/>
              <a:ext cx="362840" cy="36284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35" name="Oval 12">
              <a:extLst>
                <a:ext uri="{FF2B5EF4-FFF2-40B4-BE49-F238E27FC236}">
                  <a16:creationId xmlns:a16="http://schemas.microsoft.com/office/drawing/2014/main" xmlns="" id="{22EEA3D5-D23F-4AD0-9E14-E2F8C5C908C7}"/>
                </a:ext>
              </a:extLst>
            </p:cNvPr>
            <p:cNvSpPr/>
            <p:nvPr/>
          </p:nvSpPr>
          <p:spPr>
            <a:xfrm>
              <a:off x="3767718" y="2509089"/>
              <a:ext cx="362840" cy="36284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cxnSp>
          <p:nvCxnSpPr>
            <p:cNvPr id="36" name="Straight Connector 14">
              <a:extLst>
                <a:ext uri="{FF2B5EF4-FFF2-40B4-BE49-F238E27FC236}">
                  <a16:creationId xmlns:a16="http://schemas.microsoft.com/office/drawing/2014/main" xmlns="" id="{734142C1-CEF7-40BC-9025-12065750CD0D}"/>
                </a:ext>
              </a:extLst>
            </p:cNvPr>
            <p:cNvCxnSpPr/>
            <p:nvPr/>
          </p:nvCxnSpPr>
          <p:spPr>
            <a:xfrm flipH="1" flipV="1">
              <a:off x="3560051" y="1516795"/>
              <a:ext cx="207667" cy="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16">
              <a:extLst>
                <a:ext uri="{FF2B5EF4-FFF2-40B4-BE49-F238E27FC236}">
                  <a16:creationId xmlns:a16="http://schemas.microsoft.com/office/drawing/2014/main" xmlns="" id="{691FBDAC-8C6C-4E9B-888C-805138DD19B8}"/>
                </a:ext>
              </a:extLst>
            </p:cNvPr>
            <p:cNvCxnSpPr/>
            <p:nvPr/>
          </p:nvCxnSpPr>
          <p:spPr>
            <a:xfrm flipH="1" flipV="1">
              <a:off x="3560051" y="2690456"/>
              <a:ext cx="207667" cy="10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17">
              <a:extLst>
                <a:ext uri="{FF2B5EF4-FFF2-40B4-BE49-F238E27FC236}">
                  <a16:creationId xmlns:a16="http://schemas.microsoft.com/office/drawing/2014/main" xmlns="" id="{C7C40C97-6516-4116-913C-CFCF3E457316}"/>
                </a:ext>
              </a:extLst>
            </p:cNvPr>
            <p:cNvCxnSpPr/>
            <p:nvPr/>
          </p:nvCxnSpPr>
          <p:spPr>
            <a:xfrm flipH="1" flipV="1">
              <a:off x="1990488" y="927180"/>
              <a:ext cx="207667" cy="1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18">
              <a:extLst>
                <a:ext uri="{FF2B5EF4-FFF2-40B4-BE49-F238E27FC236}">
                  <a16:creationId xmlns:a16="http://schemas.microsoft.com/office/drawing/2014/main" xmlns="" id="{01BED21D-9610-4BC1-ABB1-8384FEC0F01F}"/>
                </a:ext>
              </a:extLst>
            </p:cNvPr>
            <p:cNvCxnSpPr/>
            <p:nvPr/>
          </p:nvCxnSpPr>
          <p:spPr>
            <a:xfrm flipH="1" flipV="1">
              <a:off x="1990488" y="2109263"/>
              <a:ext cx="207667" cy="10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0" name="Picture 22">
              <a:extLst>
                <a:ext uri="{FF2B5EF4-FFF2-40B4-BE49-F238E27FC236}">
                  <a16:creationId xmlns:a16="http://schemas.microsoft.com/office/drawing/2014/main" xmlns="" id="{926A0BB3-FF9B-4F2B-9ADB-48388C15A0FC}"/>
                </a:ext>
              </a:extLst>
            </p:cNvPr>
            <p:cNvPicPr>
              <a:picLocks noChangeAspect="1"/>
            </p:cNvPicPr>
            <p:nvPr/>
          </p:nvPicPr>
          <p:blipFill>
            <a:blip r:embed="rId2"/>
            <a:stretch>
              <a:fillRect/>
            </a:stretch>
          </p:blipFill>
          <p:spPr>
            <a:xfrm>
              <a:off x="3870347" y="2583434"/>
              <a:ext cx="157581" cy="214149"/>
            </a:xfrm>
            <a:prstGeom prst="rect">
              <a:avLst/>
            </a:prstGeom>
          </p:spPr>
        </p:pic>
        <p:pic>
          <p:nvPicPr>
            <p:cNvPr id="41" name="Picture 23">
              <a:extLst>
                <a:ext uri="{FF2B5EF4-FFF2-40B4-BE49-F238E27FC236}">
                  <a16:creationId xmlns:a16="http://schemas.microsoft.com/office/drawing/2014/main" xmlns="" id="{6DD37FED-5D8D-497C-974B-36DC2C78E414}"/>
                </a:ext>
              </a:extLst>
            </p:cNvPr>
            <p:cNvPicPr>
              <a:picLocks noChangeAspect="1"/>
            </p:cNvPicPr>
            <p:nvPr/>
          </p:nvPicPr>
          <p:blipFill>
            <a:blip r:embed="rId3"/>
            <a:stretch>
              <a:fillRect/>
            </a:stretch>
          </p:blipFill>
          <p:spPr>
            <a:xfrm>
              <a:off x="1705643" y="2004644"/>
              <a:ext cx="209341" cy="209341"/>
            </a:xfrm>
            <a:prstGeom prst="rect">
              <a:avLst/>
            </a:prstGeom>
          </p:spPr>
        </p:pic>
        <p:pic>
          <p:nvPicPr>
            <p:cNvPr id="42" name="Picture 24">
              <a:extLst>
                <a:ext uri="{FF2B5EF4-FFF2-40B4-BE49-F238E27FC236}">
                  <a16:creationId xmlns:a16="http://schemas.microsoft.com/office/drawing/2014/main" xmlns="" id="{8907D7D2-C5FB-4592-8F60-5C90F55D5BBB}"/>
                </a:ext>
              </a:extLst>
            </p:cNvPr>
            <p:cNvPicPr>
              <a:picLocks noChangeAspect="1"/>
            </p:cNvPicPr>
            <p:nvPr/>
          </p:nvPicPr>
          <p:blipFill>
            <a:blip r:embed="rId4"/>
            <a:stretch>
              <a:fillRect/>
            </a:stretch>
          </p:blipFill>
          <p:spPr>
            <a:xfrm>
              <a:off x="1699389" y="856305"/>
              <a:ext cx="221846" cy="141853"/>
            </a:xfrm>
            <a:prstGeom prst="rect">
              <a:avLst/>
            </a:prstGeom>
          </p:spPr>
        </p:pic>
        <p:pic>
          <p:nvPicPr>
            <p:cNvPr id="43" name="Picture 25">
              <a:extLst>
                <a:ext uri="{FF2B5EF4-FFF2-40B4-BE49-F238E27FC236}">
                  <a16:creationId xmlns:a16="http://schemas.microsoft.com/office/drawing/2014/main" xmlns="" id="{BF7347A1-93F5-433B-9FB4-29E247AC5A87}"/>
                </a:ext>
              </a:extLst>
            </p:cNvPr>
            <p:cNvPicPr>
              <a:picLocks noChangeAspect="1"/>
            </p:cNvPicPr>
            <p:nvPr/>
          </p:nvPicPr>
          <p:blipFill>
            <a:blip r:embed="rId5"/>
            <a:stretch>
              <a:fillRect/>
            </a:stretch>
          </p:blipFill>
          <p:spPr>
            <a:xfrm>
              <a:off x="3835863" y="1402512"/>
              <a:ext cx="226552" cy="228670"/>
            </a:xfrm>
            <a:prstGeom prst="rect">
              <a:avLst/>
            </a:prstGeom>
          </p:spPr>
        </p:pic>
        <p:sp>
          <p:nvSpPr>
            <p:cNvPr id="44" name="Rectangle 26">
              <a:extLst>
                <a:ext uri="{FF2B5EF4-FFF2-40B4-BE49-F238E27FC236}">
                  <a16:creationId xmlns:a16="http://schemas.microsoft.com/office/drawing/2014/main" xmlns="" id="{41D787AF-047C-485B-B322-C2809B6F1987}"/>
                </a:ext>
              </a:extLst>
            </p:cNvPr>
            <p:cNvSpPr/>
            <p:nvPr/>
          </p:nvSpPr>
          <p:spPr>
            <a:xfrm>
              <a:off x="-142984" y="670544"/>
              <a:ext cx="1807126" cy="790754"/>
            </a:xfrm>
            <a:prstGeom prst="rect">
              <a:avLst/>
            </a:prstGeom>
          </p:spPr>
          <p:txBody>
            <a:bodyPr wrap="square" lIns="115189" rIns="115189" bIns="28797">
              <a:spAutoFit/>
            </a:bodyPr>
            <a:lstStyle/>
            <a:p>
              <a:pPr algn="r">
                <a:lnSpc>
                  <a:spcPct val="89000"/>
                </a:lnSpc>
              </a:pPr>
              <a:r>
                <a:rPr lang="fr-FR" sz="1600" b="1" dirty="0" smtClean="0">
                  <a:solidFill>
                    <a:schemeClr val="bg1"/>
                  </a:solidFill>
                </a:rPr>
                <a:t>Pollution atmosphérique</a:t>
              </a:r>
              <a:r>
                <a:rPr lang="fr-FR" sz="1600" dirty="0" smtClean="0">
                  <a:solidFill>
                    <a:schemeClr val="bg1"/>
                  </a:solidFill>
                </a:rPr>
                <a:t> </a:t>
              </a:r>
              <a:br>
                <a:rPr lang="fr-FR" sz="1600" dirty="0" smtClean="0">
                  <a:solidFill>
                    <a:schemeClr val="bg1"/>
                  </a:solidFill>
                </a:rPr>
              </a:br>
              <a:endParaRPr lang="en-US" sz="1600" dirty="0">
                <a:solidFill>
                  <a:schemeClr val="bg1"/>
                </a:solidFill>
                <a:latin typeface="Arial" panose="020B0604020202020204" pitchFamily="34" charset="0"/>
                <a:cs typeface="Arial" panose="020B0604020202020204" pitchFamily="34" charset="0"/>
              </a:endParaRPr>
            </a:p>
          </p:txBody>
        </p:sp>
        <p:sp>
          <p:nvSpPr>
            <p:cNvPr id="45" name="Rectangle 28">
              <a:extLst>
                <a:ext uri="{FF2B5EF4-FFF2-40B4-BE49-F238E27FC236}">
                  <a16:creationId xmlns:a16="http://schemas.microsoft.com/office/drawing/2014/main" xmlns="" id="{FFBABFB3-1F22-4695-8198-9C337238369C}"/>
                </a:ext>
              </a:extLst>
            </p:cNvPr>
            <p:cNvSpPr/>
            <p:nvPr/>
          </p:nvSpPr>
          <p:spPr>
            <a:xfrm>
              <a:off x="-142983" y="1852627"/>
              <a:ext cx="1807125" cy="790754"/>
            </a:xfrm>
            <a:prstGeom prst="rect">
              <a:avLst/>
            </a:prstGeom>
          </p:spPr>
          <p:txBody>
            <a:bodyPr wrap="square" lIns="115189" rIns="115189" bIns="28797">
              <a:spAutoFit/>
            </a:bodyPr>
            <a:lstStyle/>
            <a:p>
              <a:pPr algn="r">
                <a:lnSpc>
                  <a:spcPct val="89000"/>
                </a:lnSpc>
              </a:pPr>
              <a:r>
                <a:rPr lang="fr-FR" sz="1600" b="1" dirty="0" smtClean="0">
                  <a:solidFill>
                    <a:schemeClr val="bg1"/>
                  </a:solidFill>
                </a:rPr>
                <a:t>Pollution des sols</a:t>
              </a:r>
              <a:r>
                <a:rPr lang="fr-FR" sz="1600" dirty="0" smtClean="0">
                  <a:solidFill>
                    <a:schemeClr val="bg1"/>
                  </a:solidFill>
                </a:rPr>
                <a:t> </a:t>
              </a:r>
              <a:br>
                <a:rPr lang="fr-FR" sz="1600" dirty="0" smtClean="0">
                  <a:solidFill>
                    <a:schemeClr val="bg1"/>
                  </a:solidFill>
                </a:rPr>
              </a:br>
              <a:endParaRPr lang="en-US" sz="1600" dirty="0">
                <a:solidFill>
                  <a:schemeClr val="bg1"/>
                </a:solidFill>
                <a:latin typeface="Arial" panose="020B0604020202020204" pitchFamily="34" charset="0"/>
                <a:cs typeface="Arial" panose="020B0604020202020204" pitchFamily="34" charset="0"/>
              </a:endParaRPr>
            </a:p>
          </p:txBody>
        </p:sp>
        <p:sp>
          <p:nvSpPr>
            <p:cNvPr id="46" name="Rectangle 29">
              <a:extLst>
                <a:ext uri="{FF2B5EF4-FFF2-40B4-BE49-F238E27FC236}">
                  <a16:creationId xmlns:a16="http://schemas.microsoft.com/office/drawing/2014/main" xmlns="" id="{29F5BDB2-753A-42F5-9444-7001F442A0F9}"/>
                </a:ext>
              </a:extLst>
            </p:cNvPr>
            <p:cNvSpPr/>
            <p:nvPr/>
          </p:nvSpPr>
          <p:spPr>
            <a:xfrm>
              <a:off x="4107911" y="1260161"/>
              <a:ext cx="1783881" cy="790754"/>
            </a:xfrm>
            <a:prstGeom prst="rect">
              <a:avLst/>
            </a:prstGeom>
          </p:spPr>
          <p:txBody>
            <a:bodyPr wrap="square" lIns="115189" rIns="115189" bIns="28797">
              <a:spAutoFit/>
            </a:bodyPr>
            <a:lstStyle/>
            <a:p>
              <a:pPr>
                <a:lnSpc>
                  <a:spcPct val="89000"/>
                </a:lnSpc>
              </a:pPr>
              <a:r>
                <a:rPr lang="fr-FR" sz="1600" b="1" dirty="0" smtClean="0">
                  <a:solidFill>
                    <a:schemeClr val="bg1"/>
                  </a:solidFill>
                </a:rPr>
                <a:t>Catastrophes écologiques</a:t>
              </a:r>
              <a:r>
                <a:rPr lang="fr-FR" sz="1600" dirty="0" smtClean="0">
                  <a:solidFill>
                    <a:schemeClr val="bg1"/>
                  </a:solidFill>
                </a:rPr>
                <a:t> </a:t>
              </a:r>
              <a:br>
                <a:rPr lang="fr-FR" sz="1600" dirty="0" smtClean="0">
                  <a:solidFill>
                    <a:schemeClr val="bg1"/>
                  </a:solidFill>
                </a:rPr>
              </a:br>
              <a:endParaRPr lang="en-US" sz="1600" dirty="0">
                <a:solidFill>
                  <a:schemeClr val="bg1"/>
                </a:solidFill>
                <a:latin typeface="Arial" panose="020B0604020202020204" pitchFamily="34" charset="0"/>
                <a:cs typeface="Arial" panose="020B0604020202020204" pitchFamily="34" charset="0"/>
              </a:endParaRPr>
            </a:p>
          </p:txBody>
        </p:sp>
        <p:sp>
          <p:nvSpPr>
            <p:cNvPr id="47" name="Rectangle 30">
              <a:extLst>
                <a:ext uri="{FF2B5EF4-FFF2-40B4-BE49-F238E27FC236}">
                  <a16:creationId xmlns:a16="http://schemas.microsoft.com/office/drawing/2014/main" xmlns="" id="{15744CD0-976C-4A62-998A-27C445917200}"/>
                </a:ext>
              </a:extLst>
            </p:cNvPr>
            <p:cNvSpPr/>
            <p:nvPr/>
          </p:nvSpPr>
          <p:spPr>
            <a:xfrm>
              <a:off x="4107911" y="2433823"/>
              <a:ext cx="1783881" cy="679070"/>
            </a:xfrm>
            <a:prstGeom prst="rect">
              <a:avLst/>
            </a:prstGeom>
          </p:spPr>
          <p:txBody>
            <a:bodyPr wrap="square" lIns="115189" rIns="115189" bIns="28797">
              <a:spAutoFit/>
            </a:bodyPr>
            <a:lstStyle/>
            <a:p>
              <a:r>
                <a:rPr lang="fr-FR" sz="1800" b="1" dirty="0" smtClean="0">
                  <a:solidFill>
                    <a:schemeClr val="bg1"/>
                  </a:solidFill>
                </a:rPr>
                <a:t> Economiser l’eau 	</a:t>
              </a:r>
            </a:p>
          </p:txBody>
        </p:sp>
      </p:grpSp>
    </p:spTree>
    <p:extLst>
      <p:ext uri="{BB962C8B-B14F-4D97-AF65-F5344CB8AC3E}">
        <p14:creationId xmlns:p14="http://schemas.microsoft.com/office/powerpoint/2010/main" val="4207014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Заголовок 76"/>
          <p:cNvSpPr>
            <a:spLocks noGrp="1"/>
          </p:cNvSpPr>
          <p:nvPr>
            <p:ph type="title"/>
          </p:nvPr>
        </p:nvSpPr>
        <p:spPr/>
        <p:txBody>
          <a:bodyPr/>
          <a:lstStyle/>
          <a:p>
            <a:r>
              <a:rPr lang="en-US" dirty="0" smtClean="0">
                <a:solidFill>
                  <a:schemeClr val="tx1"/>
                </a:solidFill>
              </a:rPr>
              <a:t>R</a:t>
            </a:r>
            <a:r>
              <a:rPr lang="fr-FR" sz="2800" dirty="0" smtClean="0">
                <a:solidFill>
                  <a:schemeClr val="tx1"/>
                </a:solidFill>
              </a:rPr>
              <a:t>éponses</a:t>
            </a:r>
            <a:endParaRPr lang="ru-RU" dirty="0">
              <a:solidFill>
                <a:schemeClr val="tx1"/>
              </a:solidFill>
            </a:endParaRPr>
          </a:p>
        </p:txBody>
      </p:sp>
      <p:sp>
        <p:nvSpPr>
          <p:cNvPr id="36" name="Прямоугольник 35"/>
          <p:cNvSpPr/>
          <p:nvPr/>
        </p:nvSpPr>
        <p:spPr>
          <a:xfrm>
            <a:off x="93643" y="762788"/>
            <a:ext cx="5572164" cy="2308324"/>
          </a:xfrm>
          <a:prstGeom prst="rect">
            <a:avLst/>
          </a:prstGeom>
        </p:spPr>
        <p:txBody>
          <a:bodyPr wrap="square">
            <a:spAutoFit/>
          </a:bodyPr>
          <a:lstStyle/>
          <a:p>
            <a:pPr algn="just"/>
            <a:r>
              <a:rPr lang="fr-FR" sz="2400" dirty="0" smtClean="0">
                <a:solidFill>
                  <a:schemeClr val="bg2"/>
                </a:solidFill>
              </a:rPr>
              <a:t>3.Les plus touchés par cette pollution sont les enfants issus de pays moins développés car ils passent plus de temps à la maison et qu’ils sont plus proches du sol et donc plus proches de certaines sources de contamination</a:t>
            </a:r>
            <a:endParaRPr lang="ru-RU" sz="2400" dirty="0">
              <a:solidFill>
                <a:schemeClr val="bg2"/>
              </a:solidFill>
            </a:endParaRPr>
          </a:p>
        </p:txBody>
      </p:sp>
    </p:spTree>
    <p:extLst>
      <p:ext uri="{BB962C8B-B14F-4D97-AF65-F5344CB8AC3E}">
        <p14:creationId xmlns:p14="http://schemas.microsoft.com/office/powerpoint/2010/main" val="3530440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24"/>
          <p:cNvSpPr>
            <a:spLocks noGrp="1"/>
          </p:cNvSpPr>
          <p:nvPr>
            <p:ph type="title"/>
          </p:nvPr>
        </p:nvSpPr>
        <p:spPr/>
        <p:txBody>
          <a:bodyPr/>
          <a:lstStyle/>
          <a:p>
            <a:r>
              <a:rPr lang="en-US" dirty="0" smtClean="0"/>
              <a:t>Devoir</a:t>
            </a:r>
            <a:endParaRPr lang="ru-RU" dirty="0"/>
          </a:p>
        </p:txBody>
      </p:sp>
      <p:sp>
        <p:nvSpPr>
          <p:cNvPr id="26" name="Прямоугольник 25"/>
          <p:cNvSpPr/>
          <p:nvPr/>
        </p:nvSpPr>
        <p:spPr>
          <a:xfrm>
            <a:off x="522271" y="762788"/>
            <a:ext cx="4805222" cy="1569660"/>
          </a:xfrm>
          <a:prstGeom prst="rect">
            <a:avLst/>
          </a:prstGeom>
        </p:spPr>
        <p:txBody>
          <a:bodyPr wrap="square">
            <a:spAutoFit/>
          </a:bodyPr>
          <a:lstStyle/>
          <a:p>
            <a:pPr algn="just"/>
            <a:r>
              <a:rPr lang="fr-FR" sz="2400" b="1" dirty="0" smtClean="0">
                <a:solidFill>
                  <a:schemeClr val="bg2"/>
                </a:solidFill>
              </a:rPr>
              <a:t>Dites ce que vous avez appris de nouveau d’après cette leçon. Faites par écrit un résumé des textes.</a:t>
            </a:r>
            <a:endParaRPr lang="ru-RU" sz="2400" dirty="0">
              <a:solidFill>
                <a:schemeClr val="bg2"/>
              </a:solidFill>
            </a:endParaRPr>
          </a:p>
        </p:txBody>
      </p:sp>
    </p:spTree>
    <p:extLst>
      <p:ext uri="{BB962C8B-B14F-4D97-AF65-F5344CB8AC3E}">
        <p14:creationId xmlns:p14="http://schemas.microsoft.com/office/powerpoint/2010/main" val="2708022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699586"/>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16"/>
          <p:cNvSpPr>
            <a:spLocks noGrp="1"/>
          </p:cNvSpPr>
          <p:nvPr>
            <p:ph type="title"/>
          </p:nvPr>
        </p:nvSpPr>
        <p:spPr>
          <a:xfrm>
            <a:off x="431960" y="132269"/>
            <a:ext cx="4895533" cy="386260"/>
          </a:xfrm>
        </p:spPr>
        <p:txBody>
          <a:bodyPr>
            <a:normAutofit/>
          </a:bodyPr>
          <a:lstStyle/>
          <a:p>
            <a:r>
              <a:rPr lang="fr-FR" dirty="0" smtClean="0"/>
              <a:t>Pollution atmosphérique </a:t>
            </a:r>
            <a:endParaRPr lang="ru-RU" dirty="0"/>
          </a:p>
        </p:txBody>
      </p:sp>
      <p:sp>
        <p:nvSpPr>
          <p:cNvPr id="29" name="Прямоугольник 28"/>
          <p:cNvSpPr/>
          <p:nvPr/>
        </p:nvSpPr>
        <p:spPr>
          <a:xfrm>
            <a:off x="153979" y="752622"/>
            <a:ext cx="5368952" cy="1938992"/>
          </a:xfrm>
          <a:prstGeom prst="rect">
            <a:avLst/>
          </a:prstGeom>
        </p:spPr>
        <p:txBody>
          <a:bodyPr wrap="square">
            <a:spAutoFit/>
          </a:bodyPr>
          <a:lstStyle/>
          <a:p>
            <a:pPr algn="just"/>
            <a:r>
              <a:rPr lang="fr-FR" sz="2000" dirty="0" smtClean="0">
                <a:solidFill>
                  <a:schemeClr val="bg2"/>
                </a:solidFill>
              </a:rPr>
              <a:t>On distingue différents types de pollutions:</a:t>
            </a:r>
            <a:br>
              <a:rPr lang="fr-FR" sz="2000" dirty="0" smtClean="0">
                <a:solidFill>
                  <a:schemeClr val="bg2"/>
                </a:solidFill>
              </a:rPr>
            </a:br>
            <a:r>
              <a:rPr lang="fr-FR" sz="2000" dirty="0" smtClean="0">
                <a:solidFill>
                  <a:schemeClr val="bg2"/>
                </a:solidFill>
              </a:rPr>
              <a:t>l’ozone, qui bien qu’étant un composé naturel de certaines couches de l’atmosphère, est considéré comme un polluant avec des effets néfastes sur la santé lorsqu’il est présent dans la basse atmosphère. </a:t>
            </a:r>
            <a:endParaRPr lang="ru-RU" sz="2000" dirty="0">
              <a:solidFill>
                <a:schemeClr val="bg2"/>
              </a:solidFill>
            </a:endParaRPr>
          </a:p>
        </p:txBody>
      </p:sp>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307957" y="557421"/>
            <a:ext cx="5286412" cy="2585323"/>
          </a:xfrm>
          <a:prstGeom prst="rect">
            <a:avLst/>
          </a:prstGeom>
        </p:spPr>
        <p:txBody>
          <a:bodyPr wrap="square">
            <a:spAutoFit/>
          </a:bodyPr>
          <a:lstStyle/>
          <a:p>
            <a:pPr algn="just"/>
            <a:r>
              <a:rPr lang="fr-FR" sz="1800" dirty="0" smtClean="0">
                <a:solidFill>
                  <a:schemeClr val="bg2"/>
                </a:solidFill>
              </a:rPr>
              <a:t>Les gaz à effet de serre, dont les principaux sont le dioxyde de carbone, le méthane, mais aussi certains gaz ﬂuorés, provenant de la combustion, des transports, des élevages, et des industries. C’est la principale cause de la pollution atmosphérique. Les deux principaux effets de cette pollution sont le trou dans la couche d’ozone</a:t>
            </a:r>
          </a:p>
          <a:p>
            <a:r>
              <a:rPr lang="fr-FR" sz="1800" dirty="0" smtClean="0">
                <a:solidFill>
                  <a:schemeClr val="bg2"/>
                </a:solidFill>
              </a:rPr>
              <a:t> et le Réchauffement  climatique. </a:t>
            </a:r>
            <a:br>
              <a:rPr lang="fr-FR" sz="1800" dirty="0" smtClean="0">
                <a:solidFill>
                  <a:schemeClr val="bg2"/>
                </a:solidFill>
              </a:rPr>
            </a:br>
            <a:endParaRPr lang="ru-RU" sz="1800" dirty="0">
              <a:solidFill>
                <a:schemeClr val="bg2"/>
              </a:solidFill>
            </a:endParaRPr>
          </a:p>
        </p:txBody>
      </p:sp>
      <p:sp>
        <p:nvSpPr>
          <p:cNvPr id="3" name="Прямоугольник 2"/>
          <p:cNvSpPr/>
          <p:nvPr/>
        </p:nvSpPr>
        <p:spPr>
          <a:xfrm>
            <a:off x="307957" y="0"/>
            <a:ext cx="5214974" cy="523220"/>
          </a:xfrm>
          <a:prstGeom prst="rect">
            <a:avLst/>
          </a:prstGeom>
        </p:spPr>
        <p:txBody>
          <a:bodyPr wrap="square">
            <a:spAutoFit/>
          </a:bodyPr>
          <a:lstStyle/>
          <a:p>
            <a:pPr algn="ctr"/>
            <a:r>
              <a:rPr lang="fr-FR" sz="2800" dirty="0" smtClean="0">
                <a:latin typeface="Arial" pitchFamily="34" charset="0"/>
                <a:cs typeface="Arial" pitchFamily="34" charset="0"/>
              </a:rPr>
              <a:t>Pollution atmosphérique </a:t>
            </a:r>
            <a:endParaRPr lang="ru-R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Заголовок 32"/>
          <p:cNvSpPr>
            <a:spLocks noGrp="1"/>
          </p:cNvSpPr>
          <p:nvPr>
            <p:ph type="title"/>
          </p:nvPr>
        </p:nvSpPr>
        <p:spPr>
          <a:xfrm>
            <a:off x="431960" y="132269"/>
            <a:ext cx="4895533" cy="386260"/>
          </a:xfrm>
        </p:spPr>
        <p:txBody>
          <a:bodyPr>
            <a:normAutofit/>
          </a:bodyPr>
          <a:lstStyle/>
          <a:p>
            <a:r>
              <a:rPr lang="fr-FR" dirty="0" smtClean="0"/>
              <a:t>Catastrophes écologiques </a:t>
            </a:r>
            <a:endParaRPr lang="ru-RU" b="0" dirty="0"/>
          </a:p>
        </p:txBody>
      </p:sp>
      <p:sp>
        <p:nvSpPr>
          <p:cNvPr id="39" name="Прямоугольник 38"/>
          <p:cNvSpPr/>
          <p:nvPr/>
        </p:nvSpPr>
        <p:spPr>
          <a:xfrm>
            <a:off x="165081" y="587721"/>
            <a:ext cx="5440391" cy="2246769"/>
          </a:xfrm>
          <a:prstGeom prst="rect">
            <a:avLst/>
          </a:prstGeom>
        </p:spPr>
        <p:txBody>
          <a:bodyPr wrap="square">
            <a:spAutoFit/>
          </a:bodyPr>
          <a:lstStyle/>
          <a:p>
            <a:pPr algn="just"/>
            <a:r>
              <a:rPr lang="fr-FR" sz="2000" dirty="0" smtClean="0">
                <a:solidFill>
                  <a:schemeClr val="bg2"/>
                </a:solidFill>
              </a:rPr>
              <a:t>L’apparition de certains types d’industrie et de nouvelles techniques au cours du XXe siècle a rendu possible des accidents ou des actions ayant des conséquences très importantes sur les hommes et sur de multiples domaines de l’environnement, tout en touchant des zones géographiques plus ou moins vastes. </a:t>
            </a:r>
            <a:endParaRPr lang="ru-RU" sz="2000" dirty="0">
              <a:solidFill>
                <a:schemeClr val="bg2"/>
              </a:solidFill>
            </a:endParaRP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307957" y="762788"/>
            <a:ext cx="5214974" cy="2246769"/>
          </a:xfrm>
          <a:prstGeom prst="rect">
            <a:avLst/>
          </a:prstGeom>
        </p:spPr>
        <p:txBody>
          <a:bodyPr wrap="square">
            <a:spAutoFit/>
          </a:bodyPr>
          <a:lstStyle/>
          <a:p>
            <a:pPr algn="just"/>
            <a:r>
              <a:rPr lang="fr-FR" sz="2000" dirty="0" smtClean="0">
                <a:solidFill>
                  <a:schemeClr val="bg2"/>
                </a:solidFill>
              </a:rPr>
              <a:t>Certains de ces accidents, dont certaines grandes catastrophes industrielles ou certains accidents nucléaires, peuvent affecter des écosystèmes entiers et engendrer des séquelles graves sur l’environnement. </a:t>
            </a:r>
            <a:br>
              <a:rPr lang="fr-FR" sz="2000" dirty="0" smtClean="0">
                <a:solidFill>
                  <a:schemeClr val="bg2"/>
                </a:solidFill>
              </a:rPr>
            </a:br>
            <a:endParaRPr lang="ru-RU" sz="2000" dirty="0">
              <a:solidFill>
                <a:schemeClr val="bg2"/>
              </a:solidFill>
            </a:endParaRPr>
          </a:p>
        </p:txBody>
      </p:sp>
      <p:sp>
        <p:nvSpPr>
          <p:cNvPr id="3" name="Прямоугольник 2"/>
          <p:cNvSpPr/>
          <p:nvPr/>
        </p:nvSpPr>
        <p:spPr>
          <a:xfrm>
            <a:off x="236519" y="0"/>
            <a:ext cx="5429287" cy="461665"/>
          </a:xfrm>
          <a:prstGeom prst="rect">
            <a:avLst/>
          </a:prstGeom>
        </p:spPr>
        <p:txBody>
          <a:bodyPr wrap="square">
            <a:spAutoFit/>
          </a:bodyPr>
          <a:lstStyle/>
          <a:p>
            <a:pPr algn="ctr"/>
            <a:r>
              <a:rPr lang="fr-FR" sz="2400" dirty="0" smtClean="0">
                <a:latin typeface="Arial" pitchFamily="34" charset="0"/>
                <a:cs typeface="Arial" pitchFamily="34" charset="0"/>
              </a:rPr>
              <a:t>Catastrophes écologiques </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344961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txBox="1">
            <a:spLocks noGrp="1"/>
          </p:cNvSpPr>
          <p:nvPr>
            <p:ph type="title"/>
          </p:nvPr>
        </p:nvSpPr>
        <p:spPr>
          <a:xfrm>
            <a:off x="301367" y="1"/>
            <a:ext cx="4507184" cy="509089"/>
          </a:xfrm>
          <a:prstGeom prst="rect">
            <a:avLst/>
          </a:prstGeom>
        </p:spPr>
        <p:txBody>
          <a:bodyPr vert="horz" wrap="square" lIns="0" tIns="16486" rIns="0" bIns="0" rtlCol="0" anchor="ctr">
            <a:spAutoFit/>
          </a:bodyPr>
          <a:lstStyle/>
          <a:p>
            <a:pPr marL="12681">
              <a:lnSpc>
                <a:spcPct val="100000"/>
              </a:lnSpc>
              <a:spcBef>
                <a:spcPts val="130"/>
              </a:spcBef>
            </a:pPr>
            <a:r>
              <a:rPr lang="en-US" sz="3200" dirty="0" err="1" smtClean="0">
                <a:latin typeface="Arial" pitchFamily="34" charset="0"/>
                <a:cs typeface="Arial" pitchFamily="34" charset="0"/>
              </a:rPr>
              <a:t>Activité</a:t>
            </a:r>
            <a:endParaRPr sz="3200" dirty="0">
              <a:latin typeface="Arial" pitchFamily="34" charset="0"/>
              <a:cs typeface="Arial" pitchFamily="34" charset="0"/>
            </a:endParaRPr>
          </a:p>
        </p:txBody>
      </p:sp>
      <p:sp>
        <p:nvSpPr>
          <p:cNvPr id="27" name="Right Arrow 19">
            <a:extLst>
              <a:ext uri="{FF2B5EF4-FFF2-40B4-BE49-F238E27FC236}">
                <a16:creationId xmlns:a16="http://schemas.microsoft.com/office/drawing/2014/main" xmlns="" id="{2997D630-32D6-4842-8286-3F854FA37F31}"/>
              </a:ext>
            </a:extLst>
          </p:cNvPr>
          <p:cNvSpPr/>
          <p:nvPr/>
        </p:nvSpPr>
        <p:spPr>
          <a:xfrm>
            <a:off x="359445" y="2772172"/>
            <a:ext cx="5040560" cy="288032"/>
          </a:xfrm>
          <a:prstGeom prst="rightArrow">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BAA7B651-53B3-46C5-9041-60D8C8DB800D}"/>
              </a:ext>
            </a:extLst>
          </p:cNvPr>
          <p:cNvSpPr txBox="1"/>
          <p:nvPr/>
        </p:nvSpPr>
        <p:spPr>
          <a:xfrm>
            <a:off x="165081" y="1334292"/>
            <a:ext cx="1597380" cy="1329868"/>
          </a:xfrm>
          <a:prstGeom prst="rect">
            <a:avLst/>
          </a:prstGeom>
          <a:solidFill>
            <a:schemeClr val="accent1">
              <a:alpha val="20000"/>
            </a:schemeClr>
          </a:solidFill>
        </p:spPr>
        <p:txBody>
          <a:bodyPr wrap="square" lIns="115189" tIns="57595" rIns="115189" bIns="57595" rtlCol="0">
            <a:noAutofit/>
          </a:bodyPr>
          <a:lstStyle/>
          <a:p>
            <a:r>
              <a:rPr lang="en-US" sz="1600" dirty="0" err="1" smtClean="0">
                <a:solidFill>
                  <a:schemeClr val="tx2"/>
                </a:solidFill>
                <a:latin typeface="Arial" pitchFamily="34" charset="0"/>
                <a:cs typeface="Arial" pitchFamily="34" charset="0"/>
              </a:rPr>
              <a:t>Qu’avez</a:t>
            </a:r>
            <a:r>
              <a:rPr lang="en-US" sz="1600" dirty="0" smtClean="0">
                <a:solidFill>
                  <a:schemeClr val="tx2"/>
                </a:solidFill>
                <a:latin typeface="Arial" pitchFamily="34" charset="0"/>
                <a:cs typeface="Arial" pitchFamily="34" charset="0"/>
              </a:rPr>
              <a:t>- </a:t>
            </a:r>
            <a:r>
              <a:rPr lang="en-US" sz="1600" dirty="0" err="1" smtClean="0">
                <a:solidFill>
                  <a:schemeClr val="tx2"/>
                </a:solidFill>
                <a:latin typeface="Arial" pitchFamily="34" charset="0"/>
                <a:cs typeface="Arial" pitchFamily="34" charset="0"/>
              </a:rPr>
              <a:t>vous</a:t>
            </a:r>
            <a:r>
              <a:rPr lang="en-US" sz="1600" dirty="0" smtClean="0">
                <a:solidFill>
                  <a:schemeClr val="tx2"/>
                </a:solidFill>
                <a:latin typeface="Arial" pitchFamily="34" charset="0"/>
                <a:cs typeface="Arial" pitchFamily="34" charset="0"/>
              </a:rPr>
              <a:t> </a:t>
            </a:r>
            <a:r>
              <a:rPr lang="en-US" sz="1600" dirty="0" err="1" smtClean="0">
                <a:solidFill>
                  <a:schemeClr val="tx2"/>
                </a:solidFill>
                <a:latin typeface="Arial" pitchFamily="34" charset="0"/>
                <a:cs typeface="Arial" pitchFamily="34" charset="0"/>
              </a:rPr>
              <a:t>appris</a:t>
            </a:r>
            <a:r>
              <a:rPr lang="en-US" sz="1600" dirty="0" smtClean="0">
                <a:solidFill>
                  <a:schemeClr val="tx2"/>
                </a:solidFill>
                <a:latin typeface="Arial" pitchFamily="34" charset="0"/>
                <a:cs typeface="Arial" pitchFamily="34" charset="0"/>
              </a:rPr>
              <a:t> </a:t>
            </a:r>
            <a:r>
              <a:rPr lang="en-US" sz="1600" dirty="0" err="1" smtClean="0">
                <a:solidFill>
                  <a:schemeClr val="tx2"/>
                </a:solidFill>
                <a:latin typeface="Arial" pitchFamily="34" charset="0"/>
                <a:cs typeface="Arial" pitchFamily="34" charset="0"/>
              </a:rPr>
              <a:t>sur</a:t>
            </a:r>
            <a:r>
              <a:rPr lang="en-US" sz="1600" dirty="0" smtClean="0">
                <a:solidFill>
                  <a:schemeClr val="tx2"/>
                </a:solidFill>
                <a:latin typeface="Arial" pitchFamily="34" charset="0"/>
                <a:cs typeface="Arial" pitchFamily="34" charset="0"/>
              </a:rPr>
              <a:t> la pollution </a:t>
            </a:r>
            <a:r>
              <a:rPr lang="en-US" sz="1600" dirty="0" err="1" smtClean="0">
                <a:solidFill>
                  <a:schemeClr val="tx2"/>
                </a:solidFill>
                <a:latin typeface="Arial" pitchFamily="34" charset="0"/>
                <a:cs typeface="Arial" pitchFamily="34" charset="0"/>
              </a:rPr>
              <a:t>atmosphé-rique</a:t>
            </a:r>
            <a:r>
              <a:rPr lang="en-US" sz="1600" dirty="0" smtClean="0">
                <a:solidFill>
                  <a:schemeClr val="tx2"/>
                </a:solidFill>
                <a:latin typeface="Arial" pitchFamily="34" charset="0"/>
                <a:cs typeface="Arial" pitchFamily="34" charset="0"/>
              </a:rPr>
              <a:t>?</a:t>
            </a:r>
            <a:endParaRPr lang="en-US" sz="1600" dirty="0">
              <a:solidFill>
                <a:schemeClr val="tx2"/>
              </a:solidFill>
              <a:latin typeface="Arial" pitchFamily="34" charset="0"/>
              <a:cs typeface="Arial" pitchFamily="34" charset="0"/>
            </a:endParaRPr>
          </a:p>
        </p:txBody>
      </p:sp>
      <p:sp>
        <p:nvSpPr>
          <p:cNvPr id="29" name="TextBox 28">
            <a:extLst>
              <a:ext uri="{FF2B5EF4-FFF2-40B4-BE49-F238E27FC236}">
                <a16:creationId xmlns:a16="http://schemas.microsoft.com/office/drawing/2014/main" xmlns="" id="{3BBDF8B1-547B-400B-902A-AB7A3B9D9BAB}"/>
              </a:ext>
            </a:extLst>
          </p:cNvPr>
          <p:cNvSpPr txBox="1"/>
          <p:nvPr/>
        </p:nvSpPr>
        <p:spPr>
          <a:xfrm>
            <a:off x="1762461" y="905664"/>
            <a:ext cx="1688768" cy="1743079"/>
          </a:xfrm>
          <a:prstGeom prst="rect">
            <a:avLst/>
          </a:prstGeom>
          <a:solidFill>
            <a:schemeClr val="accent3">
              <a:alpha val="20000"/>
            </a:schemeClr>
          </a:solidFill>
        </p:spPr>
        <p:txBody>
          <a:bodyPr wrap="square" lIns="115189" tIns="57595" rIns="115189" bIns="57595" rtlCol="0">
            <a:noAutofit/>
          </a:bodyPr>
          <a:lstStyle/>
          <a:p>
            <a:r>
              <a:rPr lang="en-US" sz="1600" dirty="0" smtClean="0">
                <a:solidFill>
                  <a:schemeClr val="tx2"/>
                </a:solidFill>
                <a:latin typeface="Arial" panose="020B0604020202020204" pitchFamily="34" charset="0"/>
                <a:cs typeface="Arial" panose="020B0604020202020204" pitchFamily="34" charset="0"/>
              </a:rPr>
              <a:t>Comment </a:t>
            </a:r>
            <a:r>
              <a:rPr lang="en-US" sz="1600" dirty="0" err="1" smtClean="0">
                <a:solidFill>
                  <a:schemeClr val="tx2"/>
                </a:solidFill>
                <a:latin typeface="Arial" panose="020B0604020202020204" pitchFamily="34" charset="0"/>
                <a:cs typeface="Arial" panose="020B0604020202020204" pitchFamily="34" charset="0"/>
              </a:rPr>
              <a:t>comprenez-vous</a:t>
            </a:r>
            <a:r>
              <a:rPr lang="en-US" sz="1600" dirty="0" smtClean="0">
                <a:solidFill>
                  <a:schemeClr val="tx2"/>
                </a:solidFill>
                <a:latin typeface="Arial" panose="020B0604020202020204" pitchFamily="34" charset="0"/>
                <a:cs typeface="Arial" panose="020B0604020202020204" pitchFamily="34" charset="0"/>
              </a:rPr>
              <a:t> les catastrophes </a:t>
            </a:r>
            <a:r>
              <a:rPr lang="en-US" sz="1600" dirty="0" err="1" smtClean="0">
                <a:solidFill>
                  <a:schemeClr val="tx2"/>
                </a:solidFill>
                <a:latin typeface="Arial" panose="020B0604020202020204" pitchFamily="34" charset="0"/>
                <a:cs typeface="Arial" panose="020B0604020202020204" pitchFamily="34" charset="0"/>
              </a:rPr>
              <a:t>écologiques</a:t>
            </a:r>
            <a:r>
              <a:rPr lang="en-US" sz="1600" dirty="0" smtClean="0">
                <a:solidFill>
                  <a:schemeClr val="tx2"/>
                </a:solidFill>
                <a:latin typeface="Arial" panose="020B0604020202020204" pitchFamily="34" charset="0"/>
                <a:cs typeface="Arial" panose="020B0604020202020204" pitchFamily="34" charset="0"/>
              </a:rPr>
              <a:t>?</a:t>
            </a:r>
            <a:endParaRPr lang="en-US" sz="1600" dirty="0">
              <a:solidFill>
                <a:schemeClr val="tx2"/>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06D1B5B3-FCA2-4393-A355-7597C12658CF}"/>
              </a:ext>
            </a:extLst>
          </p:cNvPr>
          <p:cNvSpPr txBox="1"/>
          <p:nvPr/>
        </p:nvSpPr>
        <p:spPr>
          <a:xfrm>
            <a:off x="3451229" y="610779"/>
            <a:ext cx="1643074" cy="2053381"/>
          </a:xfrm>
          <a:prstGeom prst="rect">
            <a:avLst/>
          </a:prstGeom>
          <a:solidFill>
            <a:schemeClr val="accent5">
              <a:alpha val="20000"/>
            </a:schemeClr>
          </a:solidFill>
        </p:spPr>
        <p:txBody>
          <a:bodyPr wrap="square" lIns="115189" tIns="57595" rIns="115189" bIns="57595" rtlCol="0">
            <a:noAutofit/>
          </a:bodyPr>
          <a:lstStyle/>
          <a:p>
            <a:r>
              <a:rPr lang="en-US" sz="1800" dirty="0" err="1" smtClean="0">
                <a:solidFill>
                  <a:schemeClr val="tx2"/>
                </a:solidFill>
                <a:latin typeface="Arial" panose="020B0604020202020204" pitchFamily="34" charset="0"/>
                <a:cs typeface="Arial" panose="020B0604020202020204" pitchFamily="34" charset="0"/>
              </a:rPr>
              <a:t>Observez</a:t>
            </a:r>
            <a:r>
              <a:rPr lang="en-US" sz="1800" dirty="0" smtClean="0">
                <a:solidFill>
                  <a:schemeClr val="tx2"/>
                </a:solidFill>
                <a:latin typeface="Arial" panose="020B0604020202020204" pitchFamily="34" charset="0"/>
                <a:cs typeface="Arial" panose="020B0604020202020204" pitchFamily="34" charset="0"/>
              </a:rPr>
              <a:t> les documents et </a:t>
            </a:r>
            <a:r>
              <a:rPr lang="en-US" sz="1800" dirty="0" err="1" smtClean="0">
                <a:solidFill>
                  <a:schemeClr val="tx2"/>
                </a:solidFill>
                <a:latin typeface="Arial" panose="020B0604020202020204" pitchFamily="34" charset="0"/>
                <a:cs typeface="Arial" panose="020B0604020202020204" pitchFamily="34" charset="0"/>
              </a:rPr>
              <a:t>intrerprétez</a:t>
            </a:r>
            <a:r>
              <a:rPr lang="en-US" sz="1800" dirty="0" smtClean="0">
                <a:solidFill>
                  <a:schemeClr val="tx2"/>
                </a:solidFill>
                <a:latin typeface="Arial" panose="020B0604020202020204" pitchFamily="34" charset="0"/>
                <a:cs typeface="Arial" panose="020B0604020202020204" pitchFamily="34" charset="0"/>
              </a:rPr>
              <a:t>-les.</a:t>
            </a:r>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4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2" presetClass="entr" presetSubtype="8" decel="70000" fill="hold" grpId="0" nodeType="withEffect">
                                  <p:stCondLst>
                                    <p:cond delay="4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000" fill="hold"/>
                                        <p:tgtEl>
                                          <p:spTgt spid="27"/>
                                        </p:tgtEl>
                                        <p:attrNameLst>
                                          <p:attrName>ppt_x</p:attrName>
                                        </p:attrNameLst>
                                      </p:cBhvr>
                                      <p:tavLst>
                                        <p:tav tm="0">
                                          <p:val>
                                            <p:strVal val="0-#ppt_w/2"/>
                                          </p:val>
                                        </p:tav>
                                        <p:tav tm="100000">
                                          <p:val>
                                            <p:strVal val="#ppt_x"/>
                                          </p:val>
                                        </p:tav>
                                      </p:tavLst>
                                    </p:anim>
                                    <p:anim calcmode="lin" valueType="num">
                                      <p:cBhvr additive="base">
                                        <p:cTn id="17"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Заголовок 27"/>
          <p:cNvSpPr>
            <a:spLocks noGrp="1"/>
          </p:cNvSpPr>
          <p:nvPr>
            <p:ph type="title"/>
          </p:nvPr>
        </p:nvSpPr>
        <p:spPr>
          <a:xfrm>
            <a:off x="431960" y="132269"/>
            <a:ext cx="5233847" cy="386260"/>
          </a:xfrm>
        </p:spPr>
        <p:txBody>
          <a:bodyPr>
            <a:normAutofit/>
          </a:bodyPr>
          <a:lstStyle/>
          <a:p>
            <a:r>
              <a:rPr lang="fr-FR" sz="2800" dirty="0" smtClean="0">
                <a:solidFill>
                  <a:schemeClr val="tx1"/>
                </a:solidFill>
              </a:rPr>
              <a:t>Pollution des sols</a:t>
            </a:r>
            <a:endParaRPr lang="ru-RU" sz="2800" dirty="0">
              <a:solidFill>
                <a:schemeClr val="tx1"/>
              </a:solidFill>
            </a:endParaRPr>
          </a:p>
        </p:txBody>
      </p:sp>
      <p:sp>
        <p:nvSpPr>
          <p:cNvPr id="59" name="Прямоугольник 58"/>
          <p:cNvSpPr/>
          <p:nvPr/>
        </p:nvSpPr>
        <p:spPr>
          <a:xfrm>
            <a:off x="236519" y="619912"/>
            <a:ext cx="5357850" cy="2585323"/>
          </a:xfrm>
          <a:prstGeom prst="rect">
            <a:avLst/>
          </a:prstGeom>
        </p:spPr>
        <p:txBody>
          <a:bodyPr wrap="square">
            <a:spAutoFit/>
          </a:bodyPr>
          <a:lstStyle/>
          <a:p>
            <a:pPr algn="just"/>
            <a:r>
              <a:rPr lang="fr-FR" sz="1800" dirty="0" smtClean="0">
                <a:solidFill>
                  <a:schemeClr val="bg2"/>
                </a:solidFill>
              </a:rPr>
              <a:t>L’agriculture est la principale cause de la pollution des sols à cause des engrais et des pesticides qui s’infltrent dans le sol. L’infltration des engrais et des pesticides entraine une grave pollution des nappes phréatiques eaux souterraines. La contamination des eaux souterraines est très diffcile, voire impossible à nettoyer. L’eau ne peut plus être traitée et devient inutilisable. </a:t>
            </a:r>
            <a:br>
              <a:rPr lang="fr-FR" sz="1800" dirty="0" smtClean="0">
                <a:solidFill>
                  <a:schemeClr val="bg2"/>
                </a:solidFill>
              </a:rPr>
            </a:br>
            <a:endParaRPr lang="ru-RU" sz="1800" dirty="0">
              <a:solidFill>
                <a:schemeClr val="bg2"/>
              </a:solidFill>
            </a:endParaRPr>
          </a:p>
        </p:txBody>
      </p:sp>
    </p:spTree>
    <p:extLst>
      <p:ext uri="{BB962C8B-B14F-4D97-AF65-F5344CB8AC3E}">
        <p14:creationId xmlns:p14="http://schemas.microsoft.com/office/powerpoint/2010/main" val="56154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Прямоугольник 117"/>
          <p:cNvSpPr/>
          <p:nvPr/>
        </p:nvSpPr>
        <p:spPr>
          <a:xfrm>
            <a:off x="379395" y="979078"/>
            <a:ext cx="5143536" cy="1384995"/>
          </a:xfrm>
          <a:prstGeom prst="rect">
            <a:avLst/>
          </a:prstGeom>
        </p:spPr>
        <p:txBody>
          <a:bodyPr wrap="square">
            <a:spAutoFit/>
          </a:bodyPr>
          <a:lstStyle/>
          <a:p>
            <a:pPr algn="just"/>
            <a:r>
              <a:rPr lang="fr-FR" sz="2800" dirty="0" smtClean="0">
                <a:solidFill>
                  <a:schemeClr val="tx2"/>
                </a:solidFill>
              </a:rPr>
              <a:t>Qualifiez le mot « la pollution »</a:t>
            </a:r>
          </a:p>
          <a:p>
            <a:pPr algn="just"/>
            <a:r>
              <a:rPr lang="fr-FR" sz="2800" dirty="0" smtClean="0">
                <a:solidFill>
                  <a:schemeClr val="tx2"/>
                </a:solidFill>
              </a:rPr>
              <a:t> Donnez vos propositions de la lutte contre la pollution.</a:t>
            </a:r>
            <a:endParaRPr lang="ru-RU" sz="2800" dirty="0">
              <a:solidFill>
                <a:schemeClr val="tx2"/>
              </a:solidFill>
            </a:endParaRPr>
          </a:p>
        </p:txBody>
      </p:sp>
      <p:sp>
        <p:nvSpPr>
          <p:cNvPr id="119" name="Прямоугольник 118"/>
          <p:cNvSpPr/>
          <p:nvPr/>
        </p:nvSpPr>
        <p:spPr>
          <a:xfrm>
            <a:off x="165081" y="-23030"/>
            <a:ext cx="5357850" cy="584775"/>
          </a:xfrm>
          <a:prstGeom prst="rect">
            <a:avLst/>
          </a:prstGeom>
        </p:spPr>
        <p:txBody>
          <a:bodyPr wrap="square">
            <a:spAutoFit/>
          </a:bodyPr>
          <a:lstStyle/>
          <a:p>
            <a:pPr algn="ctr"/>
            <a:r>
              <a:rPr lang="en-US" sz="3200" dirty="0" err="1" smtClean="0">
                <a:latin typeface="Arial" pitchFamily="34" charset="0"/>
                <a:cs typeface="Arial" pitchFamily="34" charset="0"/>
              </a:rPr>
              <a:t>Activité</a:t>
            </a:r>
            <a:endParaRPr lang="ru-RU" sz="2800" dirty="0"/>
          </a:p>
        </p:txBody>
      </p:sp>
    </p:spTree>
    <p:extLst>
      <p:ext uri="{BB962C8B-B14F-4D97-AF65-F5344CB8AC3E}">
        <p14:creationId xmlns:p14="http://schemas.microsoft.com/office/powerpoint/2010/main" val="1077817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151027</TotalTime>
  <Words>1076</Words>
  <Application>Microsoft Office PowerPoint</Application>
  <PresentationFormat>Произвольный</PresentationFormat>
  <Paragraphs>90</Paragraphs>
  <Slides>22</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22</vt:i4>
      </vt:variant>
    </vt:vector>
  </HeadingPairs>
  <TitlesOfParts>
    <vt:vector size="32"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Plan de la leçon:</vt:lpstr>
      <vt:lpstr>Pollution atmosphérique </vt:lpstr>
      <vt:lpstr>Презентация PowerPoint</vt:lpstr>
      <vt:lpstr>Catastrophes écologiques </vt:lpstr>
      <vt:lpstr>Презентация PowerPoint</vt:lpstr>
      <vt:lpstr>Activité</vt:lpstr>
      <vt:lpstr>Pollution des sols</vt:lpstr>
      <vt:lpstr>Презентация PowerPoint</vt:lpstr>
      <vt:lpstr>Презентация PowerPoint</vt:lpstr>
      <vt:lpstr>Презентация PowerPoint</vt:lpstr>
      <vt:lpstr>Презентация PowerPoint</vt:lpstr>
      <vt:lpstr>Презентация PowerPoint</vt:lpstr>
      <vt:lpstr>Pour économiser l'eau, il faut d’abord comprendre comment cette ressource est utilisée au quotidien :</vt:lpstr>
      <vt:lpstr>Charte de l'environnement de 2004</vt:lpstr>
      <vt:lpstr>Un peu de grammaire</vt:lpstr>
      <vt:lpstr>Lire le texte et répondre aux questions:</vt:lpstr>
      <vt:lpstr>Réponses</vt:lpstr>
      <vt:lpstr>Réponses</vt:lpstr>
      <vt:lpstr>Réponses</vt:lpstr>
      <vt:lpstr>Devoir</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1459</cp:revision>
  <dcterms:created xsi:type="dcterms:W3CDTF">2014-10-08T23:03:32Z</dcterms:created>
  <dcterms:modified xsi:type="dcterms:W3CDTF">2020-09-08T18:08:41Z</dcterms:modified>
</cp:coreProperties>
</file>