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5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6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304" r:id="rId7"/>
    <p:sldId id="262" r:id="rId8"/>
    <p:sldId id="301" r:id="rId9"/>
    <p:sldId id="305" r:id="rId10"/>
    <p:sldId id="306" r:id="rId11"/>
    <p:sldId id="307" r:id="rId12"/>
    <p:sldId id="308" r:id="rId13"/>
    <p:sldId id="309" r:id="rId14"/>
    <p:sldId id="302" r:id="rId15"/>
    <p:sldId id="303" r:id="rId16"/>
    <p:sldId id="310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image" Target="../media/image30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image" Target="../media/image31.pn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image" Target="../media/image7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>
                <a:buNone/>
              </a:pPr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Yo‘llar farqi yarim to‘lqin uzunligining toq soniga karrali bo‘lsa: </a:t>
              </a:r>
              <a14:m>
                <m:oMath xmlns:m="http://schemas.openxmlformats.org/officeDocument/2006/math">
                  <m:r>
                    <a:rPr lang="uz-Latn-UZ" sz="3600" i="1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uz-Latn-UZ" sz="3600" b="0" i="1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  <m:r>
                    <a:rPr lang="uz-Latn-UZ" sz="3600" b="0" i="1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=(2</m:t>
                  </m:r>
                  <m:r>
                    <a:rPr lang="uz-Latn-UZ" sz="3600" b="0" i="1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  <m:r>
                    <a:rPr lang="uz-Latn-UZ" sz="3600" b="0" i="1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+1)</m:t>
                  </m:r>
                  <m:f>
                    <m:fPr>
                      <m:ctrlPr>
                        <a:rPr lang="uz-Latn-UZ" sz="3600" b="0" i="1" smtClean="0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</m:num>
                    <m:den>
                      <m:r>
                        <a:rPr lang="uz-Latn-UZ" sz="3600" b="0" i="1" smtClean="0">
                          <a:ln w="0"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</m:oMath>
              </a14:m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>
                <a:buNone/>
              </a:pPr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Bu nuqtada tebranishlarning susayishi kuzatiladi.</a:t>
              </a: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>
                <a:buNone/>
              </a:pPr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Yo‘llar farqi yarim to‘lqin uzunligining toq soniga karrali bo‘lsa: </a:t>
              </a:r>
              <a:r>
                <a:rPr lang="uz-Latn-UZ" sz="3600" i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</a:t>
              </a:r>
              <a:r>
                <a:rPr lang="uz-Latn-UZ" sz="3600" b="0" i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𝑑=(2𝑘+1)𝜆/2</a:t>
              </a:r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ctr">
                <a:buNone/>
              </a:pPr>
              <a:r>
                <a:rPr lang="uz-Latn-UZ" sz="3200" dirty="0">
                  <a:ln w="0"/>
                  <a:latin typeface="Arial" panose="020B0604020202020204" pitchFamily="34" charset="0"/>
                  <a:cs typeface="Arial" panose="020B0604020202020204" pitchFamily="34" charset="0"/>
                </a:rPr>
                <a:t>Bu nuqtada tebranishlarning susayishi kuzatiladi.</a:t>
              </a:r>
            </a:p>
          </dgm:t>
        </dgm:pt>
      </mc:Fallback>
    </mc:AlternateConten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Agar yo‘l farqi yarim to‘lqin uzunligining juft soniga karrali bo‘lsa: </a:t>
              </a:r>
              <a14:m>
                <m:oMath xmlns:m="http://schemas.openxmlformats.org/officeDocument/2006/math">
                  <m:r>
                    <a:rPr lang="uz-Latn-UZ" sz="320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∆</m:t>
                  </m:r>
                  <m:r>
                    <a:rPr lang="uz-Latn-UZ" sz="32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𝑑</m:t>
                  </m:r>
                  <m:r>
                    <a:rPr lang="uz-Latn-UZ" sz="32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=2</m:t>
                  </m:r>
                  <m:r>
                    <a:rPr lang="uz-Latn-UZ" sz="32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  <m:f>
                    <m:fPr>
                      <m:ctrlP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</m:num>
                    <m:den>
                      <m:r>
                        <a:rPr lang="uz-Latn-UZ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</m:oMath>
              </a14:m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(k=0,1,2...)</a:t>
              </a:r>
            </a:p>
            <a:p>
              <a:pPr algn="ctr"/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Bu nuqtada tebranishlarning kuchayishi kuzatiladi.</a:t>
              </a:r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pPr algn="ctr"/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Agar yo‘l farqi yarim to‘lqin uzunligining juft soniga karrali bo‘lsa: </a:t>
              </a:r>
              <a:r>
                <a:rPr lang="uz-Latn-UZ" sz="32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∆</a:t>
              </a:r>
              <a:r>
                <a:rPr lang="uz-Latn-UZ" sz="32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𝑑=2𝑘 𝜆/2</a:t>
              </a:r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  (k=0,1,2...)</a:t>
              </a:r>
            </a:p>
            <a:p>
              <a:pPr algn="ctr"/>
              <a:r>
                <a:rPr lang="uz-Latn-UZ" sz="3200" dirty="0">
                  <a:latin typeface="Arial" panose="020B0604020202020204" pitchFamily="34" charset="0"/>
                  <a:cs typeface="Arial" panose="020B0604020202020204" pitchFamily="34" charset="0"/>
                </a:rPr>
                <a:t>Bu nuqtada tebranishlarning kuchayishi kuzatiladi.</a:t>
              </a:r>
              <a:endParaRPr lang="ru-RU" sz="3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17C65CCF-B5DD-4FB0-AE50-FBC95BFECB8A}" type="pres">
      <dgm:prSet presAssocID="{04E6E8BC-FAF9-41A1-AD1D-2B2B4ED70FF9}" presName="text_1" presStyleLbl="node1" presStyleIdx="0" presStyleCnt="2" custScaleY="143368" custLinFactNeighborX="-134" custLinFactNeighborY="-103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2" custScaleX="116099" custScaleY="113832" custLinFactNeighborX="-592" custLinFactNeighborY="-5328"/>
      <dgm:spPr/>
    </dgm:pt>
    <dgm:pt modelId="{0B393359-D7D5-4F8C-BAD5-E03C72C535C0}" type="pres">
      <dgm:prSet presAssocID="{A3E456A2-D326-4DA6-8127-B533CA59FC6D}" presName="text_2" presStyleLbl="node1" presStyleIdx="1" presStyleCnt="2" custScaleY="167049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2" custScaleX="123443" custScaleY="124167" custLinFactNeighborX="-1184"/>
      <dgm:spPr/>
    </dgm:pt>
  </dgm:ptLst>
  <dgm:cxnLst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2"/>
          <a:stretch>
            <a:fillRect b="-946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2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2"/>
      <dgm:spPr/>
    </dgm:pt>
    <dgm:pt modelId="{99754172-BFE0-4714-AF36-8ED2EA17EC17}" type="pres">
      <dgm:prSet presAssocID="{5FCEF20D-90D8-4EF4-8475-1AB1D4D24C48}" presName="dstNode" presStyleLbl="node1" presStyleIdx="0" presStyleCnt="2"/>
      <dgm:spPr/>
    </dgm:pt>
    <dgm:pt modelId="{17C65CCF-B5DD-4FB0-AE50-FBC95BFECB8A}" type="pres">
      <dgm:prSet presAssocID="{04E6E8BC-FAF9-41A1-AD1D-2B2B4ED70FF9}" presName="text_1" presStyleLbl="node1" presStyleIdx="0" presStyleCnt="2" custScaleY="143368" custLinFactNeighborX="-134" custLinFactNeighborY="-103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2" custScaleX="116099" custScaleY="113832" custLinFactNeighborX="-592" custLinFactNeighborY="-5328"/>
      <dgm:spPr/>
    </dgm:pt>
    <dgm:pt modelId="{0B393359-D7D5-4F8C-BAD5-E03C72C535C0}" type="pres">
      <dgm:prSet presAssocID="{A3E456A2-D326-4DA6-8127-B533CA59FC6D}" presName="text_2" presStyleLbl="node1" presStyleIdx="1" presStyleCnt="2" custScaleY="167049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2" custScaleX="123443" custScaleY="124167" custLinFactNeighborX="-1184"/>
      <dgm:spPr/>
    </dgm:pt>
  </dgm:ptLst>
  <dgm:cxnLst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4000" dirty="0">
              <a:latin typeface="Arial" panose="020B0604020202020204" pitchFamily="34" charset="0"/>
              <a:cs typeface="Arial" panose="020B0604020202020204" pitchFamily="34" charset="0"/>
            </a:rPr>
            <a:t>Nyuton halqalari 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Yorug‘ halqalar radiusi: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𝑦𝑜𝑟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(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f>
                        <m:f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num>
                        <m:den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den>
                      </m:f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</m:rad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Yorug‘ halqalar radiusi: 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𝑟_𝑦𝑜𝑟=√((𝑚+1/2)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𝜆𝑅)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Qorong‘u halqalar radiusi: </a:t>
              </a:r>
              <a14:m>
                <m:oMath xmlns:m="http://schemas.openxmlformats.org/officeDocument/2006/math">
                  <m:sSub>
                    <m:sSubPr>
                      <m:ctrlPr>
                        <a:rPr lang="uz-Latn-UZ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𝑞</m:t>
                      </m:r>
                    </m:sub>
                  </m:sSub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radPr>
                    <m:deg/>
                    <m:e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𝜆</m:t>
                      </m:r>
                      <m:r>
                        <a:rPr lang="uz-Latn-UZ" sz="3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𝑅</m:t>
                      </m:r>
                    </m:e>
                  </m:rad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linza egrilik radiusi.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Qorong‘u halqalar radiusi: 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𝑟_𝑞=√𝑚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𝜆𝑅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algn="ctr"/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R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en-US" sz="3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linza egrilik radiusi.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4000" dirty="0">
              <a:latin typeface="Arial" panose="020B0604020202020204" pitchFamily="34" charset="0"/>
              <a:cs typeface="Arial" panose="020B0604020202020204" pitchFamily="34" charset="0"/>
            </a:rPr>
            <a:t>Nyuton halqalari </a:t>
          </a:r>
          <a:endParaRPr lang="ru-RU" sz="4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 t="-4803" b="-15284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0782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T</a:t>
          </a:r>
          <a:r>
            <a:rPr lang="pl-PL" sz="3200" dirty="0">
              <a:latin typeface="Arial" panose="020B0604020202020204" pitchFamily="34" charset="0"/>
              <a:cs typeface="Arial" panose="020B0604020202020204" pitchFamily="34" charset="0"/>
            </a:rPr>
            <a:t>o‘lqinning o‘z yo‘lida uchragan to‘siqni aylanib</a:t>
          </a:r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n-NO" sz="3200" dirty="0">
              <a:latin typeface="Arial" panose="020B0604020202020204" pitchFamily="34" charset="0"/>
              <a:cs typeface="Arial" panose="020B0604020202020204" pitchFamily="34" charset="0"/>
            </a:rPr>
            <a:t>o‘tishiga to‘lqinlar difraksiyasi deyiladi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𝑑𝑠𝑖𝑛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𝛼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𝑑𝑠𝑖𝑛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𝛼=𝑛𝜆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da kuchaytiradi, </a:t>
              </a:r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𝑛</m:t>
                  </m:r>
                  <m:r>
                    <a:rPr lang="uz-Latn-UZ" sz="40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+1</m:t>
                      </m:r>
                    </m:num>
                    <m:den>
                      <m:r>
                        <a:rPr lang="uz-Latn-UZ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</m:oMath>
              </a14:m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da susaytiradi.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pPr algn="ctr"/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𝑛=𝑘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da kuchaytiradi, </a:t>
              </a:r>
              <a:r>
                <a:rPr lang="uz-Latn-UZ" sz="4000" b="0" i="0">
                  <a:latin typeface="Cambria Math" panose="02040503050406030204" pitchFamily="18" charset="0"/>
                  <a:cs typeface="Arial" panose="020B0604020202020204" pitchFamily="34" charset="0"/>
                </a:rPr>
                <a:t>𝑛=(2𝑘+1)/2</a:t>
              </a:r>
              <a:r>
                <a:rPr lang="uz-Latn-UZ" sz="3600" dirty="0">
                  <a:latin typeface="Arial" panose="020B0604020202020204" pitchFamily="34" charset="0"/>
                  <a:cs typeface="Arial" panose="020B0604020202020204" pitchFamily="34" charset="0"/>
                </a:rPr>
                <a:t> da susaytiradi.</a:t>
              </a:r>
              <a:endParaRPr lang="ru-RU" sz="3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9239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/>
      <dgm:t>
        <a:bodyPr/>
        <a:lstStyle/>
        <a:p>
          <a:pPr algn="ctr"/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T</a:t>
          </a:r>
          <a:r>
            <a:rPr lang="pl-PL" sz="3200" dirty="0">
              <a:latin typeface="Arial" panose="020B0604020202020204" pitchFamily="34" charset="0"/>
              <a:cs typeface="Arial" panose="020B0604020202020204" pitchFamily="34" charset="0"/>
            </a:rPr>
            <a:t>o‘lqinning o‘z yo‘lida uchragan to‘siqni aylanib</a:t>
          </a:r>
          <a:r>
            <a:rPr lang="uz-Latn-UZ" sz="3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n-NO" sz="3200" dirty="0">
              <a:latin typeface="Arial" panose="020B0604020202020204" pitchFamily="34" charset="0"/>
              <a:cs typeface="Arial" panose="020B0604020202020204" pitchFamily="34" charset="0"/>
            </a:rPr>
            <a:t>o‘tishiga to‘lqinlar difraksiyasi deyiladi</a:t>
          </a:r>
          <a:endParaRPr lang="ru-RU" sz="3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2"/>
          <a:stretch>
            <a:fillRect b="-9717"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 custScaleY="119661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 custScaleY="121564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 custScaleY="119239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6900092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1270249" y="321649"/>
          <a:ext cx="9853728" cy="256732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1385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Agar yo‘l farqi yarim to‘lqin uzunligining juft soniga karrali bo‘lsa: </a:t>
          </a:r>
          <a14:m xmlns:a14="http://schemas.microsoft.com/office/drawing/2010/main">
            <m:oMath xmlns:m="http://schemas.openxmlformats.org/officeDocument/2006/math">
              <m:r>
                <a:rPr lang="uz-Latn-UZ" sz="320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∆</m:t>
              </m:r>
              <m:r>
                <a:rPr lang="uz-Latn-UZ" sz="32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𝑑</m:t>
              </m:r>
              <m:r>
                <a:rPr lang="uz-Latn-UZ" sz="32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=2</m:t>
              </m:r>
              <m:r>
                <a:rPr lang="uz-Latn-UZ" sz="32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𝑘</m:t>
              </m:r>
              <m:f>
                <m:fPr>
                  <m:ctrlPr>
                    <a:rPr lang="uz-Latn-UZ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</m:num>
                <m:den>
                  <m:r>
                    <a:rPr lang="uz-Latn-UZ" sz="32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</m:oMath>
          </a14:m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 (k=0,1,2...)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Bu nuqtada tebranishlarning kuchayishi kuzatiladi.</a:t>
          </a:r>
          <a:endParaRPr lang="ru-RU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70249" y="321649"/>
        <a:ext cx="9853728" cy="2567321"/>
      </dsp:txXfrm>
    </dsp:sp>
    <dsp:sp modelId="{2EA9DC61-1D57-457E-AA3A-3965FE328269}">
      <dsp:nvSpPr>
        <dsp:cNvPr id="0" name=""/>
        <dsp:cNvSpPr/>
      </dsp:nvSpPr>
      <dsp:spPr>
        <a:xfrm>
          <a:off x="-15927" y="397576"/>
          <a:ext cx="2598762" cy="254801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283453" y="2981739"/>
          <a:ext cx="9853728" cy="29913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1385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n w="0"/>
              <a:latin typeface="Arial" panose="020B0604020202020204" pitchFamily="34" charset="0"/>
              <a:cs typeface="Arial" panose="020B0604020202020204" pitchFamily="34" charset="0"/>
            </a:rPr>
            <a:t>Yo‘llar farqi yarim to‘lqin uzunligining toq soniga karrali bo‘lsa: </a:t>
          </a:r>
          <a14:m xmlns:a14="http://schemas.microsoft.com/office/drawing/2010/main">
            <m:oMath xmlns:m="http://schemas.openxmlformats.org/officeDocument/2006/math">
              <m:r>
                <a:rPr lang="uz-Latn-UZ" sz="3600" i="1" kern="1200" smtClean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∆</m:t>
              </m:r>
              <m:r>
                <a:rPr lang="uz-Latn-UZ" sz="3600" b="0" i="1" kern="1200" smtClean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𝑑</m:t>
              </m:r>
              <m:r>
                <a:rPr lang="uz-Latn-UZ" sz="3600" b="0" i="1" kern="1200" smtClean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=(2</m:t>
              </m:r>
              <m:r>
                <a:rPr lang="uz-Latn-UZ" sz="3600" b="0" i="1" kern="1200" smtClean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𝑘</m:t>
              </m:r>
              <m:r>
                <a:rPr lang="uz-Latn-UZ" sz="3600" b="0" i="1" kern="1200" smtClean="0">
                  <a:ln w="0"/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+1)</m:t>
              </m:r>
              <m:f>
                <m:fPr>
                  <m:ctrlPr>
                    <a:rPr lang="uz-Latn-UZ" sz="3600" b="0" i="1" kern="1200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</m:num>
                <m:den>
                  <m:r>
                    <a:rPr lang="uz-Latn-UZ" sz="3600" b="0" i="1" kern="1200" smtClean="0">
                      <a:ln w="0"/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</m:oMath>
          </a14:m>
          <a:r>
            <a:rPr lang="uz-Latn-UZ" sz="3200" kern="1200" dirty="0">
              <a:ln w="0"/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n w="0"/>
              <a:latin typeface="Arial" panose="020B0604020202020204" pitchFamily="34" charset="0"/>
              <a:cs typeface="Arial" panose="020B0604020202020204" pitchFamily="34" charset="0"/>
            </a:rPr>
            <a:t>Bu nuqtada tebranishlarning susayishi kuzatiladi.</a:t>
          </a:r>
        </a:p>
      </dsp:txBody>
      <dsp:txXfrm>
        <a:off x="1283453" y="2981739"/>
        <a:ext cx="9853728" cy="2991382"/>
      </dsp:txXfrm>
    </dsp:sp>
    <dsp:sp modelId="{181D2663-E005-40D7-A353-1D0673874303}">
      <dsp:nvSpPr>
        <dsp:cNvPr id="0" name=""/>
        <dsp:cNvSpPr/>
      </dsp:nvSpPr>
      <dsp:spPr>
        <a:xfrm>
          <a:off x="-98121" y="3087752"/>
          <a:ext cx="2763150" cy="277935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4000" kern="1200" dirty="0">
              <a:latin typeface="Arial" panose="020B0604020202020204" pitchFamily="34" charset="0"/>
              <a:cs typeface="Arial" panose="020B0604020202020204" pitchFamily="34" charset="0"/>
            </a:rPr>
            <a:t>Nyuton halqalari </a:t>
          </a:r>
          <a:endParaRPr lang="ru-RU" sz="4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Yorug‘ halqalar radiusi: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𝑦𝑜𝑟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(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f>
                    <m:f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num>
                    <m:den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den>
                  </m:f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</m:e>
              </m:rad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20210"/>
          <a:ext cx="10082520" cy="13888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Qorong‘u halqalar radiusi: </a:t>
          </a: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Pr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𝑟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𝑞</m:t>
                  </m:r>
                </m:sub>
              </m:sSub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ad>
                <m:radPr>
                  <m:degHide m:val="on"/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radPr>
                <m:deg/>
                <m:e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𝑚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𝜆</m:t>
                  </m:r>
                  <m:r>
                    <a:rPr lang="uz-Latn-UZ" sz="36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𝑅</m:t>
                  </m:r>
                </m:e>
              </m:rad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</a:p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R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-</a:t>
          </a: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linza egrilik radiusi.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320210"/>
        <a:ext cx="10082520" cy="1388824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503587"/>
          <a:ext cx="10082520" cy="150013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81280" rIns="81280" bIns="8128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T</a:t>
          </a:r>
          <a:r>
            <a:rPr lang="pl-PL" sz="3200" kern="1200" dirty="0">
              <a:latin typeface="Arial" panose="020B0604020202020204" pitchFamily="34" charset="0"/>
              <a:cs typeface="Arial" panose="020B0604020202020204" pitchFamily="34" charset="0"/>
            </a:rPr>
            <a:t>o‘lqinning o‘z yo‘lida uchragan to‘siqni aylanib</a:t>
          </a:r>
          <a:r>
            <a:rPr lang="uz-Latn-UZ" sz="32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nn-NO" sz="3200" kern="1200" dirty="0">
              <a:latin typeface="Arial" panose="020B0604020202020204" pitchFamily="34" charset="0"/>
              <a:cs typeface="Arial" panose="020B0604020202020204" pitchFamily="34" charset="0"/>
            </a:rPr>
            <a:t>o‘tishiga to‘lqinlar difraksiyasi deyiladi</a:t>
          </a:r>
          <a:endParaRPr lang="ru-RU" sz="3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503587"/>
        <a:ext cx="10082520" cy="1500136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372142"/>
          <a:ext cx="9626816" cy="15239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𝑑𝑠𝑖𝑛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𝛼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m:t>𝜆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 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325740" y="2372142"/>
        <a:ext cx="9626816" cy="1523993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267199"/>
          <a:ext cx="10082520" cy="14948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𝑘</m:t>
              </m:r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da kuchaytiradi, </a:t>
          </a: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𝑛</m:t>
              </m:r>
              <m:r>
                <a:rPr lang="uz-Latn-UZ" sz="40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𝑘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+1</m:t>
                  </m:r>
                </m:num>
                <m:den>
                  <m:r>
                    <a:rPr lang="uz-Latn-UZ" sz="40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den>
              </m:f>
            </m:oMath>
          </a14:m>
          <a:r>
            <a:rPr lang="uz-Latn-UZ" sz="3600" kern="1200" dirty="0">
              <a:latin typeface="Arial" panose="020B0604020202020204" pitchFamily="34" charset="0"/>
              <a:cs typeface="Arial" panose="020B0604020202020204" pitchFamily="34" charset="0"/>
            </a:rPr>
            <a:t> da susaytiradi.</a:t>
          </a:r>
          <a:endParaRPr lang="ru-RU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0036" y="4267199"/>
        <a:ext cx="10082520" cy="1494846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CE85EA-1BBB-48CD-BBB7-16AF9D88B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166530-C903-42AD-B88E-742C64116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33BF5F-67D6-461A-A19B-9A038FD46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A72AC7-FD7A-4978-AE93-9B7507255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20A275-FA50-4472-B30C-7B1D9E66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74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58C647-B1DD-4821-8E6B-A86EE2303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C7222AD-B785-4C46-A3B4-6E467F386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351DB4-51E7-4DF8-A547-6258164ED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F55A4E-BDA7-4CD9-A5BD-BA4D761C3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7E77B8A-69DE-4AE9-85BD-09637C06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7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ACE5F3D-892D-418C-BF84-173F8EAA22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0420CA0-152F-4C41-9B28-4C9235678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41AC43-857F-49B3-958B-FA8CAE2B0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382AE2E-AB87-48AB-94C8-3D73D1DC2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24C777-04E1-4AD3-AC1D-E206B0C6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1039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190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8A233A-FF21-42D7-A5B0-4D8036129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84A53F-0A8D-4A95-8F4F-10B1F8A52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71DB2-F548-4BB2-820D-D3CFD4B0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F98611-73D3-4D17-BEC7-F4877F219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1306FC-5C40-425D-8AD7-C6F7F0E02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9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EAA2D7-5A9D-4BAC-97DA-3585C1BAB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E9951C-ACBE-41F4-A66A-61EBA15539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08A49C-E46B-4860-8603-633795C07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74C7B9-077F-4D38-B564-15C98FC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8EE840-D0CC-4A50-A09F-EDC2977C6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342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77A586-F4AC-477F-BD29-5D7EC974C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64D505-98E1-415B-BD43-156EE394E0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6BA152C-13A6-4FDB-871F-0FC06E8FF7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E42EFA-8CF9-4769-92A2-EF5FFC210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7293393-C746-4A0F-A3FF-18A5FBA4E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0ACE38-3837-4016-A8E5-BE8A1B5F0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52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E8FBF0-D172-484F-B6BB-CE7C513F5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2EDE44-538B-4BAD-80C8-28132AA88F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0B9623C-7B4C-4A42-942A-19C0787527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9010859-CF33-42E0-B55C-A40CBEB623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D56D39-188C-4BD5-8510-8D0BC018FD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C3A6D2-4578-4AA3-A44A-A0445463A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3064565-9FAF-440D-B9E2-A41119632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FF35EE6-426B-4758-ACD7-B0EAB1751E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663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B3360E-2352-451A-AB4D-3F2CFD946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C08727E-0BDB-48D5-B314-9D995F5FE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F992762-9D71-4117-90DC-4C00E02AF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3FD7ED2-B86D-439F-B53A-C18BDCEF2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92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3E5FB76-B095-4987-85AD-0F582A5F0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7420125-96C6-4B9C-9FB8-9B4944B0F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D2E938C-638E-4DAE-B8A4-8206BF378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463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AAB38-CC30-409B-AF55-2C6B19D52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C4E2EC0-F69F-4738-8A9D-699532B275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0C929F3-C553-4FF7-B502-22091BDDE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65A53F-A81F-4DD9-8359-C2599E0C3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3BBDC8-858A-4003-A5E9-DC432E0B3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6BFB70D-740E-486D-8C36-143D11999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141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434A7-AC03-41B3-9247-46975985C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9092EB6-21D1-4729-BA46-2CB0F8F502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B084FB-A93C-44C2-B79D-F765E3918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C77C7CE-979E-46B9-8914-ECA9F4E49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086940D-9A97-4033-9C5C-314DAF9C1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B99490-8CE0-49D2-9005-7D74E4837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508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2350ED-AB48-4DCB-B144-B439C580A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8DD6DB-B0B4-486C-A8F1-2EA3341DA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D7E8E3-4EB8-4FC0-A5DE-17CA2D3D34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C1D9F-0BC6-4730-8993-BA36933023DC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E861647-744F-4B91-A0C8-4EDE7D3240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CDFFD73-62FF-475A-9F03-8E071C16FF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F124C-0685-4A6B-9EEB-E5E925E30F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62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08456" y="1892058"/>
            <a:ext cx="9752099" cy="532357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just">
              <a:spcAft>
                <a:spcPts val="1200"/>
              </a:spcAft>
            </a:pP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endParaRPr lang="en-US" sz="60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/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/>
            <a:endParaRPr lang="en-US" sz="60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591717" y="2030961"/>
            <a:ext cx="727405" cy="18317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17848" y="52379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C241C3F8-A9B6-431E-BF18-F802FF578848}"/>
              </a:ext>
            </a:extLst>
          </p:cNvPr>
          <p:cNvSpPr/>
          <p:nvPr/>
        </p:nvSpPr>
        <p:spPr>
          <a:xfrm>
            <a:off x="581762" y="4553843"/>
            <a:ext cx="727405" cy="183173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B2E68B3-A6D3-43CC-AA45-38B0AC0401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7550" y="3805649"/>
            <a:ext cx="2846733" cy="2621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𝑦𝑜𝑟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f>
                          <m:fPr>
                            <m:ctrlP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num>
                          <m:den>
                            <m:r>
                              <a:rPr lang="uz-Latn-UZ" sz="36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den>
                        </m:f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</m:rad>
                  </m:oMath>
                </a14:m>
                <a:r>
                  <a:rPr lang="uz-Latn-UZ" sz="3600" dirty="0"/>
                  <a:t> </a:t>
                </a:r>
                <a:endParaRPr lang="ru-RU" sz="3600" dirty="0"/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939056" y="104454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622852" y="2782957"/>
            <a:ext cx="51258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9026" y="3962400"/>
                <a:ext cx="11993214" cy="2632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𝑦𝑜𝑟</m:t>
                        </m:r>
                      </m:sub>
                    </m:sSub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uz-Latn-UZ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2+0,5</m:t>
                            </m:r>
                          </m:e>
                        </m:d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6,4∙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−7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6,4 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</m:rad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uz-Latn-UZ" sz="4000" b="0" i="0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=3,2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−3</m:t>
                        </m:r>
                      </m:sup>
                    </m:sSup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=3,2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𝒓</m:t>
                        </m:r>
                      </m:e>
                      <m:sub>
                        <m:r>
                          <a:rPr lang="uz-Latn-UZ" sz="4000" b="1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𝒚𝒐𝒓</m:t>
                        </m:r>
                      </m:sub>
                    </m:sSub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𝒎𝒎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26" y="3962400"/>
                <a:ext cx="11993214" cy="2632567"/>
              </a:xfrm>
              <a:prstGeom prst="rect">
                <a:avLst/>
              </a:prstGeom>
              <a:blipFill>
                <a:blip r:embed="rId3"/>
                <a:stretch>
                  <a:fillRect l="-1525" t="-30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203" y="187553"/>
                <a:ext cx="5685853" cy="306326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=6,4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=640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=6,4∙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𝑦𝑜𝑟</m:t>
                        </m:r>
                      </m:sub>
                    </m:sSub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03" y="187553"/>
                <a:ext cx="5685853" cy="3063261"/>
              </a:xfrm>
              <a:prstGeom prst="rect">
                <a:avLst/>
              </a:prstGeom>
              <a:blipFill>
                <a:blip r:embed="rId4"/>
                <a:stretch>
                  <a:fillRect l="-3326" t="-3586" b="-97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481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322" y="1510748"/>
                <a:ext cx="11317355" cy="4770782"/>
              </a:xfrm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 mm da 1000 ta shtrixi bor difraksion panjaraning doimiysini (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m) aniqlang. 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𝑙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uz-Latn-UZ" sz="6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𝑁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𝜇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1000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2" y="1510748"/>
                <a:ext cx="11317355" cy="4770782"/>
              </a:xfrm>
              <a:blipFill>
                <a:blip r:embed="rId2"/>
                <a:stretch>
                  <a:fillRect l="-1670" t="-2174" r="-13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04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322" y="1683026"/>
                <a:ext cx="11564178" cy="459850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To‘lqin uzunligi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600 nm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monoxromatik yorug‘lik to‘lqini davri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3,6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uz-Latn-UZ" sz="4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difraksion panjaraga tik tushmoqda. </a:t>
                </a:r>
                <a:r>
                  <a:rPr lang="uz-Latn-UZ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30°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burchak ostida ko‘ringan difraksion maksimumning tartibini aniqlang.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2" y="1683026"/>
                <a:ext cx="11564178" cy="4598504"/>
              </a:xfrm>
              <a:blipFill>
                <a:blip r:embed="rId2"/>
                <a:stretch>
                  <a:fillRect l="-1898" t="-2387" r="-18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4289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𝑑𝑠𝑖𝑛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𝑑𝑠𝑖𝑛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𝛼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z-Latn-UZ" sz="3600" dirty="0"/>
                  <a:t> </a:t>
                </a:r>
                <a:endParaRPr lang="ru-RU" sz="3600" dirty="0"/>
              </a:p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939056" y="104454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530087" y="2716695"/>
            <a:ext cx="51258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59026" y="3607188"/>
                <a:ext cx="11993214" cy="298778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30°=0,5</m:t>
                    </m:r>
                  </m:oMath>
                </a14:m>
                <a:r>
                  <a:rPr lang="uz-Latn-UZ" sz="40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:endParaRPr lang="en-US" sz="40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r>
                  <a:rPr lang="en-US" sz="400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        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3,6∙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−6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uz-Latn-UZ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0,5</m:t>
                        </m:r>
                      </m:num>
                      <m:den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6∙</m:t>
                        </m:r>
                        <m:sSup>
                          <m:sSup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−7</m:t>
                            </m:r>
                          </m:sup>
                        </m:sSup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uz-Latn-UZ" sz="40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𝒏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026" y="3607188"/>
                <a:ext cx="11993214" cy="2987780"/>
              </a:xfrm>
              <a:prstGeom prst="rect">
                <a:avLst/>
              </a:prstGeom>
              <a:blipFill>
                <a:blip r:embed="rId3"/>
                <a:stretch>
                  <a:fillRect l="-1525" t="-5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53203" y="187553"/>
                <a:ext cx="5685853" cy="306326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𝑛𝑚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−7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=3,6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=3,6∙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𝛼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=30°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203" y="187553"/>
                <a:ext cx="5685853" cy="3063261"/>
              </a:xfrm>
              <a:prstGeom prst="rect">
                <a:avLst/>
              </a:prstGeom>
              <a:blipFill>
                <a:blip r:embed="rId4"/>
                <a:stretch>
                  <a:fillRect l="-3326" t="-3586" b="-95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463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510748"/>
            <a:ext cx="11475278" cy="477078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	Tebranishlarning fazodagi tarqalish tezligi </a:t>
            </a:r>
            <a:r>
              <a:rPr lang="uz-Latn-UZ" sz="4400" b="1" dirty="0">
                <a:latin typeface="Arial" panose="020B0604020202020204" pitchFamily="34" charset="0"/>
                <a:cs typeface="Arial" panose="020B0604020202020204" pitchFamily="34" charset="0"/>
              </a:rPr>
              <a:t>6 </a:t>
            </a:r>
            <a:r>
              <a:rPr lang="es-ES" sz="4400" b="1" dirty="0">
                <a:latin typeface="Arial" panose="020B0604020202020204" pitchFamily="34" charset="0"/>
                <a:cs typeface="Arial" panose="020B0604020202020204" pitchFamily="34" charset="0"/>
              </a:rPr>
              <a:t>m/s 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es-ES" sz="4400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400" b="1" dirty="0">
                <a:latin typeface="Arial" panose="020B0604020202020204" pitchFamily="34" charset="0"/>
                <a:cs typeface="Arial" panose="020B0604020202020204" pitchFamily="34" charset="0"/>
              </a:rPr>
              <a:t>20 Hz </a:t>
            </a:r>
            <a:r>
              <a:rPr lang="es-E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s-E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bir-biridan</a:t>
            </a:r>
            <a:r>
              <a:rPr lang="es-E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4400" b="1" dirty="0">
                <a:latin typeface="Arial" panose="020B0604020202020204" pitchFamily="34" charset="0"/>
                <a:cs typeface="Arial" panose="020B0604020202020204" pitchFamily="34" charset="0"/>
              </a:rPr>
              <a:t>20 cm </a:t>
            </a:r>
            <a:r>
              <a:rPr lang="es-E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 turuvchi ikki nuqta orasidagi fazalar farqi ko‘pi bilan qanday bo‘ladi?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8160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uz-Latn-UZ" sz="4000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  <m:r>
                          <a:rPr lang="uz-Latn-UZ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𝜈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 b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48695" y="845760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728873" y="2782956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4041912"/>
                <a:ext cx="11529388" cy="255305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∙0,2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∙20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𝐻𝑧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6 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/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=240°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𝟐𝟒𝟎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4041912"/>
                <a:ext cx="11529388" cy="2553055"/>
              </a:xfrm>
              <a:prstGeom prst="rect">
                <a:avLst/>
              </a:prstGeom>
              <a:blipFill>
                <a:blip r:embed="rId3"/>
                <a:stretch>
                  <a:fillRect l="-1586" t="-26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49173"/>
                <a:ext cx="4629165" cy="306326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𝑐𝑚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49173"/>
                <a:ext cx="4629165" cy="3063261"/>
              </a:xfrm>
              <a:prstGeom prst="rect">
                <a:avLst/>
              </a:prstGeom>
              <a:blipFill>
                <a:blip r:embed="rId4"/>
                <a:stretch>
                  <a:fillRect l="-3947" t="-3380" b="-93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8838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2041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b="1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82600" y="1577009"/>
                <a:ext cx="11468099" cy="474427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nn-NO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Difraksiya panjarasining davri </a:t>
                </a:r>
                <a:r>
                  <a:rPr lang="nn-NO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nn-NO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nn-NO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Natriyning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to‘lqin uzunligi </a:t>
                </a:r>
                <a:r>
                  <a:rPr lang="uz-Latn-UZ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589 nm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sariq chizig‘ining difraksiya </a:t>
                </a:r>
                <a:r>
                  <a:rPr lang="sv-SE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manzarasidagi eng katta tartib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raqamin</a:t>
                </a:r>
                <a:r>
                  <a:rPr lang="sv-SE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i toping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  <a:p>
                <a:pPr marL="0" indent="0" algn="just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2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To‘lqin uzunliklari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𝝀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ga teng bo‘lgan ikkita interferensiyalanuvchi kogerent yorug‘lik to'lqinlarining fazalar farqi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teng. Optik yo‘llar farqi qanday?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82600" y="1577009"/>
                <a:ext cx="11468099" cy="4744277"/>
              </a:xfrm>
              <a:blipFill>
                <a:blip r:embed="rId2"/>
                <a:stretch>
                  <a:fillRect l="-1329" t="-900" r="-13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306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43AD04D-9309-40DC-BEAD-DAB86DC2975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01117" y="779669"/>
                <a:ext cx="10789766" cy="4996069"/>
              </a:xfr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Kogerent (chastotalari teng va fazalar farqi o‘zgarmas) to‘lqinlarning uchrashganda bir-birini kuchaytirishi yoki susaytirishi hodisasiga </a:t>
                </a:r>
                <a:r>
                  <a:rPr lang="uz-Latn-UZ" sz="40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to‘lqinlar interferensiyasi 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deyiladi.</a:t>
                </a:r>
              </a:p>
              <a:p>
                <a:pPr marL="0" indent="0" algn="ctr">
                  <a:buNone/>
                </a:pPr>
                <a:r>
                  <a:rPr lang="uz-Latn-UZ" sz="4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Fazalar farqi: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=(2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+1)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</m:oMath>
                </a14:m>
                <a:r>
                  <a:rPr lang="uz-Latn-UZ" sz="4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r>
                  <a:rPr lang="uz-Latn-UZ" sz="4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Yo‘llar farqi: 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uz-Latn-UZ" sz="4000" b="0" i="1" smtClean="0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uz-Latn-UZ" sz="4000" dirty="0">
                    <a:ln w="0"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A43AD04D-9309-40DC-BEAD-DAB86DC2975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1117" y="779669"/>
                <a:ext cx="10789766" cy="4996069"/>
              </a:xfrm>
              <a:blipFill>
                <a:blip r:embed="rId2"/>
                <a:stretch>
                  <a:fillRect l="-339" r="-18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854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00703011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200703011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74682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5174682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944008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3455211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03455211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85378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Test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2" y="1510748"/>
            <a:ext cx="11317355" cy="4770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z-Latn-UZ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Agar yashil yaproqqa qirmizi shisha orqali qaralsa, uning rangi qanday ko‘rinadi? </a:t>
            </a:r>
          </a:p>
          <a:p>
            <a:pPr marL="914400" lvl="2" indent="0"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Sariq </a:t>
            </a:r>
          </a:p>
          <a:p>
            <a:pPr marL="914400" lvl="2" indent="0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B) Qora </a:t>
            </a:r>
          </a:p>
          <a:p>
            <a:pPr marL="914400" lvl="2" indent="0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C) Qizil </a:t>
            </a:r>
          </a:p>
          <a:p>
            <a:pPr marL="914400" lvl="2" indent="0"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D) Yashil</a:t>
            </a:r>
          </a:p>
          <a:p>
            <a:pPr marL="0" indent="0" algn="ctr">
              <a:buNone/>
            </a:pPr>
            <a:r>
              <a:rPr lang="uz-Latn-UZ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javob:  B) qora.</a:t>
            </a:r>
            <a:endParaRPr lang="ru-RU" sz="6600" b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80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7322" y="1722782"/>
                <a:ext cx="11317355" cy="455874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	Ikkita o‘zaro interferensiyalanuvchi monoxromatik yorug‘lik nurlarining yo‘llar farqi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𝝀</m:t>
                        </m:r>
                      </m:num>
                      <m:den>
                        <m:r>
                          <a:rPr lang="uz-Latn-UZ" sz="4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uz-Latn-UZ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ga teng. Tebranishlarning fazalar farqini aniqlang.</a:t>
                </a:r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7322" y="1722782"/>
                <a:ext cx="11317355" cy="4558747"/>
              </a:xfrm>
              <a:blipFill>
                <a:blip r:embed="rId2"/>
                <a:stretch>
                  <a:fillRect l="-2209" t="-4418" r="-21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102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den>
                    </m:f>
                    <m:r>
                      <a:rPr lang="uz-Latn-UZ" sz="4000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∆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num>
                      <m:den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48695" y="187553"/>
                <a:ext cx="5528901" cy="3403786"/>
              </a:xfrm>
              <a:blipFill>
                <a:blip r:embed="rId2"/>
                <a:stretch>
                  <a:fillRect t="-32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6096000" y="461445"/>
            <a:ext cx="1" cy="2281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000260" y="1715869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3684104"/>
                <a:ext cx="11032710" cy="291086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spcAft>
                    <a:spcPts val="1200"/>
                  </a:spcAft>
                </a:pP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f>
                          <m:fPr>
                            <m:ctrlP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𝜆</m:t>
                            </m:r>
                          </m:num>
                          <m:den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den>
                        </m:f>
                      </m:num>
                      <m:den>
                        <m:r>
                          <a:rPr lang="uz-Latn-UZ" sz="4000" i="1">
                            <a:ln w="0"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=60°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𝟔𝟎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endParaRPr lang="uz-Latn-UZ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3684104"/>
                <a:ext cx="11032710" cy="2910864"/>
              </a:xfrm>
              <a:prstGeom prst="rect">
                <a:avLst/>
              </a:prstGeom>
              <a:blipFill>
                <a:blip r:embed="rId3"/>
                <a:stretch>
                  <a:fillRect l="-17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45877" y="180639"/>
                <a:ext cx="4629165" cy="32414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𝜆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Topish kerak: </a:t>
                </a:r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6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5877" y="180639"/>
                <a:ext cx="4629165" cy="3241447"/>
              </a:xfrm>
              <a:prstGeom prst="rect">
                <a:avLst/>
              </a:prstGeom>
              <a:blipFill>
                <a:blip r:embed="rId4"/>
                <a:stretch>
                  <a:fillRect l="-3947" t="-33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5400" b="1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A0F179-EA9D-4326-B15B-AAF569E02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323" y="1510748"/>
            <a:ext cx="11118574" cy="4770782"/>
          </a:xfrm>
        </p:spPr>
        <p:txBody>
          <a:bodyPr>
            <a:normAutofit/>
          </a:bodyPr>
          <a:lstStyle/>
          <a:p>
            <a:pPr marL="0" indent="533400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Yassi plastinka ustidagi linzaning egrilik radiusi 6,4 m. Bu linzadan qaytgan yorug‘lik nurida Nyuton halqalari kuzatilmoqda. Agar yorug‘lik nurining to‘lqin uzunligi 640 nm bo‘lsa, ikkinchi yorug‘ halqaning radiusi qanday (mm)?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533400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Yorug‘lik nurlari linzaning bosh optik o‘qiga parallel yo‘nalgan.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7275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471</Words>
  <Application>Microsoft Office PowerPoint</Application>
  <PresentationFormat>Широкоэкранный</PresentationFormat>
  <Paragraphs>93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Test</vt:lpstr>
      <vt:lpstr>Masala</vt:lpstr>
      <vt:lpstr>Презентация PowerPoint</vt:lpstr>
      <vt:lpstr>Masala</vt:lpstr>
      <vt:lpstr>Презентация PowerPoint</vt:lpstr>
      <vt:lpstr>Masala</vt:lpstr>
      <vt:lpstr>Masala</vt:lpstr>
      <vt:lpstr>Презентация PowerPoint</vt:lpstr>
      <vt:lpstr>Masala</vt:lpstr>
      <vt:lpstr>Презентация PowerPoint</vt:lpstr>
      <vt:lpstr>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33</cp:revision>
  <dcterms:created xsi:type="dcterms:W3CDTF">2021-01-19T13:54:48Z</dcterms:created>
  <dcterms:modified xsi:type="dcterms:W3CDTF">2021-02-23T19:44:37Z</dcterms:modified>
</cp:coreProperties>
</file>