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7" r:id="rId2"/>
    <p:sldId id="272" r:id="rId3"/>
    <p:sldId id="266" r:id="rId4"/>
    <p:sldId id="274" r:id="rId5"/>
    <p:sldId id="259" r:id="rId6"/>
    <p:sldId id="275" r:id="rId7"/>
    <p:sldId id="277" r:id="rId8"/>
    <p:sldId id="276" r:id="rId9"/>
    <p:sldId id="270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vronbek Salimbekov" initials="DS" lastIdx="1" clrIdx="0">
    <p:extLst/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86C4FD"/>
    <a:srgbClr val="8ADBFD"/>
    <a:srgbClr val="88CAFD"/>
    <a:srgbClr val="68A5FD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1697" autoAdjust="0"/>
  </p:normalViewPr>
  <p:slideViewPr>
    <p:cSldViewPr snapToGrid="0">
      <p:cViewPr varScale="1">
        <p:scale>
          <a:sx n="70" d="100"/>
          <a:sy n="70" d="100"/>
        </p:scale>
        <p:origin x="786" y="5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9E83879-C649-4514-9059-F172AC30291C}" type="doc">
      <dgm:prSet loTypeId="urn:microsoft.com/office/officeart/2005/8/layout/process2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3628C7A-DE53-42B7-8BDB-BC0E6F093D85}">
      <dgm:prSet phldrT="[Текст]" custT="1"/>
      <dgm:spPr/>
      <dgm:t>
        <a:bodyPr/>
        <a:lstStyle/>
        <a:p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bajarishda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texnika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xavfsizligi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qoidalari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tanishish</a:t>
          </a:r>
          <a:endParaRPr lang="ru-RU" sz="4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995FBBA-CF97-4785-B5A4-82B39E46774A}" type="parTrans" cxnId="{5F5977D4-94B4-4360-9F3D-8B63185CD1EA}">
      <dgm:prSet/>
      <dgm:spPr/>
      <dgm:t>
        <a:bodyPr/>
        <a:lstStyle/>
        <a:p>
          <a:endParaRPr lang="ru-RU"/>
        </a:p>
      </dgm:t>
    </dgm:pt>
    <dgm:pt modelId="{2EAAC963-7BC9-4FB7-979E-E1A2B477FA99}" type="sibTrans" cxnId="{5F5977D4-94B4-4360-9F3D-8B63185CD1EA}">
      <dgm:prSet/>
      <dgm:spPr/>
      <dgm:t>
        <a:bodyPr/>
        <a:lstStyle/>
        <a:p>
          <a:endParaRPr lang="ru-RU"/>
        </a:p>
      </dgm:t>
    </dgm:pt>
    <dgm:pt modelId="{66477295-2C86-4AFA-999A-D4006053034B}">
      <dgm:prSet phldrT="[Текст]" custT="1"/>
      <dgm:spPr/>
      <dgm:t>
        <a:bodyPr/>
        <a:lstStyle/>
        <a:p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bajarishda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kerakli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jihozlar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tanishish</a:t>
          </a:r>
          <a:endParaRPr lang="ru-RU" sz="4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5CDC77-A282-42B7-9EB7-6AD349645803}" type="parTrans" cxnId="{E135B345-A380-4679-96C8-14FF10FE49D4}">
      <dgm:prSet/>
      <dgm:spPr/>
      <dgm:t>
        <a:bodyPr/>
        <a:lstStyle/>
        <a:p>
          <a:endParaRPr lang="ru-RU"/>
        </a:p>
      </dgm:t>
    </dgm:pt>
    <dgm:pt modelId="{97D5875E-F8E9-4636-86F9-B2659CAC4D5D}" type="sibTrans" cxnId="{E135B345-A380-4679-96C8-14FF10FE49D4}">
      <dgm:prSet/>
      <dgm:spPr/>
      <dgm:t>
        <a:bodyPr/>
        <a:lstStyle/>
        <a:p>
          <a:endParaRPr lang="ru-RU"/>
        </a:p>
      </dgm:t>
    </dgm:pt>
    <dgm:pt modelId="{2DA4EE36-1635-4FFC-936D-5297CA5BB64C}">
      <dgm:prSet phldrT="[Текст]" custT="1"/>
      <dgm:spPr/>
      <dgm:t>
        <a:bodyPr/>
        <a:lstStyle/>
        <a:p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tajribada</a:t>
          </a:r>
          <a:r>
            <a:rPr lang="en-US" sz="44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dirty="0" err="1">
              <a:latin typeface="Arial" panose="020B0604020202020204" pitchFamily="34" charset="0"/>
              <a:cs typeface="Arial" panose="020B0604020202020204" pitchFamily="34" charset="0"/>
            </a:rPr>
            <a:t>ko‘rsatish</a:t>
          </a:r>
          <a:endParaRPr lang="ru-RU" sz="44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56A6814-CF27-420C-A134-969F7C7B7AA8}" type="parTrans" cxnId="{D55DF1EE-B4DF-4A22-890A-9092CBA67DB4}">
      <dgm:prSet/>
      <dgm:spPr/>
      <dgm:t>
        <a:bodyPr/>
        <a:lstStyle/>
        <a:p>
          <a:endParaRPr lang="ru-RU"/>
        </a:p>
      </dgm:t>
    </dgm:pt>
    <dgm:pt modelId="{B38F156F-5E19-4E7E-BA69-B42BE789AB23}" type="sibTrans" cxnId="{D55DF1EE-B4DF-4A22-890A-9092CBA67DB4}">
      <dgm:prSet/>
      <dgm:spPr/>
      <dgm:t>
        <a:bodyPr/>
        <a:lstStyle/>
        <a:p>
          <a:endParaRPr lang="ru-RU"/>
        </a:p>
      </dgm:t>
    </dgm:pt>
    <dgm:pt modelId="{D84F355C-CA45-45AC-B794-8235A3A10916}" type="pres">
      <dgm:prSet presAssocID="{39E83879-C649-4514-9059-F172AC30291C}" presName="linearFlow" presStyleCnt="0">
        <dgm:presLayoutVars>
          <dgm:resizeHandles val="exact"/>
        </dgm:presLayoutVars>
      </dgm:prSet>
      <dgm:spPr/>
    </dgm:pt>
    <dgm:pt modelId="{D9708A38-63BC-42D4-A600-23C123084059}" type="pres">
      <dgm:prSet presAssocID="{93628C7A-DE53-42B7-8BDB-BC0E6F093D85}" presName="node" presStyleLbl="node1" presStyleIdx="0" presStyleCnt="3" custScaleX="386704">
        <dgm:presLayoutVars>
          <dgm:bulletEnabled val="1"/>
        </dgm:presLayoutVars>
      </dgm:prSet>
      <dgm:spPr/>
    </dgm:pt>
    <dgm:pt modelId="{3B33F6AB-33E7-46E6-8A43-4D61BE53F327}" type="pres">
      <dgm:prSet presAssocID="{2EAAC963-7BC9-4FB7-979E-E1A2B477FA99}" presName="sibTrans" presStyleLbl="sibTrans2D1" presStyleIdx="0" presStyleCnt="2"/>
      <dgm:spPr/>
    </dgm:pt>
    <dgm:pt modelId="{5D057C3B-EB77-4583-A7B3-48F75D412A8F}" type="pres">
      <dgm:prSet presAssocID="{2EAAC963-7BC9-4FB7-979E-E1A2B477FA99}" presName="connectorText" presStyleLbl="sibTrans2D1" presStyleIdx="0" presStyleCnt="2"/>
      <dgm:spPr/>
    </dgm:pt>
    <dgm:pt modelId="{DF5AD628-8249-40C8-A99D-AD8AE2D19C98}" type="pres">
      <dgm:prSet presAssocID="{66477295-2C86-4AFA-999A-D4006053034B}" presName="node" presStyleLbl="node1" presStyleIdx="1" presStyleCnt="3" custScaleX="385644">
        <dgm:presLayoutVars>
          <dgm:bulletEnabled val="1"/>
        </dgm:presLayoutVars>
      </dgm:prSet>
      <dgm:spPr/>
    </dgm:pt>
    <dgm:pt modelId="{9FB8C083-58BB-46B8-B26B-1A77D81C7ADB}" type="pres">
      <dgm:prSet presAssocID="{97D5875E-F8E9-4636-86F9-B2659CAC4D5D}" presName="sibTrans" presStyleLbl="sibTrans2D1" presStyleIdx="1" presStyleCnt="2" custScaleX="116864"/>
      <dgm:spPr/>
    </dgm:pt>
    <dgm:pt modelId="{62DED89D-113F-4576-91C8-424F1B7EA344}" type="pres">
      <dgm:prSet presAssocID="{97D5875E-F8E9-4636-86F9-B2659CAC4D5D}" presName="connectorText" presStyleLbl="sibTrans2D1" presStyleIdx="1" presStyleCnt="2"/>
      <dgm:spPr/>
    </dgm:pt>
    <dgm:pt modelId="{D7113D46-E1E6-4AFD-A159-25D257D746FE}" type="pres">
      <dgm:prSet presAssocID="{2DA4EE36-1635-4FFC-936D-5297CA5BB64C}" presName="node" presStyleLbl="node1" presStyleIdx="2" presStyleCnt="3" custScaleX="386704" custLinFactNeighborX="0" custLinFactNeighborY="-10821">
        <dgm:presLayoutVars>
          <dgm:bulletEnabled val="1"/>
        </dgm:presLayoutVars>
      </dgm:prSet>
      <dgm:spPr/>
    </dgm:pt>
  </dgm:ptLst>
  <dgm:cxnLst>
    <dgm:cxn modelId="{1F0DF10C-747C-4577-8350-7FD2776CA8B4}" type="presOf" srcId="{66477295-2C86-4AFA-999A-D4006053034B}" destId="{DF5AD628-8249-40C8-A99D-AD8AE2D19C98}" srcOrd="0" destOrd="0" presId="urn:microsoft.com/office/officeart/2005/8/layout/process2"/>
    <dgm:cxn modelId="{F6B2A917-0AC8-4091-AD3B-31C97325EF04}" type="presOf" srcId="{2EAAC963-7BC9-4FB7-979E-E1A2B477FA99}" destId="{5D057C3B-EB77-4583-A7B3-48F75D412A8F}" srcOrd="1" destOrd="0" presId="urn:microsoft.com/office/officeart/2005/8/layout/process2"/>
    <dgm:cxn modelId="{E135B345-A380-4679-96C8-14FF10FE49D4}" srcId="{39E83879-C649-4514-9059-F172AC30291C}" destId="{66477295-2C86-4AFA-999A-D4006053034B}" srcOrd="1" destOrd="0" parTransId="{065CDC77-A282-42B7-9EB7-6AD349645803}" sibTransId="{97D5875E-F8E9-4636-86F9-B2659CAC4D5D}"/>
    <dgm:cxn modelId="{66D6F16E-BFFB-4506-8071-B772A161676A}" type="presOf" srcId="{2DA4EE36-1635-4FFC-936D-5297CA5BB64C}" destId="{D7113D46-E1E6-4AFD-A159-25D257D746FE}" srcOrd="0" destOrd="0" presId="urn:microsoft.com/office/officeart/2005/8/layout/process2"/>
    <dgm:cxn modelId="{2DA89A76-5360-46FE-A88D-56E55EFE0E04}" type="presOf" srcId="{93628C7A-DE53-42B7-8BDB-BC0E6F093D85}" destId="{D9708A38-63BC-42D4-A600-23C123084059}" srcOrd="0" destOrd="0" presId="urn:microsoft.com/office/officeart/2005/8/layout/process2"/>
    <dgm:cxn modelId="{E3125195-076C-435F-838A-362F470BB994}" type="presOf" srcId="{39E83879-C649-4514-9059-F172AC30291C}" destId="{D84F355C-CA45-45AC-B794-8235A3A10916}" srcOrd="0" destOrd="0" presId="urn:microsoft.com/office/officeart/2005/8/layout/process2"/>
    <dgm:cxn modelId="{9E6406A7-73B5-487F-BCE5-1E3769370C13}" type="presOf" srcId="{97D5875E-F8E9-4636-86F9-B2659CAC4D5D}" destId="{9FB8C083-58BB-46B8-B26B-1A77D81C7ADB}" srcOrd="0" destOrd="0" presId="urn:microsoft.com/office/officeart/2005/8/layout/process2"/>
    <dgm:cxn modelId="{5AF38AD2-7ECC-4A2C-BB00-7D7EEB1E4938}" type="presOf" srcId="{97D5875E-F8E9-4636-86F9-B2659CAC4D5D}" destId="{62DED89D-113F-4576-91C8-424F1B7EA344}" srcOrd="1" destOrd="0" presId="urn:microsoft.com/office/officeart/2005/8/layout/process2"/>
    <dgm:cxn modelId="{5F5977D4-94B4-4360-9F3D-8B63185CD1EA}" srcId="{39E83879-C649-4514-9059-F172AC30291C}" destId="{93628C7A-DE53-42B7-8BDB-BC0E6F093D85}" srcOrd="0" destOrd="0" parTransId="{1995FBBA-CF97-4785-B5A4-82B39E46774A}" sibTransId="{2EAAC963-7BC9-4FB7-979E-E1A2B477FA99}"/>
    <dgm:cxn modelId="{C2DABAEA-CAC5-4135-B15B-3776D9535F08}" type="presOf" srcId="{2EAAC963-7BC9-4FB7-979E-E1A2B477FA99}" destId="{3B33F6AB-33E7-46E6-8A43-4D61BE53F327}" srcOrd="0" destOrd="0" presId="urn:microsoft.com/office/officeart/2005/8/layout/process2"/>
    <dgm:cxn modelId="{D55DF1EE-B4DF-4A22-890A-9092CBA67DB4}" srcId="{39E83879-C649-4514-9059-F172AC30291C}" destId="{2DA4EE36-1635-4FFC-936D-5297CA5BB64C}" srcOrd="2" destOrd="0" parTransId="{756A6814-CF27-420C-A134-969F7C7B7AA8}" sibTransId="{B38F156F-5E19-4E7E-BA69-B42BE789AB23}"/>
    <dgm:cxn modelId="{46869457-D065-4558-AA47-838317E9CD3B}" type="presParOf" srcId="{D84F355C-CA45-45AC-B794-8235A3A10916}" destId="{D9708A38-63BC-42D4-A600-23C123084059}" srcOrd="0" destOrd="0" presId="urn:microsoft.com/office/officeart/2005/8/layout/process2"/>
    <dgm:cxn modelId="{0B238364-3349-4295-A5F7-6F39F9B07637}" type="presParOf" srcId="{D84F355C-CA45-45AC-B794-8235A3A10916}" destId="{3B33F6AB-33E7-46E6-8A43-4D61BE53F327}" srcOrd="1" destOrd="0" presId="urn:microsoft.com/office/officeart/2005/8/layout/process2"/>
    <dgm:cxn modelId="{AD8AB1AC-DEC7-4581-B340-58A410916EDC}" type="presParOf" srcId="{3B33F6AB-33E7-46E6-8A43-4D61BE53F327}" destId="{5D057C3B-EB77-4583-A7B3-48F75D412A8F}" srcOrd="0" destOrd="0" presId="urn:microsoft.com/office/officeart/2005/8/layout/process2"/>
    <dgm:cxn modelId="{244B94A0-8CED-4344-A5BD-394264DD9B0B}" type="presParOf" srcId="{D84F355C-CA45-45AC-B794-8235A3A10916}" destId="{DF5AD628-8249-40C8-A99D-AD8AE2D19C98}" srcOrd="2" destOrd="0" presId="urn:microsoft.com/office/officeart/2005/8/layout/process2"/>
    <dgm:cxn modelId="{09D13BEB-22D7-47CA-89B8-FE61DF9CA4FF}" type="presParOf" srcId="{D84F355C-CA45-45AC-B794-8235A3A10916}" destId="{9FB8C083-58BB-46B8-B26B-1A77D81C7ADB}" srcOrd="3" destOrd="0" presId="urn:microsoft.com/office/officeart/2005/8/layout/process2"/>
    <dgm:cxn modelId="{4A4F7F31-7F98-4FE1-A38D-0690A95C6161}" type="presParOf" srcId="{9FB8C083-58BB-46B8-B26B-1A77D81C7ADB}" destId="{62DED89D-113F-4576-91C8-424F1B7EA344}" srcOrd="0" destOrd="0" presId="urn:microsoft.com/office/officeart/2005/8/layout/process2"/>
    <dgm:cxn modelId="{0DCCD6E5-4BD8-4BF8-9940-5B7A8F34FD34}" type="presParOf" srcId="{D84F355C-CA45-45AC-B794-8235A3A10916}" destId="{D7113D46-E1E6-4AFD-A159-25D257D746FE}" srcOrd="4" destOrd="0" presId="urn:microsoft.com/office/officeart/2005/8/layout/process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EE49B3D-64D7-4987-8E85-FAA8EB259EA1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1F7D182-5EB1-4CA5-BDA8-9CB60A7AD6AF}">
      <dgm:prSet phldrT="[Текст]"/>
      <dgm:spPr/>
      <dgm:t>
        <a:bodyPr/>
        <a:lstStyle/>
        <a:p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Ishning</a:t>
          </a:r>
          <a:r>
            <a:rPr lang="en-US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dirty="0" err="1">
              <a:latin typeface="Arial" panose="020B0604020202020204" pitchFamily="34" charset="0"/>
              <a:cs typeface="Arial" panose="020B0604020202020204" pitchFamily="34" charset="0"/>
            </a:rPr>
            <a:t>maqsadi</a:t>
          </a:r>
          <a:endParaRPr lang="ru-RU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24A63960-A0ED-446A-B42D-148D52E6CF6B}" type="parTrans" cxnId="{618C311E-2321-49F4-A675-DFCF4B05BD9D}">
      <dgm:prSet/>
      <dgm:spPr/>
      <dgm:t>
        <a:bodyPr/>
        <a:lstStyle/>
        <a:p>
          <a:endParaRPr lang="ru-RU"/>
        </a:p>
      </dgm:t>
    </dgm:pt>
    <dgm:pt modelId="{5BF02AFC-E266-4CD1-8FA7-06CB52CC36EE}" type="sibTrans" cxnId="{618C311E-2321-49F4-A675-DFCF4B05BD9D}">
      <dgm:prSet/>
      <dgm:spPr/>
      <dgm:t>
        <a:bodyPr/>
        <a:lstStyle/>
        <a:p>
          <a:endParaRPr lang="ru-RU"/>
        </a:p>
      </dgm:t>
    </dgm:pt>
    <dgm:pt modelId="{D9B501E7-76FE-480B-A3D5-43A1FA9B940E}">
      <dgm:prSet phldrT="[Текст]" custT="1"/>
      <dgm:spPr/>
      <dgm:t>
        <a:bodyPr/>
        <a:lstStyle/>
        <a:p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Yorug‘lik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to‘lqin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uzunligini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difraksion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panjara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yordamida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aniqlashni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dirty="0" err="1">
              <a:latin typeface="Arial" panose="020B0604020202020204" pitchFamily="34" charset="0"/>
              <a:cs typeface="Arial" panose="020B0604020202020204" pitchFamily="34" charset="0"/>
            </a:rPr>
            <a:t>o‘rganish</a:t>
          </a:r>
          <a:r>
            <a:rPr lang="en-US" sz="40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4000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B30D7BB-7363-42E4-A02C-811F1B0416EE}" type="parTrans" cxnId="{663CD162-B7BB-426F-BF93-45DE822ABE30}">
      <dgm:prSet/>
      <dgm:spPr/>
      <dgm:t>
        <a:bodyPr/>
        <a:lstStyle/>
        <a:p>
          <a:endParaRPr lang="ru-RU"/>
        </a:p>
      </dgm:t>
    </dgm:pt>
    <dgm:pt modelId="{642A418C-5301-4219-B6E6-23B237B948CB}" type="sibTrans" cxnId="{663CD162-B7BB-426F-BF93-45DE822ABE30}">
      <dgm:prSet/>
      <dgm:spPr/>
      <dgm:t>
        <a:bodyPr/>
        <a:lstStyle/>
        <a:p>
          <a:endParaRPr lang="ru-RU"/>
        </a:p>
      </dgm:t>
    </dgm:pt>
    <dgm:pt modelId="{9597A205-4D9A-4381-AEFA-988D5969B071}" type="pres">
      <dgm:prSet presAssocID="{3EE49B3D-64D7-4987-8E85-FAA8EB259EA1}" presName="Name0" presStyleCnt="0">
        <dgm:presLayoutVars>
          <dgm:dir/>
          <dgm:animLvl val="lvl"/>
          <dgm:resizeHandles val="exact"/>
        </dgm:presLayoutVars>
      </dgm:prSet>
      <dgm:spPr/>
    </dgm:pt>
    <dgm:pt modelId="{F021724A-AD39-4959-80F9-E216E8B2D6F4}" type="pres">
      <dgm:prSet presAssocID="{91F7D182-5EB1-4CA5-BDA8-9CB60A7AD6AF}" presName="linNode" presStyleCnt="0"/>
      <dgm:spPr/>
    </dgm:pt>
    <dgm:pt modelId="{3F0C4C3B-1D46-46E8-8860-1893061AB2B6}" type="pres">
      <dgm:prSet presAssocID="{91F7D182-5EB1-4CA5-BDA8-9CB60A7AD6AF}" presName="parentText" presStyleLbl="node1" presStyleIdx="0" presStyleCnt="1">
        <dgm:presLayoutVars>
          <dgm:chMax val="1"/>
          <dgm:bulletEnabled val="1"/>
        </dgm:presLayoutVars>
      </dgm:prSet>
      <dgm:spPr/>
    </dgm:pt>
    <dgm:pt modelId="{77A40AA8-F98F-49D0-AB2B-ED26EF4DB5CC}" type="pres">
      <dgm:prSet presAssocID="{91F7D182-5EB1-4CA5-BDA8-9CB60A7AD6AF}" presName="descendantText" presStyleLbl="alignAccFollowNode1" presStyleIdx="0" presStyleCnt="1">
        <dgm:presLayoutVars>
          <dgm:bulletEnabled val="1"/>
        </dgm:presLayoutVars>
      </dgm:prSet>
      <dgm:spPr/>
    </dgm:pt>
  </dgm:ptLst>
  <dgm:cxnLst>
    <dgm:cxn modelId="{9A2A8218-2ED8-48CA-80E4-CFEA5467DE5B}" type="presOf" srcId="{D9B501E7-76FE-480B-A3D5-43A1FA9B940E}" destId="{77A40AA8-F98F-49D0-AB2B-ED26EF4DB5CC}" srcOrd="0" destOrd="0" presId="urn:microsoft.com/office/officeart/2005/8/layout/vList5"/>
    <dgm:cxn modelId="{618C311E-2321-49F4-A675-DFCF4B05BD9D}" srcId="{3EE49B3D-64D7-4987-8E85-FAA8EB259EA1}" destId="{91F7D182-5EB1-4CA5-BDA8-9CB60A7AD6AF}" srcOrd="0" destOrd="0" parTransId="{24A63960-A0ED-446A-B42D-148D52E6CF6B}" sibTransId="{5BF02AFC-E266-4CD1-8FA7-06CB52CC36EE}"/>
    <dgm:cxn modelId="{663CD162-B7BB-426F-BF93-45DE822ABE30}" srcId="{91F7D182-5EB1-4CA5-BDA8-9CB60A7AD6AF}" destId="{D9B501E7-76FE-480B-A3D5-43A1FA9B940E}" srcOrd="0" destOrd="0" parTransId="{BB30D7BB-7363-42E4-A02C-811F1B0416EE}" sibTransId="{642A418C-5301-4219-B6E6-23B237B948CB}"/>
    <dgm:cxn modelId="{6585EF92-3C45-4E74-8A34-4838F252C8E4}" type="presOf" srcId="{3EE49B3D-64D7-4987-8E85-FAA8EB259EA1}" destId="{9597A205-4D9A-4381-AEFA-988D5969B071}" srcOrd="0" destOrd="0" presId="urn:microsoft.com/office/officeart/2005/8/layout/vList5"/>
    <dgm:cxn modelId="{D327339F-09FB-48EE-AF0F-F8E9749B8EA3}" type="presOf" srcId="{91F7D182-5EB1-4CA5-BDA8-9CB60A7AD6AF}" destId="{3F0C4C3B-1D46-46E8-8860-1893061AB2B6}" srcOrd="0" destOrd="0" presId="urn:microsoft.com/office/officeart/2005/8/layout/vList5"/>
    <dgm:cxn modelId="{C81D71AC-2798-4B1B-9E61-0E9CB4ACB761}" type="presParOf" srcId="{9597A205-4D9A-4381-AEFA-988D5969B071}" destId="{F021724A-AD39-4959-80F9-E216E8B2D6F4}" srcOrd="0" destOrd="0" presId="urn:microsoft.com/office/officeart/2005/8/layout/vList5"/>
    <dgm:cxn modelId="{79F32F2A-DEAB-48FB-BEEA-50CD68EA98B5}" type="presParOf" srcId="{F021724A-AD39-4959-80F9-E216E8B2D6F4}" destId="{3F0C4C3B-1D46-46E8-8860-1893061AB2B6}" srcOrd="0" destOrd="0" presId="urn:microsoft.com/office/officeart/2005/8/layout/vList5"/>
    <dgm:cxn modelId="{6B711EAD-C18D-4498-BF0F-C5398E20519B}" type="presParOf" srcId="{F021724A-AD39-4959-80F9-E216E8B2D6F4}" destId="{77A40AA8-F98F-49D0-AB2B-ED26EF4DB5CC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9708A38-63BC-42D4-A600-23C123084059}">
      <dsp:nvSpPr>
        <dsp:cNvPr id="0" name=""/>
        <dsp:cNvSpPr/>
      </dsp:nvSpPr>
      <dsp:spPr>
        <a:xfrm>
          <a:off x="-16755" y="2714"/>
          <a:ext cx="12225511" cy="1388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bajarishda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texnika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xavfsizligi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qoidalari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tanishish</a:t>
          </a:r>
          <a:endParaRPr lang="ru-RU" sz="4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912" y="43381"/>
        <a:ext cx="12144177" cy="1307130"/>
      </dsp:txXfrm>
    </dsp:sp>
    <dsp:sp modelId="{3B33F6AB-33E7-46E6-8A43-4D61BE53F327}">
      <dsp:nvSpPr>
        <dsp:cNvPr id="0" name=""/>
        <dsp:cNvSpPr/>
      </dsp:nvSpPr>
      <dsp:spPr>
        <a:xfrm rot="5400000">
          <a:off x="5835662" y="1425890"/>
          <a:ext cx="520674" cy="6248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600" kern="1200"/>
        </a:p>
      </dsp:txBody>
      <dsp:txXfrm rot="-5400000">
        <a:off x="5908557" y="1477957"/>
        <a:ext cx="374884" cy="364472"/>
      </dsp:txXfrm>
    </dsp:sp>
    <dsp:sp modelId="{DF5AD628-8249-40C8-A99D-AD8AE2D19C98}">
      <dsp:nvSpPr>
        <dsp:cNvPr id="0" name=""/>
        <dsp:cNvSpPr/>
      </dsp:nvSpPr>
      <dsp:spPr>
        <a:xfrm>
          <a:off x="0" y="2085410"/>
          <a:ext cx="12192000" cy="1388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bajarishda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kerakli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bo‘lgan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jihozlar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bilan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tanishish</a:t>
          </a:r>
          <a:endParaRPr lang="ru-RU" sz="4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0667" y="2126077"/>
        <a:ext cx="12110666" cy="1307130"/>
      </dsp:txXfrm>
    </dsp:sp>
    <dsp:sp modelId="{9FB8C083-58BB-46B8-B26B-1A77D81C7ADB}">
      <dsp:nvSpPr>
        <dsp:cNvPr id="0" name=""/>
        <dsp:cNvSpPr/>
      </dsp:nvSpPr>
      <dsp:spPr>
        <a:xfrm rot="5400000">
          <a:off x="5824681" y="3471025"/>
          <a:ext cx="542636" cy="624808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ru-RU" sz="2700" kern="1200"/>
        </a:p>
      </dsp:txBody>
      <dsp:txXfrm rot="-5400000">
        <a:off x="5908557" y="3512112"/>
        <a:ext cx="374884" cy="379845"/>
      </dsp:txXfrm>
    </dsp:sp>
    <dsp:sp modelId="{D7113D46-E1E6-4AFD-A159-25D257D746FE}">
      <dsp:nvSpPr>
        <dsp:cNvPr id="0" name=""/>
        <dsp:cNvSpPr/>
      </dsp:nvSpPr>
      <dsp:spPr>
        <a:xfrm>
          <a:off x="-16755" y="4092984"/>
          <a:ext cx="12225511" cy="1388464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67640" tIns="167640" rIns="167640" bIns="167640" numCol="1" spcCol="1270" anchor="ctr" anchorCtr="0">
          <a:noAutofit/>
        </a:bodyPr>
        <a:lstStyle/>
        <a:p>
          <a:pPr marL="0" lvl="0" indent="0" algn="ctr" defTabSz="1955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Laboratoriya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ishini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tajribada</a:t>
          </a:r>
          <a:r>
            <a:rPr lang="en-US" sz="44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400" kern="1200" dirty="0" err="1">
              <a:latin typeface="Arial" panose="020B0604020202020204" pitchFamily="34" charset="0"/>
              <a:cs typeface="Arial" panose="020B0604020202020204" pitchFamily="34" charset="0"/>
            </a:rPr>
            <a:t>ko‘rsatish</a:t>
          </a:r>
          <a:endParaRPr lang="ru-RU" sz="44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3912" y="4133651"/>
        <a:ext cx="12144177" cy="130713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7A40AA8-F98F-49D0-AB2B-ED26EF4DB5CC}">
      <dsp:nvSpPr>
        <dsp:cNvPr id="0" name=""/>
        <dsp:cNvSpPr/>
      </dsp:nvSpPr>
      <dsp:spPr>
        <a:xfrm rot="5400000">
          <a:off x="5481231" y="-524984"/>
          <a:ext cx="5271714" cy="7639612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285750" lvl="1" indent="-285750" algn="l" defTabSz="1778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Yorug‘lik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to‘lqin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uzunligini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difraksion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panjara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yordamida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aniqlashni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4000" kern="1200" dirty="0" err="1">
              <a:latin typeface="Arial" panose="020B0604020202020204" pitchFamily="34" charset="0"/>
              <a:cs typeface="Arial" panose="020B0604020202020204" pitchFamily="34" charset="0"/>
            </a:rPr>
            <a:t>o‘rganish</a:t>
          </a:r>
          <a:r>
            <a:rPr lang="en-US" sz="4000" kern="1200" dirty="0">
              <a:latin typeface="Arial" panose="020B0604020202020204" pitchFamily="34" charset="0"/>
              <a:cs typeface="Arial" panose="020B0604020202020204" pitchFamily="34" charset="0"/>
            </a:rPr>
            <a:t>.</a:t>
          </a:r>
          <a:endParaRPr lang="ru-RU" sz="40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 rot="-5400000">
        <a:off x="4297282" y="916309"/>
        <a:ext cx="7382268" cy="4757026"/>
      </dsp:txXfrm>
    </dsp:sp>
    <dsp:sp modelId="{3F0C4C3B-1D46-46E8-8860-1893061AB2B6}">
      <dsp:nvSpPr>
        <dsp:cNvPr id="0" name=""/>
        <dsp:cNvSpPr/>
      </dsp:nvSpPr>
      <dsp:spPr>
        <a:xfrm>
          <a:off x="0" y="0"/>
          <a:ext cx="4297282" cy="658964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47650" tIns="123825" rIns="247650" bIns="12382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6500" kern="1200" dirty="0" err="1">
              <a:latin typeface="Arial" panose="020B0604020202020204" pitchFamily="34" charset="0"/>
              <a:cs typeface="Arial" panose="020B0604020202020204" pitchFamily="34" charset="0"/>
            </a:rPr>
            <a:t>Ishning</a:t>
          </a:r>
          <a:r>
            <a:rPr lang="en-US" sz="6500" kern="1200" dirty="0">
              <a:latin typeface="Arial" panose="020B0604020202020204" pitchFamily="34" charset="0"/>
              <a:cs typeface="Arial" panose="020B0604020202020204" pitchFamily="34" charset="0"/>
            </a:rPr>
            <a:t> </a:t>
          </a:r>
          <a:r>
            <a:rPr lang="en-US" sz="6500" kern="1200" dirty="0" err="1">
              <a:latin typeface="Arial" panose="020B0604020202020204" pitchFamily="34" charset="0"/>
              <a:cs typeface="Arial" panose="020B0604020202020204" pitchFamily="34" charset="0"/>
            </a:rPr>
            <a:t>maqsadi</a:t>
          </a:r>
          <a:endParaRPr lang="ru-RU" sz="6500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209776" y="209776"/>
        <a:ext cx="3877730" cy="617009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2">
  <dgm:title val=""/>
  <dgm:desc val=""/>
  <dgm:catLst>
    <dgm:cat type="process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resizeHandles val="exact"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h" for="ch" ptType="node" refType="h"/>
      <dgm:constr type="h" for="ch" ptType="sibTrans" refType="h" refFor="ch" refPtType="node" fact="0.5"/>
      <dgm:constr type="w" for="ch" ptType="node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choose name="Name0">
          <dgm:if name="Name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2">
            <dgm:alg type="tx"/>
          </dgm:else>
        </dgm:choose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w" refType="h" fact="1.8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w" val="NaN" fact="4" max="NaN"/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w" refType="h" fact="0.9"/>
            <dgm:constr type="connDist"/>
            <dgm:constr type="wArH" refType="w" fact="0.5"/>
            <dgm:constr type="hArH" refType="w"/>
            <dgm:constr type="stemThick" refType="w" fact="0.6"/>
            <dgm:constr type="begPad" refType="connDist" fact="0.125"/>
            <dgm:constr type="endPad" refType="connDist" fact="0.125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3C653F-3F18-4409-B961-73B6C3773015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867BD81-56DC-4174-8A6E-06F02EBA6ED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402581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4AAB94B-C65A-4407-AF01-49FEF02FCC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49AE16E-7EA5-418E-91CF-9BD9759211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B35598B-8CF5-45AE-9C69-13C50CC6E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B4D7E233-61FD-4982-8446-44FBC66C7A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5A963B0-E428-4B12-92C1-7CB5230DA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59204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84D9040-9CF6-4B7A-9B5E-C77A3FBF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D30720C1-1F2A-4C47-B924-2F9B4DDB9C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A90CAB4-E12A-4F36-A000-5BED7F24FF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7952481-C0AF-4DEF-802E-2873E0848A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3FB22DF1-0C8A-4367-A49E-B357BA1842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67562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722C4CAF-26EB-4123-945E-C63C12027F2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7707C162-4C63-4CFB-A01C-22043D57E2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F67024B-4D48-4A4E-9ED7-B53BE6F84C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41DF81-0A27-43E5-A6D3-40214BBB33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0BA3618-0114-4D17-8535-13F30954BE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1944633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430227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65F860D-8AC2-440A-94F8-C4F298F480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80FC7A7-F08D-45E3-99F4-0BA9D9CBE0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40156B6-2F26-47C9-B00B-C05A828745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5E67994-9CDE-4E66-945C-C8BE306C26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635BFAB-B3E8-42CC-A3B5-47711D1D94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30775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5F71094-BCEE-4884-906F-C78F190133C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3FDF37A-A588-4BFF-8C50-0FA79DA621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8FC6320-6D72-4263-AE68-1270542D99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B5D483D-B1A9-4EF8-9A7A-3385430E6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045151D-7989-4F00-9FCD-6EAE4F32E5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32828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9374A31B-5184-43CD-B81F-8238BFCAFF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49D1A0DC-9637-418A-8B1C-71590FA004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2AAEA2C4-2DEA-4D92-8DF9-8D8BE1EA3F0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38F12402-C1C8-4859-ACDF-98ABFBDC3F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F0C7A73-7DAE-4921-9D4C-7E539B9D80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AB072F1-CA77-479D-A224-B4C5FA72F2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433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688F87-2C10-4045-A44B-4794C5952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90BFF87-CC4D-4B59-B0D9-7BF599ADF4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A9BFD73F-DA39-4249-9A8C-E681C181F7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14EB243C-24EB-4366-ACAE-8ADE5001265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C1DCB744-B11F-4293-8777-509BCBF9A5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681AD2B3-384A-49D3-A389-1587CB4160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51EE138D-1A21-4AB2-8887-B4F73B57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B1AEACCF-A3FC-4203-AE00-80CD38B743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5372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17A7F49-78FB-42AD-BE1A-28C70A28C2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3524CD5B-551C-4F53-A375-F686A9B04A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3067EC97-B986-4465-8573-C990E297CB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38A6A7DD-A94C-4EAA-9136-D30B2A6030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93062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8CF21124-97E2-4289-9686-8180A08DE9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F62E1659-160D-4F03-AE83-C5095623C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1B1AC761-6AD7-4A73-A31E-2AC8CE61F8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6993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009F9E9-D10D-4ACA-84EC-64211E6620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5842A32D-1CE1-42D2-9EE8-38E72C0A4F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624888E-B5D8-47B0-AB37-5959EBE348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E7147BB-BA48-41AC-8119-905E7F4A5F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79FA9289-BA29-4B66-A06E-CA957101DE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AC19F96-24F9-4060-9B4E-830878B832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4965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4485E2A-25A8-4081-9DB6-2B0F8973B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1FFFB773-45F4-46A9-B72B-361BCF3FC15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64DD7FF-5155-4576-831A-6603884A1E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31BE194-8A25-4728-9769-9B495E9E2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D65DBF-9DA8-41F9-ABDA-F161E32B58B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2C8B4BB8-2B1E-421F-89EA-A777A6F31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37809111-4A6F-452E-BC4B-9FFFBFF712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25346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C2DD653-0F51-4A94-824E-46BEB8F2AA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339FA00-5ADB-404A-861D-0E066A0FB9E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A25A0156-604F-450A-951F-9EDF999A2E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D65DBF-9DA8-41F9-ABDA-F161E32B58BB}" type="datetimeFigureOut">
              <a:rPr lang="ru-RU" smtClean="0"/>
              <a:t>24.02.2021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69B14F44-381B-4322-B0CD-05DAEAD69ED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F3D914-9471-43D0-A653-DF9E0D29E8E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09ED904-F856-4E94-92AB-4699295C50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20217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8"/>
            <a:ext cx="12173957" cy="212580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55595" y="2432073"/>
            <a:ext cx="9580728" cy="4985016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 algn="ctr"/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Laboratoriya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800" b="1" dirty="0" err="1">
                <a:solidFill>
                  <a:srgbClr val="002060"/>
                </a:solidFill>
                <a:latin typeface="Arial"/>
                <a:cs typeface="Arial"/>
              </a:rPr>
              <a:t>ishi</a:t>
            </a:r>
            <a:r>
              <a:rPr lang="en-US" sz="4800" b="1" dirty="0">
                <a:solidFill>
                  <a:srgbClr val="002060"/>
                </a:solidFill>
                <a:latin typeface="Arial"/>
                <a:cs typeface="Arial"/>
              </a:rPr>
              <a:t> №2</a:t>
            </a:r>
          </a:p>
          <a:p>
            <a:pPr marL="38918" algn="ctr"/>
            <a:r>
              <a:rPr lang="en-US" sz="2800" b="1" dirty="0">
                <a:solidFill>
                  <a:srgbClr val="002060"/>
                </a:solidFill>
                <a:latin typeface="Arial"/>
                <a:cs typeface="Arial"/>
              </a:rPr>
              <a:t>  </a:t>
            </a:r>
            <a:r>
              <a:rPr lang="uz-Latn-UZ" sz="4000" dirty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en-US" sz="4000" dirty="0">
                <a:solidFill>
                  <a:srgbClr val="002060"/>
                </a:solidFill>
                <a:latin typeface="Arial"/>
                <a:cs typeface="Arial"/>
              </a:rPr>
              <a:t> 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Difraksion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panjara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yordamida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yorug‘lik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to‘lqin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uzunligini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latin typeface="Arial"/>
                <a:cs typeface="Arial"/>
              </a:rPr>
              <a:t>aniqlash</a:t>
            </a:r>
            <a:r>
              <a:rPr lang="en-US" sz="4000" b="1" dirty="0">
                <a:solidFill>
                  <a:srgbClr val="002060"/>
                </a:solidFill>
                <a:latin typeface="Arial"/>
                <a:cs typeface="Arial"/>
              </a:rPr>
              <a:t>.</a:t>
            </a:r>
          </a:p>
          <a:p>
            <a:pPr marL="38918">
              <a:spcBef>
                <a:spcPts val="233"/>
              </a:spcBef>
            </a:pPr>
            <a:endParaRPr lang="en-US" sz="20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endParaRPr lang="en-US" sz="20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  <a:endParaRPr lang="en-US" sz="2400" dirty="0">
              <a:solidFill>
                <a:srgbClr val="002060"/>
              </a:solidFill>
              <a:latin typeface="Arial"/>
              <a:cs typeface="Arial"/>
            </a:endParaRPr>
          </a:p>
          <a:p>
            <a:pPr marL="38918" algn="ctr"/>
            <a:endParaRPr lang="en-US" sz="48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412218" y="2757408"/>
            <a:ext cx="614441" cy="154501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412219" y="4930778"/>
            <a:ext cx="614441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8987246" y="482101"/>
            <a:ext cx="222973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8987246" y="482101"/>
            <a:ext cx="2229733" cy="1276313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8976041" y="702252"/>
            <a:ext cx="2108384" cy="76574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756" b="1" spc="21" dirty="0">
                <a:solidFill>
                  <a:srgbClr val="FEFEFE"/>
                </a:solidFill>
                <a:latin typeface="Arial"/>
                <a:cs typeface="Arial"/>
              </a:rPr>
              <a:t>11</a:t>
            </a:r>
            <a:r>
              <a:rPr lang="ru-RU" sz="4756" b="1" spc="21" dirty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756" b="1" spc="21" dirty="0" err="1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756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1601435" y="476759"/>
            <a:ext cx="8226745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0145" y="584787"/>
            <a:ext cx="1551736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624042930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Объект 4">
            <a:extLst>
              <a:ext uri="{FF2B5EF4-FFF2-40B4-BE49-F238E27FC236}">
                <a16:creationId xmlns:a16="http://schemas.microsoft.com/office/drawing/2014/main" id="{532E185D-8D64-4766-88B1-C1779F9131D1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66576856"/>
              </p:ext>
            </p:extLst>
          </p:nvPr>
        </p:nvGraphicFramePr>
        <p:xfrm>
          <a:off x="0" y="1298713"/>
          <a:ext cx="12192000" cy="555928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Заголовок 1">
            <a:extLst>
              <a:ext uri="{FF2B5EF4-FFF2-40B4-BE49-F238E27FC236}">
                <a16:creationId xmlns:a16="http://schemas.microsoft.com/office/drawing/2014/main" id="{5AB4D194-2EF8-4FB3-A7B6-6DD7A73DB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58957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Dars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rejasi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68906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5" grpId="0">
        <p:bldAsOne/>
      </p:bldGraphic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Объект 2">
            <a:extLst>
              <a:ext uri="{FF2B5EF4-FFF2-40B4-BE49-F238E27FC236}">
                <a16:creationId xmlns:a16="http://schemas.microsoft.com/office/drawing/2014/main" id="{25344C33-E1B2-44DD-9223-0D9D2944072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9758644"/>
              </p:ext>
            </p:extLst>
          </p:nvPr>
        </p:nvGraphicFramePr>
        <p:xfrm>
          <a:off x="135834" y="62947"/>
          <a:ext cx="11936895" cy="65896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425908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1576A98-CF1B-434F-A124-43A5954F63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32451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Kerakli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asbob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b="1" dirty="0" err="1">
                <a:latin typeface="Arial" panose="020B0604020202020204" pitchFamily="34" charset="0"/>
                <a:cs typeface="Arial" panose="020B0604020202020204" pitchFamily="34" charset="0"/>
              </a:rPr>
              <a:t>jihozlar</a:t>
            </a:r>
            <a:endParaRPr lang="ru-RU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A1652388-85EC-436D-9E3D-01068A6EC05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22852" y="1749287"/>
                <a:ext cx="11188934" cy="3944504"/>
              </a:xfrm>
            </p:spPr>
            <p:txBody>
              <a:bodyPr/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1.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Panjara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doimiysi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𝟏𝟎𝟎</m:t>
                        </m:r>
                      </m:den>
                    </m:f>
                  </m:oMath>
                </a14:m>
                <a:r>
                  <a:rPr lang="en-US" sz="3200" dirty="0"/>
                  <a:t> mm  </a:t>
                </a:r>
                <a:r>
                  <a:rPr lang="en-US" sz="3200" dirty="0" err="1"/>
                  <a:t>yoki</a:t>
                </a:r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3200" b="1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US" sz="3200" b="1" i="1" smtClean="0">
                            <a:latin typeface="Cambria Math" panose="02040503050406030204" pitchFamily="18" charset="0"/>
                          </a:rPr>
                          <m:t>𝟓𝟎</m:t>
                        </m:r>
                      </m:den>
                    </m:f>
                  </m:oMath>
                </a14:m>
                <a:r>
                  <a:rPr lang="en-US" sz="3200" dirty="0"/>
                  <a:t> mm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difraksion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panjara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2.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Yorug‘lik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manbayi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3.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O‘rtasida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tirqishi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qora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ekran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4.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Masshtabli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chizg‘ichlar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5.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Asboblar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o‘rnatiladigan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qurilma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A1652388-85EC-436D-9E3D-01068A6EC05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22852" y="1749287"/>
                <a:ext cx="11188934" cy="3944504"/>
              </a:xfrm>
              <a:blipFill>
                <a:blip r:embed="rId2"/>
                <a:stretch>
                  <a:fillRect l="-1362" r="-1362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20669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54B08C-BBA8-44C4-9737-FD12DF69CA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1298713"/>
          </a:xfr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Ishni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54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atin typeface="Arial" panose="020B0604020202020204" pitchFamily="34" charset="0"/>
                <a:cs typeface="Arial" panose="020B0604020202020204" pitchFamily="34" charset="0"/>
              </a:rPr>
              <a:t>tartibi</a:t>
            </a:r>
            <a:endParaRPr lang="ru-RU" sz="5400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2CBBDAE-7814-4F64-9055-24FBBE276C9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08000" y="1630017"/>
                <a:ext cx="11248571" cy="5115340"/>
              </a:xfrm>
            </p:spPr>
            <p:txBody>
              <a:bodyPr>
                <a:normAutofit fontScale="85000" lnSpcReduction="20000"/>
              </a:bodyPr>
              <a:lstStyle/>
              <a:p>
                <a:pPr marL="0" indent="0" algn="just">
                  <a:lnSpc>
                    <a:spcPct val="120000"/>
                  </a:lnSpc>
                  <a:buNone/>
                </a:pPr>
                <a:r>
                  <a:rPr lang="en-US" dirty="0"/>
                  <a:t>    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1.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Qurilma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yig‘iladi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20000"/>
                  </a:lnSpc>
                  <a:buNone/>
                </a:pP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  2.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Yorug‘lik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manbayi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tushiriladi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20000"/>
                  </a:lnSpc>
                  <a:buNone/>
                </a:pP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  3.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Panjara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tirqish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orqali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qaralsa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tirqishning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ikkala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tomonida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difraksion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spektrlarning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birinchi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ikkinchi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h.k.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tartiblarini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ko‘rinadi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20000"/>
                  </a:lnSpc>
                  <a:buNone/>
                </a:pP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  4.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Chizg‘ichlarni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surib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qizil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(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boshqa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ranglar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)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butun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son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ro‘parasiga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keltiriladi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20000"/>
                  </a:lnSpc>
                  <a:buNone/>
                </a:pP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  5. </a:t>
                </a:r>
                <a14:m>
                  <m:oMath xmlns:m="http://schemas.openxmlformats.org/officeDocument/2006/math">
                    <m:r>
                      <a:rPr lang="en-US" sz="35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𝒙</m:t>
                    </m:r>
                  </m:oMath>
                </a14:m>
                <a:r>
                  <a:rPr lang="en-US" sz="35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ru-RU" sz="3800" b="1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у</m:t>
                    </m:r>
                  </m:oMath>
                </a14:m>
                <a:r>
                  <a:rPr lang="en-US" sz="38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masofalar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o‘lchab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5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olinadi</a:t>
                </a: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20000"/>
                  </a:lnSpc>
                  <a:buNone/>
                </a:pPr>
                <a:r>
                  <a:rPr lang="en-US" sz="35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endParaRPr lang="ru-RU" sz="35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2CBBDAE-7814-4F64-9055-24FBBE276C9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8000" y="1630017"/>
                <a:ext cx="11248571" cy="5115340"/>
              </a:xfrm>
              <a:blipFill>
                <a:blip r:embed="rId2"/>
                <a:stretch>
                  <a:fillRect l="-1246" t="-1548" r="-12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F46E3C6-579E-45F8-BDA5-8274115119C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22696" y="5032829"/>
            <a:ext cx="3028950" cy="1712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427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A5D3E7DF-233B-40F4-A67F-5311AC74543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07999" y="275772"/>
                <a:ext cx="11248571" cy="6270172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6.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Quyidagi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formula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yurdamida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yorug‘lik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to‘lqin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uzunligi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hisoblanadi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:   </a:t>
                </a:r>
                <a14:m>
                  <m:oMath xmlns:m="http://schemas.openxmlformats.org/officeDocument/2006/math">
                    <m:r>
                      <a:rPr lang="ru-RU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у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≪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𝑥</m:t>
                    </m:r>
                  </m:oMath>
                </a14:m>
                <a:r>
                  <a:rPr lang="en-US" sz="3200" dirty="0"/>
                  <a:t>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ekanligidan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func>
                      <m:funcPr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US" sz="3200" i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sin</m:t>
                        </m:r>
                      </m:fName>
                      <m:e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𝜑</m:t>
                        </m:r>
                        <m:r>
                          <a:rPr lang="en-US" sz="32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≈</m:t>
                        </m:r>
                      </m:e>
                    </m:func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𝑡𝑔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𝜑</m:t>
                    </m:r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deb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olinadi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  <a14:m>
                  <m:oMath xmlns:m="http://schemas.openxmlformats.org/officeDocument/2006/math">
                    <m:r>
                      <a:rPr lang="en-US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𝑡𝑔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𝜑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ru-RU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у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ru-RU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</a:t>
                </a:r>
                <a14:m>
                  <m:oMath xmlns:m="http://schemas.openxmlformats.org/officeDocument/2006/math">
                    <m:r>
                      <a:rPr lang="ru-RU" sz="4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𝜆</m:t>
                    </m:r>
                    <m:r>
                      <a:rPr lang="ru-RU" sz="4000" b="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ru-RU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func>
                          <m:funcPr>
                            <m:ctrlPr>
                              <a:rPr lang="en-US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uncPr>
                          <m:fName>
                            <m:r>
                              <m:rPr>
                                <m:sty m:val="p"/>
                              </m:rPr>
                              <a:rPr lang="en-US" sz="4000" b="0" i="0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sin</m:t>
                            </m:r>
                          </m:fName>
                          <m:e>
                            <m:r>
                              <a:rPr lang="en-US" sz="4000" b="0" i="1" dirty="0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𝜑</m:t>
                            </m:r>
                          </m:e>
                        </m:func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den>
                    </m:f>
                    <m:r>
                      <a:rPr lang="en-US" sz="4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𝑡𝑔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𝜑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</m:den>
                    </m:f>
                    <m:r>
                      <a:rPr lang="en-US" sz="4000" b="0" i="0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𝑑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∙у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𝑛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r>
                          <a:rPr lang="en-US" sz="4000" b="0" i="1" dirty="0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 marL="0" indent="0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14:m>
                  <m:oMath xmlns:m="http://schemas.openxmlformats.org/officeDocument/2006/math">
                    <m:r>
                      <a:rPr lang="en-US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yorug‘lik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to‘lqin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uzunligi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,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𝑑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</m:oMath>
                </a14:m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panjara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doimiysi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7.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Tajribani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ikkinchi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uchinchi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tartibdagi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nurlar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ham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o‘tkaziladi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A5D3E7DF-233B-40F4-A67F-5311AC74543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7999" y="275772"/>
                <a:ext cx="11248571" cy="6270172"/>
              </a:xfrm>
              <a:blipFill>
                <a:blip r:embed="rId2"/>
                <a:stretch>
                  <a:fillRect l="-1354" t="-204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52EC088-E538-4FAC-97FA-4C349DA2447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8729" y="3759200"/>
            <a:ext cx="5572125" cy="2656116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29549F4-DFC0-4074-87C0-C4AB8D9419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599" y="4702629"/>
            <a:ext cx="4277291" cy="1134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07090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B4AD3A6-F1BA-417C-9B40-538BFAAEB05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49943" y="348343"/>
                <a:ext cx="11321143" cy="6226628"/>
              </a:xfrm>
            </p:spPr>
            <p:txBody>
              <a:bodyPr>
                <a:noAutofit/>
              </a:bodyPr>
              <a:lstStyle/>
              <a:p>
                <a:pPr marL="0" indent="0">
                  <a:buNone/>
                </a:pPr>
                <a:r>
                  <a:rPr lang="en-US" sz="3200" dirty="0"/>
                  <a:t>                                    </a:t>
                </a:r>
                <a14:m>
                  <m:oMath xmlns:m="http://schemas.openxmlformats.org/officeDocument/2006/math"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𝑑</m:t>
                    </m:r>
                    <m:r>
                      <a:rPr lang="en-US" sz="32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2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3200" b="0" i="1" smtClean="0">
                            <a:latin typeface="Cambria Math" panose="02040503050406030204" pitchFamily="18" charset="0"/>
                          </a:rPr>
                          <m:t>100</m:t>
                        </m:r>
                      </m:den>
                    </m:f>
                  </m:oMath>
                </a14:m>
                <a:r>
                  <a:rPr lang="en-US" sz="3200" dirty="0"/>
                  <a:t> </a:t>
                </a:r>
                <a14:m>
                  <m:oMath xmlns:m="http://schemas.openxmlformats.org/officeDocument/2006/math"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𝑚𝑚</m:t>
                    </m:r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=1∙</m:t>
                    </m:r>
                    <m:sSup>
                      <m:sSupPr>
                        <m:ctrlPr>
                          <a:rPr lang="en-US" sz="32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3200" b="0" i="1" dirty="0" smtClean="0">
                            <a:latin typeface="Cambria Math" panose="02040503050406030204" pitchFamily="18" charset="0"/>
                          </a:rPr>
                          <m:t>−5</m:t>
                        </m:r>
                      </m:sup>
                    </m:sSup>
                    <m:r>
                      <a:rPr lang="en-US" sz="3200" b="0" i="1" dirty="0" smtClean="0">
                        <a:latin typeface="Cambria Math" panose="02040503050406030204" pitchFamily="18" charset="0"/>
                      </a:rPr>
                      <m:t>𝑚</m:t>
                    </m:r>
                  </m:oMath>
                </a14:m>
                <a:endParaRPr lang="en-US" sz="3200" dirty="0"/>
              </a:p>
              <a:p>
                <a:pPr marL="0" indent="0">
                  <a:buNone/>
                </a:pPr>
                <a:r>
                  <a:rPr lang="en-US" dirty="0"/>
                  <a:t>                </a:t>
                </a:r>
                <a14:m>
                  <m:oMath xmlns:m="http://schemas.openxmlformats.org/officeDocument/2006/math">
                    <m:r>
                      <a:rPr lang="en-US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𝜆</m:t>
                    </m:r>
                    <m:r>
                      <a:rPr lang="en-US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𝑑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∙у</m:t>
                        </m:r>
                      </m:num>
                      <m:den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𝑛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∙</m:t>
                        </m:r>
                        <m:r>
                          <a:rPr lang="en-US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den>
                    </m:f>
                  </m:oMath>
                </a14:m>
                <a:r>
                  <a:rPr lang="en-US" sz="3600" dirty="0"/>
                  <a:t>              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=…</m:t>
                    </m:r>
                  </m:oMath>
                </a14:m>
                <a:r>
                  <a:rPr lang="en-US" sz="3600" dirty="0"/>
                  <a:t>         </a:t>
                </a:r>
                <a14:m>
                  <m:oMath xmlns:m="http://schemas.openxmlformats.org/officeDocument/2006/math"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=…</m:t>
                    </m:r>
                  </m:oMath>
                </a14:m>
                <a:r>
                  <a:rPr lang="en-US" sz="3600" dirty="0"/>
                  <a:t>        </a:t>
                </a:r>
                <a14:m>
                  <m:oMath xmlns:m="http://schemas.openxmlformats.org/officeDocument/2006/math">
                    <m:r>
                      <a:rPr lang="ru-RU" sz="3600" b="0" i="1" dirty="0" smtClean="0">
                        <a:latin typeface="Cambria Math" panose="02040503050406030204" pitchFamily="18" charset="0"/>
                      </a:rPr>
                      <m:t>у=</m:t>
                    </m:r>
                    <m:r>
                      <a:rPr lang="en-US" sz="3600" b="0" i="1" dirty="0" smtClean="0">
                        <a:latin typeface="Cambria Math" panose="02040503050406030204" pitchFamily="18" charset="0"/>
                      </a:rPr>
                      <m:t>…</m:t>
                    </m:r>
                  </m:oMath>
                </a14:m>
                <a:r>
                  <a:rPr lang="en-US" sz="3600" dirty="0"/>
                  <a:t>              </a:t>
                </a:r>
                <a:endParaRPr lang="ru-RU" sz="3600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CB4AD3A6-F1BA-417C-9B40-538BFAAEB05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49943" y="348343"/>
                <a:ext cx="11321143" cy="6226628"/>
              </a:xfrm>
              <a:blipFill>
                <a:blip r:embed="rId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7BEA608-BF86-4611-83DD-C7C02580EBD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9021" y="2366685"/>
            <a:ext cx="6792686" cy="415494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Прямоугольник: скругленные углы 4">
                <a:extLst>
                  <a:ext uri="{FF2B5EF4-FFF2-40B4-BE49-F238E27FC236}">
                    <a16:creationId xmlns:a16="http://schemas.microsoft.com/office/drawing/2014/main" id="{77C58B04-8ED4-4BCE-BC06-58762FCBAC07}"/>
                  </a:ext>
                </a:extLst>
              </p:cNvPr>
              <p:cNvSpPr/>
              <p:nvPr/>
            </p:nvSpPr>
            <p:spPr>
              <a:xfrm>
                <a:off x="2579021" y="5927813"/>
                <a:ext cx="2989942" cy="413657"/>
              </a:xfrm>
              <a:prstGeom prst="roundRect">
                <a:avLst/>
              </a:prstGeom>
              <a:ln>
                <a:noFill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lang="en-US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100</m:t>
                          </m:r>
                        </m:den>
                      </m:f>
                      <m:r>
                        <a:rPr lang="en-US" b="0" i="0" smtClean="0"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US" b="0" i="0" smtClean="0">
                          <a:latin typeface="Cambria Math" panose="02040503050406030204" pitchFamily="18" charset="0"/>
                        </a:rPr>
                        <m:t>mm</m:t>
                      </m:r>
                    </m:oMath>
                  </m:oMathPara>
                </a14:m>
                <a:endParaRPr lang="ru-RU" dirty="0"/>
              </a:p>
            </p:txBody>
          </p:sp>
        </mc:Choice>
        <mc:Fallback xmlns="">
          <p:sp>
            <p:nvSpPr>
              <p:cNvPr id="5" name="Прямоугольник: скругленные углы 4">
                <a:extLst>
                  <a:ext uri="{FF2B5EF4-FFF2-40B4-BE49-F238E27FC236}">
                    <a16:creationId xmlns:a16="http://schemas.microsoft.com/office/drawing/2014/main" id="{77C58B04-8ED4-4BCE-BC06-58762FCBAC0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79021" y="5927813"/>
                <a:ext cx="2989942" cy="413657"/>
              </a:xfrm>
              <a:prstGeom prst="roundRect">
                <a:avLst/>
              </a:prstGeom>
              <a:blipFill>
                <a:blip r:embed="rId4"/>
                <a:stretch>
                  <a:fillRect t="-5882" b="-13235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31729B4B-B7F5-4CB4-9ECC-93AA342A326A}"/>
              </a:ext>
            </a:extLst>
          </p:cNvPr>
          <p:cNvSpPr/>
          <p:nvPr/>
        </p:nvSpPr>
        <p:spPr>
          <a:xfrm>
            <a:off x="8240309" y="4974236"/>
            <a:ext cx="986970" cy="150948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1100" dirty="0" err="1"/>
              <a:t>Spektr</a:t>
            </a:r>
            <a:endParaRPr lang="en-US" sz="1100" dirty="0"/>
          </a:p>
          <a:p>
            <a:pPr algn="ctr"/>
            <a:r>
              <a:rPr lang="en-US" sz="1100" dirty="0"/>
              <a:t>Q</a:t>
            </a:r>
          </a:p>
          <a:p>
            <a:pPr algn="ctr"/>
            <a:r>
              <a:rPr lang="en-US" sz="1100" dirty="0"/>
              <a:t>Z</a:t>
            </a:r>
          </a:p>
          <a:p>
            <a:pPr algn="ctr"/>
            <a:r>
              <a:rPr lang="en-US" sz="1100" dirty="0"/>
              <a:t>S</a:t>
            </a:r>
          </a:p>
          <a:p>
            <a:pPr algn="ctr"/>
            <a:r>
              <a:rPr lang="en-US" sz="1100" dirty="0" err="1"/>
              <a:t>Ya</a:t>
            </a:r>
            <a:endParaRPr lang="en-US" sz="1100" dirty="0"/>
          </a:p>
          <a:p>
            <a:pPr algn="ctr"/>
            <a:r>
              <a:rPr lang="en-US" sz="1100" dirty="0"/>
              <a:t>H</a:t>
            </a:r>
          </a:p>
          <a:p>
            <a:pPr algn="ctr"/>
            <a:r>
              <a:rPr lang="en-US" sz="1100" dirty="0"/>
              <a:t>K</a:t>
            </a:r>
          </a:p>
          <a:p>
            <a:pPr algn="ctr"/>
            <a:r>
              <a:rPr lang="en-US" sz="1100" dirty="0"/>
              <a:t>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61363604"/>
      </p:ext>
    </p:extLst>
  </p:cSld>
  <p:clrMapOvr>
    <a:masterClrMapping/>
  </p:clrMapOvr>
  <p:transition spd="slow">
    <p:push dir="u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0E44D7A4-ABCD-441B-8C6B-AC962CD231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8000" y="537028"/>
            <a:ext cx="11161486" cy="597988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O‘lchash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hisoblash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natijalari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jadvalga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3600" b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en-US" sz="3600" b="1" dirty="0"/>
              <a:t> </a:t>
            </a:r>
            <a:endParaRPr lang="ru-RU" sz="36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D79953B7-AE6C-4139-8D6E-844519D610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1386" y="1798574"/>
            <a:ext cx="11434713" cy="36430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8796874"/>
      </p:ext>
    </p:extLst>
  </p:cSld>
  <p:clrMapOvr>
    <a:masterClrMapping/>
  </p:clrMapOvr>
  <p:transition spd="slow">
    <p:push dir="u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BB39E46-86CA-4367-9B3A-E84A373AF8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6497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en-US" sz="4800" b="1"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endParaRPr lang="ru-RU" sz="4800" b="1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FC49030-E0AE-4A86-BEBF-291630327C2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1200" y="2146852"/>
            <a:ext cx="11270268" cy="4545496"/>
          </a:xfrm>
        </p:spPr>
        <p:txBody>
          <a:bodyPr>
            <a:normAutofit/>
          </a:bodyPr>
          <a:lstStyle/>
          <a:p>
            <a:pPr marL="0" indent="358775" algn="just">
              <a:lnSpc>
                <a:spcPct val="100000"/>
              </a:lnSpc>
              <a:spcAft>
                <a:spcPts val="1200"/>
              </a:spcAft>
              <a:buNone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1.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oid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.(97-bet)</a:t>
            </a:r>
          </a:p>
          <a:p>
            <a:pPr marL="0" indent="358775" algn="just">
              <a:lnSpc>
                <a:spcPct val="100000"/>
              </a:lnSpc>
              <a:buNone/>
            </a:pP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2.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Laboratoriya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ishi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natijalarini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tahlil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qiling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xulosa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400" dirty="0" err="1">
                <a:latin typeface="Arial" panose="020B0604020202020204" pitchFamily="34" charset="0"/>
                <a:cs typeface="Arial" panose="020B0604020202020204" pitchFamily="34" charset="0"/>
              </a:rPr>
              <a:t>yozing</a:t>
            </a:r>
            <a:r>
              <a:rPr lang="en-US" sz="44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767339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646</TotalTime>
  <Words>354</Words>
  <Application>Microsoft Office PowerPoint</Application>
  <PresentationFormat>Широкоэкранный</PresentationFormat>
  <Paragraphs>48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4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Dars rejasi</vt:lpstr>
      <vt:lpstr>Презентация PowerPoint</vt:lpstr>
      <vt:lpstr>Kerakli asbob va jihozlar</vt:lpstr>
      <vt:lpstr>Ishni bajarish tartibi</vt:lpstr>
      <vt:lpstr>Презентация PowerPoint</vt:lpstr>
      <vt:lpstr>Презентация PowerPoint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hp</cp:lastModifiedBy>
  <cp:revision>117</cp:revision>
  <dcterms:created xsi:type="dcterms:W3CDTF">2020-08-15T18:39:42Z</dcterms:created>
  <dcterms:modified xsi:type="dcterms:W3CDTF">2021-02-23T19:40:56Z</dcterms:modified>
</cp:coreProperties>
</file>