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3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  <Override PartName="/ppt/diagrams/data4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14" r:id="rId3"/>
    <p:sldId id="259" r:id="rId4"/>
    <p:sldId id="315" r:id="rId5"/>
    <p:sldId id="316" r:id="rId6"/>
    <p:sldId id="325" r:id="rId7"/>
    <p:sldId id="323" r:id="rId8"/>
    <p:sldId id="326" r:id="rId9"/>
    <p:sldId id="327" r:id="rId10"/>
    <p:sldId id="317" r:id="rId11"/>
    <p:sldId id="318" r:id="rId12"/>
    <p:sldId id="313" r:id="rId13"/>
    <p:sldId id="312" r:id="rId14"/>
    <p:sldId id="324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 varScale="1">
        <p:scale>
          <a:sx n="76" d="100"/>
          <a:sy n="76" d="100"/>
        </p:scale>
        <p:origin x="4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40.png"/><Relationship Id="rId1" Type="http://schemas.openxmlformats.org/officeDocument/2006/relationships/image" Target="../media/image30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image" Target="../media/image5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sSub>
                    <m:sSubPr>
                      <m:ctrlPr>
                        <a:rPr lang="ru-RU" sz="40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den>
                  </m:f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ad>
                    <m:radPr>
                      <m:degHide m:val="on"/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radPr>
                    <m:deg/>
                    <m:e>
                      <m:f>
                        <m:f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uz-Latn-UZ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uz-Latn-UZ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e>
                  </m:rad>
                </m:oMath>
              </a14:m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𝑛</a:t>
              </a:r>
              <a:r>
                <a:rPr lang="ru-RU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_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2</a:t>
              </a:r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,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1=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1/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2 =√(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𝜀_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2/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𝜀_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1 )</a:t>
              </a:r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ru-RU" sz="440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𝜆</m:t>
                  </m:r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</m:num>
                    <m:den>
                      <m: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𝜈</m:t>
                      </m:r>
                      <m: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</m:den>
                  </m:f>
                </m:oMath>
              </a14:m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vakuumda va havoda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14:m>
                <m:oMath xmlns:m="http://schemas.openxmlformats.org/officeDocument/2006/math">
                  <m:r>
                    <a:rPr lang="uz-Latn-UZ" sz="440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𝜆</m:t>
                  </m:r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</m:num>
                    <m:den>
                      <m: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𝜈</m:t>
                      </m:r>
                    </m:den>
                  </m:f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ru-RU" sz="440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𝜆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=𝑐/𝜈𝑛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vakuumda va havoda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uz-Latn-UZ" sz="440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𝜆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=𝑐/𝜈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m:rPr>
                        <m:sty m:val="p"/>
                      </m:rPr>
                      <a:rPr lang="el-GR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𝜋𝜈</m:t>
                    </m:r>
                  </m:oMath>
                </m:oMathPara>
              </a14:m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el-GR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ω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=2𝜋𝜈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𝐼</m:t>
                  </m:r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𝑊</m:t>
                          </m:r>
                        </m:e>
                        <m:sub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𝑜</m:t>
                          </m:r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𝑟𝑡</m:t>
                          </m:r>
                        </m:sub>
                      </m:sSub>
                    </m:num>
                    <m:den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∆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𝑡</m:t>
                      </m:r>
                    </m:den>
                  </m:f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𝑃</m:t>
                          </m:r>
                        </m:e>
                        <m:sub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𝑜</m:t>
                          </m:r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𝑟𝑡</m:t>
                          </m:r>
                        </m:sub>
                      </m:sSub>
                    </m:num>
                    <m:den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</m:den>
                  </m:f>
                </m:oMath>
              </a14:m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𝐼=𝑊_(𝑜‘𝑟𝑡)/𝑆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∆𝑡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=𝑃_(𝑜‘𝑟𝑡)/𝑆</a:t>
              </a:r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𝑊</m:t>
                  </m:r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𝑤𝑆𝑐</m:t>
                  </m:r>
                  <m:r>
                    <a:rPr lang="uz-Latn-UZ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∆</m:t>
                  </m:r>
                  <m:r>
                    <a:rPr lang="uz-Latn-UZ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𝑡</m:t>
                  </m:r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14:m>
                <m:oMath xmlns:m="http://schemas.openxmlformats.org/officeDocument/2006/math">
                  <m:r>
                    <a:rPr lang="uz-Latn-UZ" sz="400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	</m:t>
                  </m:r>
                  <m:r>
                    <a:rPr lang="uz-Latn-UZ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𝐼</m:t>
                  </m:r>
                  <m:r>
                    <a:rPr lang="uz-Latn-UZ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uz-Latn-UZ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𝑤𝑐</m:t>
                  </m:r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𝑊=𝑤𝑆𝑐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∆𝑡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uz-Latn-UZ" sz="4000" i="0" dirty="0">
                  <a:latin typeface="Cambria Math" panose="02040503050406030204" pitchFamily="18" charset="0"/>
                  <a:cs typeface="Arial" panose="020B0604020202020204" pitchFamily="34" charset="0"/>
                </a:rPr>
                <a:t>	</a:t>
              </a:r>
              <a:r>
                <a:rPr lang="uz-Latn-UZ" sz="4000" b="0" i="0" dirty="0">
                  <a:latin typeface="Cambria Math" panose="02040503050406030204" pitchFamily="18" charset="0"/>
                  <a:cs typeface="Arial" panose="020B0604020202020204" pitchFamily="34" charset="0"/>
                </a:rPr>
                <a:t>𝐼=𝑤𝑐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𝑆</m:t>
                  </m:r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=4</m:t>
                  </m:r>
                  <m:r>
                    <a:rPr lang="uz-Latn-UZ" sz="36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𝜋</m:t>
                  </m:r>
                  <m:sSup>
                    <m:sSupPr>
                      <m:ctrlP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e>
                    <m:sup>
                      <m: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p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14:m>
                <m:oMath xmlns:m="http://schemas.openxmlformats.org/officeDocument/2006/math">
                  <m:r>
                    <a:rPr lang="uz-Latn-UZ" sz="36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𝐼</m:t>
                  </m:r>
                  <m:r>
                    <a:rPr lang="uz-Latn-UZ" sz="36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𝑊</m:t>
                      </m:r>
                    </m:num>
                    <m:den>
                      <m:r>
                        <a:rPr lang="uz-Latn-UZ" sz="36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r>
                        <a:rPr lang="uz-Latn-UZ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r>
                        <a:rPr lang="uz-Latn-UZ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∆</m:t>
                      </m:r>
                      <m:r>
                        <a:rPr lang="uz-Latn-UZ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𝑡</m:t>
                      </m:r>
                    </m:den>
                  </m:f>
                  <m:r>
                    <a:rPr lang="uz-Latn-UZ" sz="3600" b="0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∙</m:t>
                  </m:r>
                  <m:f>
                    <m:fPr>
                      <m:ctrlPr>
                        <a:rPr lang="uz-Latn-UZ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sSup>
                        <m:sSupPr>
                          <m:ctrlPr>
                            <a:rPr lang="uz-Latn-UZ" sz="3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p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den>
                  </m:f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  <a14:m>
                <m:oMath xmlns:m="http://schemas.openxmlformats.org/officeDocument/2006/math">
                  <m:r>
                    <a:rPr lang="uz-Latn-UZ" sz="36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𝐼</m:t>
                  </m:r>
                  <m:r>
                    <a:rPr lang="uz-Latn-UZ" sz="3600" b="0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~</m:t>
                  </m:r>
                  <m:sSup>
                    <m:sSupPr>
                      <m:ctrlPr>
                        <a:rPr lang="uz-Latn-UZ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𝜔</m:t>
                      </m:r>
                    </m:e>
                    <m:sup>
                      <m:r>
                        <a:rPr lang="uz-Latn-UZ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</m:sup>
                  </m:sSup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𝑆=4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𝜋𝑅^2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uz-Latn-UZ" sz="3600" b="0" i="0" dirty="0">
                  <a:latin typeface="Cambria Math" panose="02040503050406030204" pitchFamily="18" charset="0"/>
                  <a:cs typeface="Arial" panose="020B0604020202020204" pitchFamily="34" charset="0"/>
                </a:rPr>
                <a:t>𝐼=𝑊/4</a:t>
              </a:r>
              <a:r>
                <a:rPr lang="uz-Latn-UZ" sz="3600" b="0" i="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𝜋∆𝑡∙1/𝑅^2 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  <a:r>
                <a:rPr lang="uz-Latn-UZ" sz="3600" b="0" i="0" dirty="0">
                  <a:latin typeface="Cambria Math" panose="02040503050406030204" pitchFamily="18" charset="0"/>
                  <a:cs typeface="Arial" panose="020B0604020202020204" pitchFamily="34" charset="0"/>
                </a:rPr>
                <a:t>𝐼</a:t>
              </a:r>
              <a:r>
                <a:rPr lang="uz-Latn-UZ" sz="3600" b="0" i="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~𝜔^4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03587"/>
          <a:ext cx="10082520" cy="1500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ru-RU" sz="40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𝑛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,</m:t>
                  </m:r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sSub>
                    <m:sSubPr>
                      <m:ctrlP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</m:num>
                <m:den>
                  <m:sSub>
                    <m:sSubPr>
                      <m:ctrlP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</m:sSub>
                </m:den>
              </m:f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ad>
                <m:radPr>
                  <m:degHide m:val="on"/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radPr>
                <m:deg/>
                <m:e>
                  <m:f>
                    <m:fPr>
                      <m:ctrlP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𝜀</m:t>
                          </m:r>
                        </m:e>
                        <m:sub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lang="uz-Latn-UZ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𝜀</m:t>
                          </m:r>
                        </m:e>
                        <m:sub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den>
                  </m:f>
                </m:e>
              </m:rad>
            </m:oMath>
          </a14:m>
          <a:r>
            <a:rPr lang="uz-Latn-UZ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03587"/>
        <a:ext cx="10082520" cy="1500136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72142"/>
          <a:ext cx="9626816" cy="15239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11760" rIns="111760" bIns="11176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ru-RU" sz="440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𝜆</m:t>
              </m:r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𝑐</m:t>
                  </m:r>
                </m:num>
                <m:den>
                  <m: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𝜈</m:t>
                  </m:r>
                  <m: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𝑛</m:t>
                  </m:r>
                </m:den>
              </m:f>
            </m:oMath>
          </a14:m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vakuumda va havoda</a:t>
          </a: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14:m xmlns:a14="http://schemas.microsoft.com/office/drawing/2010/main">
            <m:oMath xmlns:m="http://schemas.openxmlformats.org/officeDocument/2006/math">
              <m:r>
                <a:rPr lang="uz-Latn-UZ" sz="440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𝜆</m:t>
              </m:r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𝑐</m:t>
                  </m:r>
                </m:num>
                <m:den>
                  <m: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𝜈</m:t>
                  </m:r>
                </m:den>
              </m:f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72142"/>
        <a:ext cx="9626816" cy="1523993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70036" y="4387794"/>
          <a:ext cx="1008252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m:rPr>
                    <m:sty m:val="p"/>
                  </m:rPr>
                  <a:rPr lang="el-GR" sz="36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ω</m:t>
                </m:r>
                <m:r>
                  <a:rPr lang="uz-Latn-UZ" sz="36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=2</m:t>
                </m:r>
                <m:r>
                  <a:rPr lang="uz-Latn-UZ" sz="3600" b="0" i="1" kern="120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m:t>𝜋𝜈</m:t>
                </m:r>
              </m:oMath>
            </m:oMathPara>
          </a14:m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4387794"/>
        <a:ext cx="10082520" cy="1253655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03587"/>
          <a:ext cx="10082520" cy="1500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𝐼</m:t>
              </m:r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sSub>
                    <m:sSubPr>
                      <m:ctrlP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𝑊</m:t>
                      </m:r>
                    </m:e>
                    <m:sub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𝑜</m:t>
                      </m:r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‘</m:t>
                      </m:r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𝑟𝑡</m:t>
                      </m:r>
                    </m:sub>
                  </m:sSub>
                </m:num>
                <m:den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𝑆</m:t>
                  </m:r>
                  <m:r>
                    <a:rPr lang="uz-Latn-UZ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∆</m:t>
                  </m:r>
                  <m:r>
                    <a:rPr lang="uz-Latn-UZ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𝑡</m:t>
                  </m:r>
                </m:den>
              </m:f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sSub>
                    <m:sSubPr>
                      <m:ctrlP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</m:e>
                    <m:sub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𝑜</m:t>
                      </m:r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‘</m:t>
                      </m:r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𝑟𝑡</m:t>
                      </m:r>
                    </m:sub>
                  </m:sSub>
                </m:num>
                <m:den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𝑆</m:t>
                  </m:r>
                </m:den>
              </m:f>
            </m:oMath>
          </a14:m>
          <a:r>
            <a:rPr lang="uz-Latn-UZ" sz="32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03587"/>
        <a:ext cx="10082520" cy="1500136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72142"/>
          <a:ext cx="9626816" cy="15239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𝑊</m:t>
              </m:r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𝑤𝑆𝑐</m:t>
              </m:r>
              <m:r>
                <a:rPr lang="uz-Latn-UZ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∆</m:t>
              </m:r>
              <m:r>
                <a:rPr lang="uz-Latn-UZ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𝑡</m:t>
              </m:r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  </a:t>
          </a:r>
          <a14:m xmlns:a14="http://schemas.microsoft.com/office/drawing/2010/main">
            <m:oMath xmlns:m="http://schemas.openxmlformats.org/officeDocument/2006/math">
              <m:r>
                <a:rPr lang="uz-Latn-UZ" sz="400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	</m:t>
              </m:r>
              <m:r>
                <a:rPr lang="uz-Latn-UZ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𝐼</m:t>
              </m:r>
              <m:r>
                <a:rPr lang="uz-Latn-UZ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uz-Latn-UZ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𝑤𝑐</m:t>
              </m:r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72142"/>
        <a:ext cx="9626816" cy="1523993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70036" y="4387794"/>
          <a:ext cx="1008252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𝑆</m:t>
              </m:r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=4</m:t>
              </m:r>
              <m:r>
                <a:rPr lang="uz-Latn-UZ" sz="36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𝜋</m:t>
              </m:r>
              <m:sSup>
                <m:sSupPr>
                  <m:ctrlPr>
                    <a:rPr lang="uz-Latn-UZ" sz="36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sSupPr>
                <m:e>
                  <m:r>
                    <a:rPr lang="uz-Latn-UZ" sz="36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𝑅</m:t>
                  </m:r>
                </m:e>
                <m:sup>
                  <m:r>
                    <a:rPr lang="uz-Latn-UZ" sz="36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</m:sup>
              </m:sSup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   </a:t>
          </a:r>
          <a14:m xmlns:a14="http://schemas.microsoft.com/office/drawing/2010/main">
            <m:oMath xmlns:m="http://schemas.openxmlformats.org/officeDocument/2006/math">
              <m:r>
                <a:rPr lang="uz-Latn-UZ" sz="36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𝐼</m:t>
              </m:r>
              <m:r>
                <a:rPr lang="uz-Latn-UZ" sz="36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𝑊</m:t>
                  </m:r>
                </m:num>
                <m:den>
                  <m:r>
                    <a:rPr lang="uz-Latn-UZ" sz="36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4</m:t>
                  </m:r>
                  <m:r>
                    <a:rPr lang="uz-Latn-UZ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𝜋</m:t>
                  </m:r>
                  <m:r>
                    <a:rPr lang="uz-Latn-UZ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∆</m:t>
                  </m:r>
                  <m:r>
                    <a:rPr lang="uz-Latn-UZ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𝑡</m:t>
                  </m:r>
                </m:den>
              </m:f>
              <m:r>
                <a:rPr lang="uz-Latn-UZ" sz="3600" b="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∙</m:t>
              </m:r>
              <m:f>
                <m:fPr>
                  <m:ctrlPr>
                    <a:rPr lang="uz-Latn-UZ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sSup>
                    <m:sSupPr>
                      <m:ctrlPr>
                        <a:rPr lang="uz-Latn-UZ" sz="3600" b="0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3600" b="0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e>
                    <m:sup>
                      <m:r>
                        <a:rPr lang="uz-Latn-UZ" sz="3600" b="0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p>
                </m:den>
              </m:f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    </a:t>
          </a:r>
          <a14:m xmlns:a14="http://schemas.microsoft.com/office/drawing/2010/main">
            <m:oMath xmlns:m="http://schemas.openxmlformats.org/officeDocument/2006/math">
              <m:r>
                <a:rPr lang="uz-Latn-UZ" sz="36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𝐼</m:t>
              </m:r>
              <m:r>
                <a:rPr lang="uz-Latn-UZ" sz="3600" b="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~</m:t>
              </m:r>
              <m:sSup>
                <m:sSupPr>
                  <m:ctrlPr>
                    <a:rPr lang="uz-Latn-UZ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sSupPr>
                <m:e>
                  <m:r>
                    <a:rPr lang="uz-Latn-UZ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𝜔</m:t>
                  </m:r>
                </m:e>
                <m:sup>
                  <m:r>
                    <a:rPr lang="uz-Latn-UZ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4</m:t>
                  </m:r>
                </m:sup>
              </m:sSup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   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4387794"/>
        <a:ext cx="10082520" cy="1253655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A2FD4F-6EA4-4769-A317-1F078E56D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99BBB9-0B3C-441B-986E-0156C88517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5E058A-635D-4C1D-994B-1B67F1A56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58B9D-F7CD-4B57-B215-3574E73150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12EDBD-A822-4907-B8C4-3536C5026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52C48F-71DC-41CB-82B5-F46259907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FD6E4-604F-4158-84FE-CE8DCEDF1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258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5E2062-A450-4ED3-9124-240047031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D0F9DE-E899-4301-A458-B81463381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7D77E1-18AD-4CC2-ACA3-B504BA265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58B9D-F7CD-4B57-B215-3574E73150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95EA66-8E12-46E5-ACCB-CD94DBCE8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AE47B6-3F36-43C3-9814-E70472815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FD6E4-604F-4158-84FE-CE8DCEDF1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333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1BE2399-13DD-43F0-B9B6-BB1192F6C6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5DDF35-910A-4037-B677-1E921B2613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9A1F31-63DD-4908-A29D-8EBBC1A07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58B9D-F7CD-4B57-B215-3574E73150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9241B7-0A89-4122-9E11-2805FB2F2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7636AB-D1D6-4829-810C-9EE3E170D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FD6E4-604F-4158-84FE-CE8DCEDF1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692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80588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A87762-4E55-49A5-BD34-523735FFC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0167EC-63E8-4EDE-B80C-C2AFB9EB6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F8504B-C698-4ECC-93ED-9F4DB07AB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58B9D-F7CD-4B57-B215-3574E73150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0EC4C3-AC5E-4BB5-B7DF-F82A590A3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62636B-0D75-4E69-8162-D86121FA7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FD6E4-604F-4158-84FE-CE8DCEDF1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597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B7C63C-6D49-4F2E-9225-D1958E74C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C5EE3D-D642-4BD2-A938-D85AF7C67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108DCD-7EAA-4387-9F63-9F46463CC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58B9D-F7CD-4B57-B215-3574E73150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6364B0-1F54-4309-96F1-2B8E4F2B0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F68981-9FB8-445D-A541-32605DF3E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FD6E4-604F-4158-84FE-CE8DCEDF1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135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200708-17F9-41E3-B597-3CE9EC94A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0AC96B-AA2D-42B6-B5E7-E324CB9E5B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9B399F7-0BD3-4ABB-8DFA-7FC952282B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E79952-E24D-4EBD-B6AC-BE297628D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58B9D-F7CD-4B57-B215-3574E73150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987582-1EBC-4288-969A-8E1AE20C4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2BE447B-B27A-40E3-B1C5-2C55769CF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FD6E4-604F-4158-84FE-CE8DCEDF1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958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BEC5E4-144F-4932-99AF-AFCE2CCCA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82055D-4F09-4579-ACA2-8C37D614B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B82836-F7D0-40F2-8C8D-0DFF575636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B21E122-765D-43FF-9226-84F9319320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2961A74-CA09-418B-B1BA-ED437B0CD7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EAC5E5E-433B-4D51-B2D9-3AE98BE3C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58B9D-F7CD-4B57-B215-3574E73150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264CFBF-0E5E-4EAA-ADF6-537894763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1E3F171-4494-439B-8462-B8C75904B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FD6E4-604F-4158-84FE-CE8DCEDF1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715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4D8256-F59B-483D-B56C-B692D5B29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02B39F7-E5F3-402B-A234-EA1548F29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58B9D-F7CD-4B57-B215-3574E73150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4E3C538-1634-42E5-826B-DCC7CEEC0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51BEA13-6CB6-4F89-AA6A-B2576782B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FD6E4-604F-4158-84FE-CE8DCEDF1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58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4118646-BF1D-456E-A5CB-DC1C420E3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58B9D-F7CD-4B57-B215-3574E73150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FE28FD6-7EC4-426C-ADDD-C1012F9CB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18AF676-BA65-4412-AC55-083A34563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FD6E4-604F-4158-84FE-CE8DCEDF1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47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98676E-E8D3-4CB6-AF0A-9EB3C9AEE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2A997D-2555-4939-B364-B140E5925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013997-8510-4910-A8C7-A6D5CC2786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168102-B7C0-4BBE-A4B3-B6483DF58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58B9D-F7CD-4B57-B215-3574E73150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F23CC29-0F72-4AE6-ABA8-6998995B8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ECFB2F-52C3-4CEC-A668-627C04C6B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FD6E4-604F-4158-84FE-CE8DCEDF1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280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F7DF58-82A6-4B5E-9C20-92D4225E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B24A191-7E23-4E7F-8021-654D1CB462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BDE749A-28FD-4EAA-B489-7A10946960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77D0A32-75F1-413D-AA6B-3288168BD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58B9D-F7CD-4B57-B215-3574E73150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BFF31E1-5DF6-404F-AB27-78CB19698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ABA1A2-C7D6-4F66-BD19-8890BF6CC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FD6E4-604F-4158-84FE-CE8DCEDF1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319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9E55E-D53B-48EC-BE85-803E40D06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53F1455-95CA-4E6B-A0C0-E95DBA59B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2F647A-2D37-4FA1-86EC-8B971C8D9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58B9D-F7CD-4B57-B215-3574E73150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ED89A8-71C4-453E-9F86-0F44A50292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EC5D4F-7DDB-4B1F-9C71-A107412DA1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FD6E4-604F-4158-84FE-CE8DCEDF1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83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85460" y="1934788"/>
            <a:ext cx="8799444" cy="4983413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66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66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60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60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66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r>
              <a:rPr lang="uz-Latn-UZ" sz="48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4800" b="1" dirty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40021" y="2347072"/>
            <a:ext cx="727405" cy="14387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892210" y="51524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28A75B4D-C345-48C3-B0C3-EB67A80D2B4D}"/>
              </a:ext>
            </a:extLst>
          </p:cNvPr>
          <p:cNvSpPr/>
          <p:nvPr/>
        </p:nvSpPr>
        <p:spPr>
          <a:xfrm>
            <a:off x="194344" y="4810045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4470FA0-E6EC-4070-8A29-8058CAEB15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5174" y="4369831"/>
            <a:ext cx="2622482" cy="231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1934816"/>
            <a:ext cx="10545417" cy="434671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Radiopriyomnikdagi 300 m to‘lqin uzunligiga mos keladigan tebranishlar konturining induktivligi 2,5 mH bo‘lsa, konturdagi kondensatorning sig‘imini toping.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943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340627" y="187552"/>
                <a:ext cx="6361040" cy="4235773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rad>
                          <m:radPr>
                            <m:degHide m:val="on"/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𝐿𝐶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𝜆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𝜆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  <m:sSup>
                          <m:sSupPr>
                            <m:ctrlPr>
                              <a:rPr lang="uz-Latn-UZ" sz="3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340627" y="187552"/>
                <a:ext cx="6361040" cy="4235773"/>
              </a:xfrm>
              <a:blipFill>
                <a:blip r:embed="rId2"/>
                <a:stretch>
                  <a:fillRect t="-10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389145" y="900271"/>
            <a:ext cx="1" cy="2810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622852" y="2477871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4558747"/>
                <a:ext cx="11529388" cy="203621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(300 </m:t>
                            </m:r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4∙</m:t>
                        </m:r>
                        <m:sSup>
                          <m:sSup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3,14</m:t>
                            </m:r>
                          </m:e>
                          <m:sup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∙2,5∙</m:t>
                        </m:r>
                        <m:sSup>
                          <m:sSup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(3</m:t>
                            </m:r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8</m:t>
                                </m:r>
                              </m:sup>
                            </m:sSup>
                            <m:f>
                              <m:f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den>
                            </m:f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−11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𝑪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sSup>
                      <m:sSupPr>
                        <m:ctrlP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𝟏𝟏</m:t>
                        </m:r>
                      </m:sup>
                    </m:sSup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𝑭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4558747"/>
                <a:ext cx="11529388" cy="20362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187553"/>
                <a:ext cx="5062331" cy="352305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λ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=300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=2,5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𝑚𝐻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=2,5∙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14:m>
                  <m:oMath xmlns:m="http://schemas.openxmlformats.org/officeDocument/2006/math"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m:rPr>
                        <m:sty m:val="p"/>
                      </m:rP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λ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187553"/>
                <a:ext cx="5062331" cy="3523056"/>
              </a:xfrm>
              <a:prstGeom prst="rect">
                <a:avLst/>
              </a:prstGeom>
              <a:blipFill>
                <a:blip r:embed="rId4"/>
                <a:stretch>
                  <a:fillRect l="-3008" t="-24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013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2040834"/>
                <a:ext cx="10545417" cy="4240695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Tebranish konturi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1,5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chastotaga sozlangan. Konturni 40 m to‘lqin uzunligiga qayta sozlash uchun, induktivlikni o‘zgartirmasdan, kondensator sig‘imini necha marta orttirish kerak?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2040834"/>
                <a:ext cx="10545417" cy="4240695"/>
              </a:xfrm>
              <a:blipFill>
                <a:blip r:embed="rId2"/>
                <a:stretch>
                  <a:fillRect l="-1503" r="-14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3914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340627" y="187552"/>
                <a:ext cx="6361040" cy="4106151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rad>
                          <m:radPr>
                            <m:degHide m:val="on"/>
                            <m:ctrlP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𝑐𝑜𝑛𝑠𝑡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sSup>
                          <m:sSup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</m:t>
                            </m:r>
                          </m:e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𝐿𝐶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</m:t>
                        </m:r>
                      </m:num>
                      <m:den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sSup>
                          <m:sSup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</m:t>
                            </m:r>
                          </m:e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sSubSup>
                      <m:sSubSup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sSup>
                          <m:sSup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</m:t>
                            </m:r>
                          </m:e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𝜈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𝜈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uz-Latn-UZ" sz="32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</m:t>
                    </m:r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𝜈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𝜈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340627" y="187552"/>
                <a:ext cx="6361040" cy="4106151"/>
              </a:xfrm>
              <a:blipFill>
                <a:blip r:embed="rId2"/>
                <a:stretch>
                  <a:fillRect t="-10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110849" y="900271"/>
            <a:ext cx="1" cy="2810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839156" y="2477870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4141718"/>
                <a:ext cx="11529388" cy="245324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e>
                      <m:sub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𝜆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𝜆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  <m:sSubSup>
                          <m:sSub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𝜈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f>
                          <m:f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𝜆</m:t>
                                    </m:r>
                                  </m:e>
                                  <m:sub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𝜈</m:t>
                                </m:r>
                              </m:e>
                              <m:sub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den>
                        </m:f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f>
                          <m:fPr>
                            <m:ctrlP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40 </m:t>
                            </m:r>
                            <m:r>
                              <a:rPr lang="uz-Latn-UZ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  <m:r>
                              <a:rPr lang="uz-Latn-UZ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∙1,5∙</m:t>
                            </m:r>
                            <m:sSup>
                              <m:sSupPr>
                                <m:ctrlPr>
                                  <a:rPr lang="uz-Latn-UZ" sz="3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uz-Latn-UZ" sz="3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7</m:t>
                                </m:r>
                              </m:sup>
                            </m:sSup>
                            <m:r>
                              <a:rPr lang="uz-Latn-UZ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uz-Latn-UZ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𝐻𝑧</m:t>
                            </m:r>
                          </m:num>
                          <m:den>
                            <m:r>
                              <a:rPr lang="uz-Latn-UZ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3∙</m:t>
                            </m:r>
                            <m:sSup>
                              <m:sSupPr>
                                <m:ctrlPr>
                                  <a:rPr lang="uz-Latn-UZ" sz="3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uz-Latn-UZ" sz="3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8</m:t>
                                </m:r>
                              </m:sup>
                            </m:sSup>
                            <m:r>
                              <a:rPr lang="uz-Latn-UZ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uz-Latn-UZ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  <m:r>
                              <a:rPr lang="uz-Latn-UZ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/</m:t>
                            </m:r>
                            <m:r>
                              <a:rPr lang="uz-Latn-UZ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  <m:r>
                              <m:rPr>
                                <m:nor/>
                              </m:rPr>
                              <a:rPr lang="uz-Latn-UZ" sz="3600" dirty="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  </m:t>
                            </m:r>
                          </m:den>
                        </m:f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4 marta orttirish kerak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4141718"/>
                <a:ext cx="11529388" cy="2453249"/>
              </a:xfrm>
              <a:prstGeom prst="rect">
                <a:avLst/>
              </a:prstGeom>
              <a:blipFill>
                <a:blip r:embed="rId3"/>
                <a:stretch>
                  <a:fillRect b="-114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9156" y="187553"/>
                <a:ext cx="4629165" cy="32414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=1,5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=40</m:t>
                    </m:r>
                    <m:r>
                      <a:rPr lang="uz-Latn-UZ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uz-Latn-UZ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156" y="187553"/>
                <a:ext cx="4629165" cy="3241447"/>
              </a:xfrm>
              <a:prstGeom prst="rect">
                <a:avLst/>
              </a:prstGeom>
              <a:blipFill>
                <a:blip r:embed="rId4"/>
                <a:stretch>
                  <a:fillRect l="-3426" t="-2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5687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0716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91548" y="1762539"/>
                <a:ext cx="11754678" cy="439972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Agar to‘lqin uzunligi 1884 m bo‘lgan radioto‘lqinga moslangan tebranish konturidagi induktivlik 2 mH bo‘lsa, undagi kondensator sig‘imi qanday (pF)?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2. </a:t>
                </a:r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Agar priyo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nik tebranish konturidagi zaryad </a:t>
                </a:r>
                <a14:m>
                  <m:oMath xmlns:m="http://schemas.openxmlformats.org/officeDocument/2006/math">
                    <m:r>
                      <a:rPr lang="uz-Latn-UZ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uz-Latn-UZ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=2∙</m:t>
                    </m:r>
                    <m:sSup>
                      <m:sSupPr>
                        <m:ctrlPr>
                          <a:rPr lang="uz-Latn-U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−9</m:t>
                        </m:r>
                      </m:sup>
                    </m:sSup>
                    <m:r>
                      <a:rPr lang="uz-Latn-U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r>
                      <a:rPr lang="uz-Latn-U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5∙</m:t>
                    </m:r>
                    <m:sSup>
                      <m:sSupPr>
                        <m:ctrlPr>
                          <a:rPr lang="uz-Latn-U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−5</m:t>
                        </m:r>
                      </m:sup>
                    </m:sSup>
                    <m:r>
                      <a:rPr lang="uz-Latn-U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uz-Latn-U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 (C) qonun bo‘yicha o‘zgarayotgan bo‘lsa u qanday to‘lqin uzunligiga moslangan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uz-Latn-UZ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3. </a:t>
                </a:r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Agar radiolokator 1 s da 1000 ta impuls nurlasa, u ko‘pi bilan qanday </a:t>
                </a:r>
                <a:r>
                  <a:rPr lang="uz-Latn-UZ">
                    <a:latin typeface="Arial" panose="020B0604020202020204" pitchFamily="34" charset="0"/>
                    <a:cs typeface="Arial" panose="020B0604020202020204" pitchFamily="34" charset="0"/>
                  </a:rPr>
                  <a:t>masofadagi obyektni </a:t>
                </a:r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kuzatishga mo‘ljallangan (km)?</a:t>
                </a:r>
              </a:p>
              <a:p>
                <a:pPr marL="0" indent="0" algn="just">
                  <a:buNone/>
                </a:pP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91548" y="1762539"/>
                <a:ext cx="11754678" cy="4399721"/>
              </a:xfrm>
              <a:blipFill>
                <a:blip r:embed="rId2"/>
                <a:stretch>
                  <a:fillRect l="-1089" t="-1385" r="-10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588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96998968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96998968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81867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/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/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66801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23291" y="1908312"/>
                <a:ext cx="10545417" cy="439972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Chastotasi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1,5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bo‘lgan monoxramatik yorug‘lik sindirish ko‘rsatkichi 1,6 bo‘lgan shaffof plastinkada tarqalmoqda. Shu yorug‘likning plastinkadagi to‘lqin uzunligi qanchaga (nm) teng?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3291" y="1908312"/>
                <a:ext cx="10545417" cy="4399721"/>
              </a:xfrm>
              <a:blipFill>
                <a:blip r:embed="rId2"/>
                <a:stretch>
                  <a:fillRect l="-1445" r="-15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12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340627" y="187553"/>
                <a:ext cx="6361040" cy="3523056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𝜆</m:t>
                      </m:r>
                      <m:r>
                        <a:rPr lang="uz-Latn-UZ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uz-Latn-UZ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num>
                        <m:den>
                          <m:r>
                            <a:rPr lang="uz-Latn-UZ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𝜈</m:t>
                          </m:r>
                          <m:r>
                            <a:rPr lang="uz-Latn-UZ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  <a:p>
                <a:pPr algn="ctr"/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340627" y="187553"/>
                <a:ext cx="6361040" cy="3523056"/>
              </a:xfrm>
              <a:blipFill>
                <a:blip r:embed="rId2"/>
                <a:stretch>
                  <a:fillRect t="-1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110849" y="900271"/>
            <a:ext cx="1" cy="2810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839156" y="2477870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0" y="4187687"/>
                <a:ext cx="12364278" cy="24072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3∙</m:t>
                        </m:r>
                        <m:sSup>
                          <m:sSup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8</m:t>
                            </m:r>
                          </m:sup>
                        </m:s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1,6∙1,5∙</m:t>
                        </m:r>
                        <m:sSup>
                          <m:sSup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15</m:t>
                            </m:r>
                          </m:sup>
                        </m:s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𝐻𝑧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=1,25∙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−7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=125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𝑛𝑚</m:t>
                    </m:r>
                  </m:oMath>
                </a14:m>
                <a:endParaRPr lang="uz-Latn-UZ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𝝀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𝟏𝟐𝟓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𝒏𝒎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187687"/>
                <a:ext cx="12364278" cy="2407280"/>
              </a:xfrm>
              <a:prstGeom prst="rect">
                <a:avLst/>
              </a:prstGeom>
              <a:blipFill>
                <a:blip r:embed="rId3"/>
                <a:stretch>
                  <a:fillRect b="-22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9156" y="187553"/>
                <a:ext cx="4629165" cy="352305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=1,5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=1,6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14:m>
                  <m:oMath xmlns:m="http://schemas.openxmlformats.org/officeDocument/2006/math"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156" y="187553"/>
                <a:ext cx="4629165" cy="3523056"/>
              </a:xfrm>
              <a:prstGeom prst="rect">
                <a:avLst/>
              </a:prstGeom>
              <a:blipFill>
                <a:blip r:embed="rId4"/>
                <a:stretch>
                  <a:fillRect l="-3426" t="-24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3570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6678" y="2146852"/>
            <a:ext cx="10058400" cy="413467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Radiolokator 1 s da 2000 ta impuls yuboradi. Radiolokator mo‘ljallangan uchish uzoqligini toping.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52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340627" y="187553"/>
                <a:ext cx="6361040" cy="3523056"/>
              </a:xfrm>
            </p:spPr>
            <p:txBody>
              <a:bodyPr/>
              <a:lstStyle/>
              <a:p>
                <a:pPr algn="ctr"/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ru-RU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den>
                    </m:f>
                  </m:oMath>
                </a14:m>
                <a:r>
                  <a:rPr lang="uz-Latn-UZ" sz="32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𝜈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uz-Latn-UZ" sz="3200" dirty="0"/>
                  <a:t>  </a:t>
                </a:r>
                <a:endParaRPr lang="ru-RU" sz="3200" dirty="0"/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𝑐𝑡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340627" y="187553"/>
                <a:ext cx="6361040" cy="3523056"/>
              </a:xfrm>
              <a:blipFill>
                <a:blip r:embed="rId2"/>
                <a:stretch>
                  <a:fillRect t="-1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110850" y="900271"/>
            <a:ext cx="1" cy="23332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839156" y="2477870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0" y="4068419"/>
                <a:ext cx="12152240" cy="252654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3∙</m:t>
                        </m:r>
                        <m:sSup>
                          <m:sSup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8</m:t>
                            </m:r>
                          </m:sup>
                        </m:sSup>
                        <m:f>
                          <m:f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den>
                        </m:f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2000 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=1,5∙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=150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𝑘𝑚</m:t>
                    </m:r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endParaRPr lang="en-US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𝝀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𝟏𝟓𝟎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𝒌𝒎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068419"/>
                <a:ext cx="12152240" cy="2526548"/>
              </a:xfrm>
              <a:prstGeom prst="rect">
                <a:avLst/>
              </a:prstGeom>
              <a:blipFill>
                <a:blip r:embed="rId3"/>
                <a:stretch>
                  <a:fillRect b="-7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9156" y="187553"/>
                <a:ext cx="4629165" cy="352305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2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=2000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14:m>
                  <m:oMath xmlns:m="http://schemas.openxmlformats.org/officeDocument/2006/math"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λ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156" y="187553"/>
                <a:ext cx="4629165" cy="3523056"/>
              </a:xfrm>
              <a:prstGeom prst="rect">
                <a:avLst/>
              </a:prstGeom>
              <a:blipFill>
                <a:blip r:embed="rId4"/>
                <a:stretch>
                  <a:fillRect l="-3426" t="-24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3697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37253" y="1987826"/>
                <a:ext cx="9568070" cy="4293704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Agar radiopriyomnik tebranish konturining kondensatoridagi zaryad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=500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𝑐𝑜𝑠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(nC) qonun bo‘yicha o‘zgarsa, u necha metr to‘lqinga moslangan bo‘ladi?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37253" y="1987826"/>
                <a:ext cx="9568070" cy="4293704"/>
              </a:xfrm>
              <a:blipFill>
                <a:blip r:embed="rId2"/>
                <a:stretch>
                  <a:fillRect l="-1592" t="-1847" r="-15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907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340627" y="187553"/>
                <a:ext cx="6361040" cy="3523056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 va yechish: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ru-RU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den>
                    </m:f>
                  </m:oMath>
                </a14:m>
                <a:r>
                  <a:rPr lang="uz-Latn-UZ" sz="32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𝑐𝑜𝑠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𝜋𝜈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=2∙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sup>
                        </m:sSup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340627" y="187553"/>
                <a:ext cx="6361040" cy="3523056"/>
              </a:xfrm>
              <a:blipFill>
                <a:blip r:embed="rId2"/>
                <a:stretch>
                  <a:fillRect t="-1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503587" y="827242"/>
            <a:ext cx="1" cy="23332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839156" y="1949081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4081671"/>
                <a:ext cx="11529388" cy="25132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 xmlns:m="http://schemas.openxmlformats.org/officeDocument/2006/math">
                    <m:r>
                      <a:rPr lang="uz-Latn-UZ" sz="4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3∙</m:t>
                        </m:r>
                        <m:sSup>
                          <m:sSup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8</m:t>
                            </m:r>
                          </m:sup>
                        </m:sSup>
                        <m:f>
                          <m:f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den>
                        </m:f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sup>
                        </m:sSup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𝐻𝑧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30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endParaRPr lang="en-US" sz="4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𝝀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𝟑𝟎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4081671"/>
                <a:ext cx="11529388" cy="2513296"/>
              </a:xfrm>
              <a:prstGeom prst="rect">
                <a:avLst/>
              </a:prstGeom>
              <a:blipFill>
                <a:blip r:embed="rId3"/>
                <a:stretch>
                  <a:fillRect b="-70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9156" y="187553"/>
                <a:ext cx="4912287" cy="352305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=500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𝑐𝑜𝑠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2∙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sz="32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uz-Latn-UZ" sz="3200" b="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(nC)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14:m>
                  <m:oMath xmlns:m="http://schemas.openxmlformats.org/officeDocument/2006/math"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λ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156" y="187553"/>
                <a:ext cx="4912287" cy="3523056"/>
              </a:xfrm>
              <a:prstGeom prst="rect">
                <a:avLst/>
              </a:prstGeom>
              <a:blipFill>
                <a:blip r:embed="rId4"/>
                <a:stretch>
                  <a:fillRect l="-3230" t="-24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5373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552</Words>
  <Application>Microsoft Office PowerPoint</Application>
  <PresentationFormat>Широкоэкранный</PresentationFormat>
  <Paragraphs>92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28</cp:revision>
  <dcterms:created xsi:type="dcterms:W3CDTF">2020-12-25T06:32:38Z</dcterms:created>
  <dcterms:modified xsi:type="dcterms:W3CDTF">2021-02-24T05:59:27Z</dcterms:modified>
</cp:coreProperties>
</file>