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3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2.xml" ContentType="application/vnd.openxmlformats-officedocument.drawingml.diagramData+xml"/>
  <Override PartName="/ppt/diagrams/data4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14" r:id="rId3"/>
    <p:sldId id="259" r:id="rId4"/>
    <p:sldId id="315" r:id="rId5"/>
    <p:sldId id="316" r:id="rId6"/>
    <p:sldId id="325" r:id="rId7"/>
    <p:sldId id="323" r:id="rId8"/>
    <p:sldId id="326" r:id="rId9"/>
    <p:sldId id="327" r:id="rId10"/>
    <p:sldId id="317" r:id="rId11"/>
    <p:sldId id="318" r:id="rId12"/>
    <p:sldId id="313" r:id="rId13"/>
    <p:sldId id="312" r:id="rId14"/>
    <p:sldId id="324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5" autoAdjust="0"/>
    <p:restoredTop sz="94660"/>
  </p:normalViewPr>
  <p:slideViewPr>
    <p:cSldViewPr snapToGrid="0">
      <p:cViewPr varScale="1">
        <p:scale>
          <a:sx n="76" d="100"/>
          <a:sy n="76" d="100"/>
        </p:scale>
        <p:origin x="4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40.png"/><Relationship Id="rId1" Type="http://schemas.openxmlformats.org/officeDocument/2006/relationships/image" Target="../media/image30.pn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0.png"/><Relationship Id="rId1" Type="http://schemas.openxmlformats.org/officeDocument/2006/relationships/image" Target="../media/image5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sSub>
                    <m:sSubPr>
                      <m:ctrlPr>
                        <a:rPr lang="ru-RU" sz="400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𝑛</m:t>
                      </m:r>
                    </m:e>
                    <m:sub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  <m:r>
                        <a:rPr lang="en-US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,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sub>
                  </m:sSub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sSub>
                        <m:sSubPr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𝜗</m:t>
                          </m:r>
                        </m:e>
                        <m:sub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num>
                    <m:den>
                      <m:sSub>
                        <m:sSubPr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𝜗</m:t>
                          </m:r>
                        </m:e>
                        <m:sub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den>
                  </m:f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ad>
                    <m:radPr>
                      <m:degHide m:val="on"/>
                      <m:ctrlP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radPr>
                    <m:deg/>
                    <m:e>
                      <m:f>
                        <m:fPr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uz-Latn-UZ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uz-Latn-UZ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uz-Latn-UZ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40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𝜀</m:t>
                              </m:r>
                            </m:e>
                            <m:sub>
                              <m:r>
                                <a:rPr lang="uz-Latn-UZ" sz="40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den>
                      </m:f>
                    </m:e>
                  </m:rad>
                </m:oMath>
              </a14:m>
              <a:r>
                <a:rPr lang="uz-Latn-UZ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:r>
                <a:rPr lang="uz-Latn-UZ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𝑛</a:t>
              </a:r>
              <a:r>
                <a:rPr lang="ru-RU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_</a:t>
              </a:r>
              <a:r>
                <a:rPr lang="uz-Latn-UZ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2</a:t>
              </a:r>
              <a:r>
                <a:rPr lang="en-US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,</a:t>
              </a:r>
              <a:r>
                <a:rPr lang="uz-Latn-UZ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1=</a:t>
              </a:r>
              <a:r>
                <a:rPr lang="uz-Latn-UZ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𝜗_</a:t>
              </a:r>
              <a:r>
                <a:rPr lang="uz-Latn-UZ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1/</a:t>
              </a:r>
              <a:r>
                <a:rPr lang="uz-Latn-UZ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𝜗_</a:t>
              </a:r>
              <a:r>
                <a:rPr lang="uz-Latn-UZ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2 =√(</a:t>
              </a:r>
              <a:r>
                <a:rPr lang="uz-Latn-UZ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𝜀_</a:t>
              </a:r>
              <a:r>
                <a:rPr lang="uz-Latn-UZ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2/</a:t>
              </a:r>
              <a:r>
                <a:rPr lang="uz-Latn-UZ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𝜀_</a:t>
              </a:r>
              <a:r>
                <a:rPr lang="uz-Latn-UZ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1 )</a:t>
              </a:r>
              <a:r>
                <a:rPr lang="uz-Latn-UZ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endParaRPr lang="ru-RU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r>
                    <a:rPr lang="ru-RU" sz="440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𝜆</m:t>
                  </m:r>
                  <m:r>
                    <a:rPr lang="uz-Latn-UZ" sz="44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uz-Latn-UZ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𝑐</m:t>
                      </m:r>
                    </m:num>
                    <m:den>
                      <m:r>
                        <a:rPr lang="uz-Latn-UZ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𝜈</m:t>
                      </m:r>
                      <m:r>
                        <a:rPr lang="uz-Latn-UZ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𝑛</m:t>
                      </m:r>
                    </m:den>
                  </m:f>
                </m:oMath>
              </a14:m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vakuumda va havoda</a:t>
              </a:r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14:m>
                <m:oMath xmlns:m="http://schemas.openxmlformats.org/officeDocument/2006/math">
                  <m:r>
                    <a:rPr lang="uz-Latn-UZ" sz="440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𝜆</m:t>
                  </m:r>
                  <m:r>
                    <a:rPr lang="uz-Latn-UZ" sz="44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uz-Latn-UZ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𝑐</m:t>
                      </m:r>
                    </m:num>
                    <m:den>
                      <m:r>
                        <a:rPr lang="uz-Latn-UZ" sz="4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𝜈</m:t>
                      </m:r>
                    </m:den>
                  </m:f>
                </m:oMath>
              </a14:m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ru-RU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:r>
                <a:rPr lang="ru-RU" sz="440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𝜆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=𝑐/𝜈𝑛</a:t>
              </a:r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vakuumda va havoda</a:t>
              </a:r>
              <a:r>
                <a:rPr lang="en-US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uz-Latn-UZ" sz="440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𝜆</a:t>
              </a:r>
              <a:r>
                <a:rPr lang="uz-Latn-UZ" sz="44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=𝑐/𝜈</a:t>
              </a:r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ru-RU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14:m>
                <m:oMathPara xmlns:m="http://schemas.openxmlformats.org/officeDocument/2006/math">
                  <m:oMathParaPr>
                    <m:jc m:val="centerGroup"/>
                  </m:oMathParaPr>
                  <m:oMath xmlns:m="http://schemas.openxmlformats.org/officeDocument/2006/math">
                    <m:r>
                      <m:rPr>
                        <m:sty m:val="p"/>
                      </m:rPr>
                      <a:rPr lang="el-GR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ω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𝜋𝜈</m:t>
                    </m:r>
                  </m:oMath>
                </m:oMathPara>
              </a14:m>
              <a:endParaRPr lang="ru-RU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:r>
                <a:rPr lang="el-GR" sz="36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ω</a:t>
              </a:r>
              <a:r>
                <a:rPr lang="uz-Latn-UZ" sz="36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=2𝜋𝜈</a:t>
              </a:r>
              <a:endParaRPr lang="ru-RU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 custScaleY="119661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 custScaleY="121564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E6E8BC-FAF9-41A1-AD1D-2B2B4ED70FF9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dgm:pt modelId="{A3E456A2-D326-4DA6-8127-B533CA59FC6D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dgm:pt modelId="{109EE75B-CF16-4740-BC36-AF00DFC18E42}">
      <dgm:prSet phldrT="[Текст]" custT="1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 custScaleY="119661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 custScaleY="121564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𝐼</m:t>
                  </m:r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sSub>
                        <m:sSubPr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𝑊</m:t>
                          </m:r>
                        </m:e>
                        <m:sub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𝑜</m:t>
                          </m:r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‘</m:t>
                          </m:r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𝑟𝑡</m:t>
                          </m:r>
                        </m:sub>
                      </m:sSub>
                    </m:num>
                    <m:den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𝑆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∆</m:t>
                      </m:r>
                      <m:r>
                        <a:rPr lang="uz-Latn-UZ" sz="40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𝑡</m:t>
                      </m:r>
                    </m:den>
                  </m:f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sSub>
                        <m:sSubPr>
                          <m:ctrlP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𝑃</m:t>
                          </m:r>
                        </m:e>
                        <m:sub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𝑜</m:t>
                          </m:r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‘</m:t>
                          </m:r>
                          <m:r>
                            <a:rPr lang="uz-Latn-UZ" sz="40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𝑟𝑡</m:t>
                          </m:r>
                        </m:sub>
                      </m:sSub>
                    </m:num>
                    <m:den>
                      <m:r>
                        <a:rPr lang="uz-Latn-UZ" sz="40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𝑆</m:t>
                      </m:r>
                    </m:den>
                  </m:f>
                </m:oMath>
              </a14:m>
              <a:r>
                <a:rPr lang="uz-Latn-UZ" sz="32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ru-RU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04E6E8BC-FAF9-41A1-AD1D-2B2B4ED70FF9}">
          <dgm:prSet phldrT="[Текст]" custT="1"/>
          <dgm:spPr/>
          <dgm:t>
            <a:bodyPr/>
            <a:lstStyle/>
            <a:p>
              <a:pPr algn="ctr"/>
              <a:r>
                <a:rPr lang="uz-Latn-UZ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𝐼=𝑊_(𝑜‘𝑟𝑡)/𝑆</a:t>
              </a:r>
              <a:r>
                <a:rPr lang="uz-Latn-UZ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∆𝑡</a:t>
              </a:r>
              <a:r>
                <a:rPr lang="uz-Latn-UZ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=𝑃_(𝑜‘𝑟𝑡)/𝑆</a:t>
              </a:r>
              <a:r>
                <a:rPr lang="uz-Latn-UZ" sz="32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ru-RU" sz="3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𝑊</m:t>
                  </m:r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>
                    <a:rPr lang="uz-Latn-UZ" sz="40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𝑤𝑆𝑐</m:t>
                  </m:r>
                  <m:r>
                    <a:rPr lang="uz-Latn-UZ" sz="40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∆</m:t>
                  </m:r>
                  <m:r>
                    <a:rPr lang="uz-Latn-UZ" sz="40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𝑡</m:t>
                  </m:r>
                </m:oMath>
              </a14:m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14:m>
                <m:oMath xmlns:m="http://schemas.openxmlformats.org/officeDocument/2006/math">
                  <m:r>
                    <a:rPr lang="uz-Latn-UZ" sz="4000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	</m:t>
                  </m:r>
                  <m:r>
                    <a:rPr lang="uz-Latn-UZ" sz="4000" b="0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𝐼</m:t>
                  </m:r>
                  <m:r>
                    <a:rPr lang="uz-Latn-UZ" sz="4000" b="0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r>
                    <a:rPr lang="uz-Latn-UZ" sz="4000" b="0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𝑤𝑐</m:t>
                  </m:r>
                </m:oMath>
              </a14:m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ru-RU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A3E456A2-D326-4DA6-8127-B533CA59FC6D}">
          <dgm:prSet phldrT="[Текст]" custT="1"/>
          <dgm:spPr/>
          <dgm:t>
            <a:bodyPr/>
            <a:lstStyle/>
            <a:p>
              <a:pPr algn="ctr"/>
              <a:r>
                <a:rPr lang="uz-Latn-UZ" sz="40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𝑊=𝑤𝑆𝑐</a:t>
              </a:r>
              <a:r>
                <a:rPr lang="uz-Latn-UZ" sz="40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∆𝑡</a:t>
              </a:r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  </a:t>
              </a:r>
              <a:r>
                <a:rPr lang="uz-Latn-UZ" sz="4000" i="0" dirty="0">
                  <a:latin typeface="Cambria Math" panose="02040503050406030204" pitchFamily="18" charset="0"/>
                  <a:cs typeface="Arial" panose="020B0604020202020204" pitchFamily="34" charset="0"/>
                </a:rPr>
                <a:t>	</a:t>
              </a:r>
              <a:r>
                <a:rPr lang="uz-Latn-UZ" sz="4000" b="0" i="0" dirty="0">
                  <a:latin typeface="Cambria Math" panose="02040503050406030204" pitchFamily="18" charset="0"/>
                  <a:cs typeface="Arial" panose="020B0604020202020204" pitchFamily="34" charset="0"/>
                </a:rPr>
                <a:t>𝐼=𝑤𝑐</a:t>
              </a:r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 </a:t>
              </a:r>
              <a:endParaRPr lang="ru-RU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mc:AlternateContent xmlns:mc="http://schemas.openxmlformats.org/markup-compatibility/2006" xmlns:a14="http://schemas.microsoft.com/office/drawing/2010/main">
      <mc:Choice Requires="a14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14:m>
                <m:oMath xmlns:m="http://schemas.openxmlformats.org/officeDocument/2006/math">
                  <m:r>
                    <a:rPr lang="uz-Latn-UZ" sz="36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𝑆</m:t>
                  </m:r>
                  <m:r>
                    <a:rPr lang="uz-Latn-UZ" sz="3600" b="0" i="1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=4</m:t>
                  </m:r>
                  <m:r>
                    <a:rPr lang="uz-Latn-UZ" sz="3600" b="0" i="1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𝜋</m:t>
                  </m:r>
                  <m:sSup>
                    <m:sSupPr>
                      <m:ctrlPr>
                        <a:rPr lang="uz-Latn-UZ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pPr>
                    <m:e>
                      <m:r>
                        <a:rPr lang="uz-Latn-UZ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𝑅</m:t>
                      </m:r>
                    </m:e>
                    <m:sup>
                      <m:r>
                        <a:rPr lang="uz-Latn-UZ" sz="36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p>
                  </m:sSup>
                </m:oMath>
              </a14:m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14:m>
                <m:oMath xmlns:m="http://schemas.openxmlformats.org/officeDocument/2006/math">
                  <m:r>
                    <a:rPr lang="uz-Latn-UZ" sz="3600" b="0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𝐼</m:t>
                  </m:r>
                  <m:r>
                    <a:rPr lang="uz-Latn-UZ" sz="3600" b="0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=</m:t>
                  </m:r>
                  <m:f>
                    <m:fPr>
                      <m:ctrlPr>
                        <a:rPr lang="uz-Latn-UZ" sz="36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uz-Latn-UZ" sz="36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𝑊</m:t>
                      </m:r>
                    </m:num>
                    <m:den>
                      <m:r>
                        <a:rPr lang="uz-Latn-UZ" sz="3600" b="0" i="1" dirty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4</m:t>
                      </m:r>
                      <m:r>
                        <a:rPr lang="uz-Latn-UZ" sz="3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𝜋</m:t>
                      </m:r>
                      <m:r>
                        <a:rPr lang="uz-Latn-UZ" sz="3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∆</m:t>
                      </m:r>
                      <m:r>
                        <a:rPr lang="uz-Latn-UZ" sz="3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𝑡</m:t>
                      </m:r>
                    </m:den>
                  </m:f>
                  <m:r>
                    <a:rPr lang="uz-Latn-UZ" sz="3600" b="0" i="1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∙</m:t>
                  </m:r>
                  <m:f>
                    <m:fPr>
                      <m:ctrlPr>
                        <a:rPr lang="uz-Latn-UZ" sz="3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r>
                        <a:rPr lang="uz-Latn-UZ" sz="3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num>
                    <m:den>
                      <m:sSup>
                        <m:sSupPr>
                          <m:ctrlPr>
                            <a:rPr lang="uz-Latn-UZ" sz="36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sz="36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𝑅</m:t>
                          </m:r>
                        </m:e>
                        <m:sup>
                          <m:r>
                            <a:rPr lang="uz-Latn-UZ" sz="3600" b="0" i="1" dirty="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p>
                      </m:sSup>
                    </m:den>
                  </m:f>
                </m:oMath>
              </a14:m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    </a:t>
              </a:r>
              <a14:m>
                <m:oMath xmlns:m="http://schemas.openxmlformats.org/officeDocument/2006/math">
                  <m:r>
                    <a:rPr lang="uz-Latn-UZ" sz="3600" b="0" i="1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𝐼</m:t>
                  </m:r>
                  <m:r>
                    <a:rPr lang="uz-Latn-UZ" sz="3600" b="0" i="1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~</m:t>
                  </m:r>
                  <m:sSup>
                    <m:sSupPr>
                      <m:ctrlPr>
                        <a:rPr lang="uz-Latn-UZ" sz="3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pPr>
                    <m:e>
                      <m:r>
                        <a:rPr lang="uz-Latn-UZ" sz="3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𝜔</m:t>
                      </m:r>
                    </m:e>
                    <m:sup>
                      <m:r>
                        <a:rPr lang="uz-Latn-UZ" sz="36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4</m:t>
                      </m:r>
                    </m:sup>
                  </m:sSup>
                </m:oMath>
              </a14:m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endParaRPr lang="ru-RU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Choice>
      <mc:Fallback xmlns="">
        <dgm:pt modelId="{109EE75B-CF16-4740-BC36-AF00DFC18E42}">
          <dgm:prSet phldrT="[Текст]" custT="1"/>
          <dgm:spPr/>
          <dgm:t>
            <a:bodyPr/>
            <a:lstStyle/>
            <a:p>
              <a:pPr algn="ctr"/>
              <a:r>
                <a:rPr lang="uz-Latn-UZ" sz="3600" b="0" i="0">
                  <a:latin typeface="Cambria Math" panose="02040503050406030204" pitchFamily="18" charset="0"/>
                  <a:cs typeface="Arial" panose="020B0604020202020204" pitchFamily="34" charset="0"/>
                </a:rPr>
                <a:t>𝑆=4</a:t>
              </a:r>
              <a:r>
                <a:rPr lang="uz-Latn-UZ" sz="3600" b="0" i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𝜋𝑅^2</a:t>
              </a:r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uz-Latn-UZ" sz="3600" b="0" i="0" dirty="0">
                  <a:latin typeface="Cambria Math" panose="02040503050406030204" pitchFamily="18" charset="0"/>
                  <a:cs typeface="Arial" panose="020B0604020202020204" pitchFamily="34" charset="0"/>
                </a:rPr>
                <a:t>𝐼=𝑊/4</a:t>
              </a:r>
              <a:r>
                <a:rPr lang="uz-Latn-UZ" sz="3600" b="0" i="0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𝜋∆𝑡∙1/𝑅^2 </a:t>
              </a:r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    </a:t>
              </a:r>
              <a:r>
                <a:rPr lang="uz-Latn-UZ" sz="3600" b="0" i="0" dirty="0">
                  <a:latin typeface="Cambria Math" panose="02040503050406030204" pitchFamily="18" charset="0"/>
                  <a:cs typeface="Arial" panose="020B0604020202020204" pitchFamily="34" charset="0"/>
                </a:rPr>
                <a:t>𝐼</a:t>
              </a:r>
              <a:r>
                <a:rPr lang="uz-Latn-UZ" sz="3600" b="0" i="0" dirty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a:t>~𝜔^4</a:t>
              </a:r>
              <a:r>
                <a:rPr lang="uz-Latn-UZ" sz="3600" dirty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endParaRPr lang="ru-RU" sz="3600" dirty="0">
                <a:latin typeface="Arial" panose="020B0604020202020204" pitchFamily="34" charset="0"/>
                <a:cs typeface="Arial" panose="020B0604020202020204" pitchFamily="34" charset="0"/>
              </a:endParaRPr>
            </a:p>
          </dgm:t>
        </dgm:pt>
      </mc:Fallback>
    </mc:AlternateConten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 custScaleY="119661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 custScaleY="121564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FCEF20D-90D8-4EF4-8475-1AB1D4D24C48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4E6E8BC-FAF9-41A1-AD1D-2B2B4ED70FF9}">
      <dgm:prSet phldrT="[Текст]" custT="1"/>
      <dgm:spPr>
        <a:blipFill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06ABCCED-9673-4424-86D3-4DD4F289ADB8}" type="parTrans" cxnId="{605BA71D-9D11-4DBC-8FA8-5B59033C250B}">
      <dgm:prSet/>
      <dgm:spPr/>
      <dgm:t>
        <a:bodyPr/>
        <a:lstStyle/>
        <a:p>
          <a:endParaRPr lang="ru-RU"/>
        </a:p>
      </dgm:t>
    </dgm:pt>
    <dgm:pt modelId="{73E94E1F-1250-4185-88BA-AA589B81E497}" type="sibTrans" cxnId="{605BA71D-9D11-4DBC-8FA8-5B59033C250B}">
      <dgm:prSet/>
      <dgm:spPr/>
      <dgm:t>
        <a:bodyPr/>
        <a:lstStyle/>
        <a:p>
          <a:endParaRPr lang="ru-RU"/>
        </a:p>
      </dgm:t>
    </dgm:pt>
    <dgm:pt modelId="{A3E456A2-D326-4DA6-8127-B533CA59FC6D}">
      <dgm:prSet phldrT="[Текст]" custT="1"/>
      <dgm:spPr>
        <a:blipFill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1BF1E481-4C4A-4076-A5CF-5971031F3497}" type="parTrans" cxnId="{ABFB1362-9D8E-483C-A9AB-0C2EEC7817E3}">
      <dgm:prSet/>
      <dgm:spPr/>
      <dgm:t>
        <a:bodyPr/>
        <a:lstStyle/>
        <a:p>
          <a:endParaRPr lang="ru-RU"/>
        </a:p>
      </dgm:t>
    </dgm:pt>
    <dgm:pt modelId="{1118FA43-2349-4050-B968-040D8AF69D44}" type="sibTrans" cxnId="{ABFB1362-9D8E-483C-A9AB-0C2EEC7817E3}">
      <dgm:prSet/>
      <dgm:spPr/>
      <dgm:t>
        <a:bodyPr/>
        <a:lstStyle/>
        <a:p>
          <a:endParaRPr lang="ru-RU"/>
        </a:p>
      </dgm:t>
    </dgm:pt>
    <dgm:pt modelId="{109EE75B-CF16-4740-BC36-AF00DFC18E42}">
      <dgm:prSet phldrT="[Текст]" custT="1"/>
      <dgm:spPr>
        <a:blipFill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ru-RU">
              <a:noFill/>
            </a:rPr>
            <a:t> </a:t>
          </a:r>
        </a:p>
      </dgm:t>
    </dgm:pt>
    <dgm:pt modelId="{8C9FBF70-05A6-45ED-BCB6-E49E87F8DBDE}" type="parTrans" cxnId="{DDD42613-026E-4A7F-BAE1-DD55079433B8}">
      <dgm:prSet/>
      <dgm:spPr/>
      <dgm:t>
        <a:bodyPr/>
        <a:lstStyle/>
        <a:p>
          <a:endParaRPr lang="ru-RU"/>
        </a:p>
      </dgm:t>
    </dgm:pt>
    <dgm:pt modelId="{C02B65E5-BB67-4B3F-A497-218B89643E8E}" type="sibTrans" cxnId="{DDD42613-026E-4A7F-BAE1-DD55079433B8}">
      <dgm:prSet/>
      <dgm:spPr/>
      <dgm:t>
        <a:bodyPr/>
        <a:lstStyle/>
        <a:p>
          <a:endParaRPr lang="ru-RU"/>
        </a:p>
      </dgm:t>
    </dgm:pt>
    <dgm:pt modelId="{9D9CC8D6-92FB-4556-8522-D8926B54F638}" type="pres">
      <dgm:prSet presAssocID="{5FCEF20D-90D8-4EF4-8475-1AB1D4D24C48}" presName="Name0" presStyleCnt="0">
        <dgm:presLayoutVars>
          <dgm:chMax val="7"/>
          <dgm:chPref val="7"/>
          <dgm:dir/>
        </dgm:presLayoutVars>
      </dgm:prSet>
      <dgm:spPr/>
    </dgm:pt>
    <dgm:pt modelId="{268DD24B-0089-4637-B100-7C5369E615A4}" type="pres">
      <dgm:prSet presAssocID="{5FCEF20D-90D8-4EF4-8475-1AB1D4D24C48}" presName="Name1" presStyleCnt="0"/>
      <dgm:spPr/>
    </dgm:pt>
    <dgm:pt modelId="{48A79BA2-2BA9-42DC-A242-12D69D280C7D}" type="pres">
      <dgm:prSet presAssocID="{5FCEF20D-90D8-4EF4-8475-1AB1D4D24C48}" presName="cycle" presStyleCnt="0"/>
      <dgm:spPr/>
    </dgm:pt>
    <dgm:pt modelId="{2A660DB5-8B6A-4A60-8424-23A38912A9EA}" type="pres">
      <dgm:prSet presAssocID="{5FCEF20D-90D8-4EF4-8475-1AB1D4D24C48}" presName="srcNode" presStyleLbl="node1" presStyleIdx="0" presStyleCnt="3"/>
      <dgm:spPr/>
    </dgm:pt>
    <dgm:pt modelId="{504F573F-828B-46F7-92C0-3908353DD4B1}" type="pres">
      <dgm:prSet presAssocID="{5FCEF20D-90D8-4EF4-8475-1AB1D4D24C48}" presName="conn" presStyleLbl="parChTrans1D2" presStyleIdx="0" presStyleCnt="1"/>
      <dgm:spPr/>
    </dgm:pt>
    <dgm:pt modelId="{2C39F536-9308-448B-B2F6-59AE029E0399}" type="pres">
      <dgm:prSet presAssocID="{5FCEF20D-90D8-4EF4-8475-1AB1D4D24C48}" presName="extraNode" presStyleLbl="node1" presStyleIdx="0" presStyleCnt="3"/>
      <dgm:spPr/>
    </dgm:pt>
    <dgm:pt modelId="{99754172-BFE0-4714-AF36-8ED2EA17EC17}" type="pres">
      <dgm:prSet presAssocID="{5FCEF20D-90D8-4EF4-8475-1AB1D4D24C48}" presName="dstNode" presStyleLbl="node1" presStyleIdx="0" presStyleCnt="3"/>
      <dgm:spPr/>
    </dgm:pt>
    <dgm:pt modelId="{17C65CCF-B5DD-4FB0-AE50-FBC95BFECB8A}" type="pres">
      <dgm:prSet presAssocID="{04E6E8BC-FAF9-41A1-AD1D-2B2B4ED70FF9}" presName="text_1" presStyleLbl="node1" presStyleIdx="0" presStyleCnt="3" custScaleY="119661">
        <dgm:presLayoutVars>
          <dgm:bulletEnabled val="1"/>
        </dgm:presLayoutVars>
      </dgm:prSet>
      <dgm:spPr/>
    </dgm:pt>
    <dgm:pt modelId="{0CC37A20-A9DA-454E-BDB8-FCBF28D5BE38}" type="pres">
      <dgm:prSet presAssocID="{04E6E8BC-FAF9-41A1-AD1D-2B2B4ED70FF9}" presName="accent_1" presStyleCnt="0"/>
      <dgm:spPr/>
    </dgm:pt>
    <dgm:pt modelId="{2EA9DC61-1D57-457E-AA3A-3965FE328269}" type="pres">
      <dgm:prSet presAssocID="{04E6E8BC-FAF9-41A1-AD1D-2B2B4ED70FF9}" presName="accentRepeatNode" presStyleLbl="solidFgAcc1" presStyleIdx="0" presStyleCnt="3"/>
      <dgm:spPr/>
    </dgm:pt>
    <dgm:pt modelId="{0B393359-D7D5-4F8C-BAD5-E03C72C535C0}" type="pres">
      <dgm:prSet presAssocID="{A3E456A2-D326-4DA6-8127-B533CA59FC6D}" presName="text_2" presStyleLbl="node1" presStyleIdx="1" presStyleCnt="3" custScaleY="121564">
        <dgm:presLayoutVars>
          <dgm:bulletEnabled val="1"/>
        </dgm:presLayoutVars>
      </dgm:prSet>
      <dgm:spPr/>
    </dgm:pt>
    <dgm:pt modelId="{1C5DA001-1356-4E56-84A2-D558778BF11C}" type="pres">
      <dgm:prSet presAssocID="{A3E456A2-D326-4DA6-8127-B533CA59FC6D}" presName="accent_2" presStyleCnt="0"/>
      <dgm:spPr/>
    </dgm:pt>
    <dgm:pt modelId="{181D2663-E005-40D7-A353-1D0673874303}" type="pres">
      <dgm:prSet presAssocID="{A3E456A2-D326-4DA6-8127-B533CA59FC6D}" presName="accentRepeatNode" presStyleLbl="solidFgAcc1" presStyleIdx="1" presStyleCnt="3"/>
      <dgm:spPr/>
    </dgm:pt>
    <dgm:pt modelId="{38DE7C39-B9B7-4F15-BB0A-E79542A28A92}" type="pres">
      <dgm:prSet presAssocID="{109EE75B-CF16-4740-BC36-AF00DFC18E42}" presName="text_3" presStyleLbl="node1" presStyleIdx="2" presStyleCnt="3">
        <dgm:presLayoutVars>
          <dgm:bulletEnabled val="1"/>
        </dgm:presLayoutVars>
      </dgm:prSet>
      <dgm:spPr/>
    </dgm:pt>
    <dgm:pt modelId="{F79F90E3-FF16-4D85-AC26-158336C757A0}" type="pres">
      <dgm:prSet presAssocID="{109EE75B-CF16-4740-BC36-AF00DFC18E42}" presName="accent_3" presStyleCnt="0"/>
      <dgm:spPr/>
    </dgm:pt>
    <dgm:pt modelId="{AAD8FE27-334A-4825-98E5-F65AAF82A0F6}" type="pres">
      <dgm:prSet presAssocID="{109EE75B-CF16-4740-BC36-AF00DFC18E42}" presName="accentRepeatNode" presStyleLbl="solidFgAcc1" presStyleIdx="2" presStyleCnt="3"/>
      <dgm:spPr/>
    </dgm:pt>
  </dgm:ptLst>
  <dgm:cxnLst>
    <dgm:cxn modelId="{C79C0509-C5F4-46F7-BF10-C5564AB61DD0}" type="presOf" srcId="{109EE75B-CF16-4740-BC36-AF00DFC18E42}" destId="{38DE7C39-B9B7-4F15-BB0A-E79542A28A92}" srcOrd="0" destOrd="0" presId="urn:microsoft.com/office/officeart/2008/layout/VerticalCurvedList"/>
    <dgm:cxn modelId="{DDD42613-026E-4A7F-BAE1-DD55079433B8}" srcId="{5FCEF20D-90D8-4EF4-8475-1AB1D4D24C48}" destId="{109EE75B-CF16-4740-BC36-AF00DFC18E42}" srcOrd="2" destOrd="0" parTransId="{8C9FBF70-05A6-45ED-BCB6-E49E87F8DBDE}" sibTransId="{C02B65E5-BB67-4B3F-A497-218B89643E8E}"/>
    <dgm:cxn modelId="{605BA71D-9D11-4DBC-8FA8-5B59033C250B}" srcId="{5FCEF20D-90D8-4EF4-8475-1AB1D4D24C48}" destId="{04E6E8BC-FAF9-41A1-AD1D-2B2B4ED70FF9}" srcOrd="0" destOrd="0" parTransId="{06ABCCED-9673-4424-86D3-4DD4F289ADB8}" sibTransId="{73E94E1F-1250-4185-88BA-AA589B81E497}"/>
    <dgm:cxn modelId="{ABFB1362-9D8E-483C-A9AB-0C2EEC7817E3}" srcId="{5FCEF20D-90D8-4EF4-8475-1AB1D4D24C48}" destId="{A3E456A2-D326-4DA6-8127-B533CA59FC6D}" srcOrd="1" destOrd="0" parTransId="{1BF1E481-4C4A-4076-A5CF-5971031F3497}" sibTransId="{1118FA43-2349-4050-B968-040D8AF69D44}"/>
    <dgm:cxn modelId="{F27E8D6A-32B9-49ED-B2D8-F869D899AFA2}" type="presOf" srcId="{73E94E1F-1250-4185-88BA-AA589B81E497}" destId="{504F573F-828B-46F7-92C0-3908353DD4B1}" srcOrd="0" destOrd="0" presId="urn:microsoft.com/office/officeart/2008/layout/VerticalCurvedList"/>
    <dgm:cxn modelId="{0970D86B-002E-487E-ACE8-0E7167FF3BCB}" type="presOf" srcId="{A3E456A2-D326-4DA6-8127-B533CA59FC6D}" destId="{0B393359-D7D5-4F8C-BAD5-E03C72C535C0}" srcOrd="0" destOrd="0" presId="urn:microsoft.com/office/officeart/2008/layout/VerticalCurvedList"/>
    <dgm:cxn modelId="{F134D350-B9E2-4F34-A426-F16364942BC4}" type="presOf" srcId="{5FCEF20D-90D8-4EF4-8475-1AB1D4D24C48}" destId="{9D9CC8D6-92FB-4556-8522-D8926B54F638}" srcOrd="0" destOrd="0" presId="urn:microsoft.com/office/officeart/2008/layout/VerticalCurvedList"/>
    <dgm:cxn modelId="{4CBE1891-B79D-4962-B620-971A6CE1B40D}" type="presOf" srcId="{04E6E8BC-FAF9-41A1-AD1D-2B2B4ED70FF9}" destId="{17C65CCF-B5DD-4FB0-AE50-FBC95BFECB8A}" srcOrd="0" destOrd="0" presId="urn:microsoft.com/office/officeart/2008/layout/VerticalCurvedList"/>
    <dgm:cxn modelId="{8E0E7688-3ED5-44E1-983B-34A345805D15}" type="presParOf" srcId="{9D9CC8D6-92FB-4556-8522-D8926B54F638}" destId="{268DD24B-0089-4637-B100-7C5369E615A4}" srcOrd="0" destOrd="0" presId="urn:microsoft.com/office/officeart/2008/layout/VerticalCurvedList"/>
    <dgm:cxn modelId="{BC81F8BB-3F90-4C1F-BA92-456DAD686CFB}" type="presParOf" srcId="{268DD24B-0089-4637-B100-7C5369E615A4}" destId="{48A79BA2-2BA9-42DC-A242-12D69D280C7D}" srcOrd="0" destOrd="0" presId="urn:microsoft.com/office/officeart/2008/layout/VerticalCurvedList"/>
    <dgm:cxn modelId="{5998E35E-9904-4F1F-AD9E-0F283D25DBC2}" type="presParOf" srcId="{48A79BA2-2BA9-42DC-A242-12D69D280C7D}" destId="{2A660DB5-8B6A-4A60-8424-23A38912A9EA}" srcOrd="0" destOrd="0" presId="urn:microsoft.com/office/officeart/2008/layout/VerticalCurvedList"/>
    <dgm:cxn modelId="{6128B4BF-6144-438B-BD34-03205D6794A1}" type="presParOf" srcId="{48A79BA2-2BA9-42DC-A242-12D69D280C7D}" destId="{504F573F-828B-46F7-92C0-3908353DD4B1}" srcOrd="1" destOrd="0" presId="urn:microsoft.com/office/officeart/2008/layout/VerticalCurvedList"/>
    <dgm:cxn modelId="{523F67FF-95E8-4D39-9DBE-C3C0A2A04D42}" type="presParOf" srcId="{48A79BA2-2BA9-42DC-A242-12D69D280C7D}" destId="{2C39F536-9308-448B-B2F6-59AE029E0399}" srcOrd="2" destOrd="0" presId="urn:microsoft.com/office/officeart/2008/layout/VerticalCurvedList"/>
    <dgm:cxn modelId="{251D39BF-07EA-4ADC-909B-9D3E9A91CC4C}" type="presParOf" srcId="{48A79BA2-2BA9-42DC-A242-12D69D280C7D}" destId="{99754172-BFE0-4714-AF36-8ED2EA17EC17}" srcOrd="3" destOrd="0" presId="urn:microsoft.com/office/officeart/2008/layout/VerticalCurvedList"/>
    <dgm:cxn modelId="{87C1217C-3CE1-4C9C-92D9-89BB86929140}" type="presParOf" srcId="{268DD24B-0089-4637-B100-7C5369E615A4}" destId="{17C65CCF-B5DD-4FB0-AE50-FBC95BFECB8A}" srcOrd="1" destOrd="0" presId="urn:microsoft.com/office/officeart/2008/layout/VerticalCurvedList"/>
    <dgm:cxn modelId="{5559AFA8-A811-4363-B76D-F04898C0590E}" type="presParOf" srcId="{268DD24B-0089-4637-B100-7C5369E615A4}" destId="{0CC37A20-A9DA-454E-BDB8-FCBF28D5BE38}" srcOrd="2" destOrd="0" presId="urn:microsoft.com/office/officeart/2008/layout/VerticalCurvedList"/>
    <dgm:cxn modelId="{2DB7EEC8-4A55-4994-82A9-93234168688F}" type="presParOf" srcId="{0CC37A20-A9DA-454E-BDB8-FCBF28D5BE38}" destId="{2EA9DC61-1D57-457E-AA3A-3965FE328269}" srcOrd="0" destOrd="0" presId="urn:microsoft.com/office/officeart/2008/layout/VerticalCurvedList"/>
    <dgm:cxn modelId="{91A643F2-1C96-46BD-B9B0-E2F47F1E689E}" type="presParOf" srcId="{268DD24B-0089-4637-B100-7C5369E615A4}" destId="{0B393359-D7D5-4F8C-BAD5-E03C72C535C0}" srcOrd="3" destOrd="0" presId="urn:microsoft.com/office/officeart/2008/layout/VerticalCurvedList"/>
    <dgm:cxn modelId="{AFB20759-A430-44D7-BC8F-AF9F9F61BC54}" type="presParOf" srcId="{268DD24B-0089-4637-B100-7C5369E615A4}" destId="{1C5DA001-1356-4E56-84A2-D558778BF11C}" srcOrd="4" destOrd="0" presId="urn:microsoft.com/office/officeart/2008/layout/VerticalCurvedList"/>
    <dgm:cxn modelId="{6817EC64-1D8B-4CC3-9DD4-3B2AA593D91E}" type="presParOf" srcId="{1C5DA001-1356-4E56-84A2-D558778BF11C}" destId="{181D2663-E005-40D7-A353-1D0673874303}" srcOrd="0" destOrd="0" presId="urn:microsoft.com/office/officeart/2008/layout/VerticalCurvedList"/>
    <dgm:cxn modelId="{D5D9C3AC-B61E-4338-903C-7A6AF4C12B54}" type="presParOf" srcId="{268DD24B-0089-4637-B100-7C5369E615A4}" destId="{38DE7C39-B9B7-4F15-BB0A-E79542A28A92}" srcOrd="5" destOrd="0" presId="urn:microsoft.com/office/officeart/2008/layout/VerticalCurvedList"/>
    <dgm:cxn modelId="{DC476A70-F79E-4D6E-AB42-66999A0461B1}" type="presParOf" srcId="{268DD24B-0089-4637-B100-7C5369E615A4}" destId="{F79F90E3-FF16-4D85-AC26-158336C757A0}" srcOrd="6" destOrd="0" presId="urn:microsoft.com/office/officeart/2008/layout/VerticalCurvedList"/>
    <dgm:cxn modelId="{3B0E1478-F264-4F6D-AD1F-BF520AD2EF4E}" type="presParOf" srcId="{F79F90E3-FF16-4D85-AC26-158336C757A0}" destId="{AAD8FE27-334A-4825-98E5-F65AAF82A0F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F573F-828B-46F7-92C0-3908353DD4B1}">
      <dsp:nvSpPr>
        <dsp:cNvPr id="0" name=""/>
        <dsp:cNvSpPr/>
      </dsp:nvSpPr>
      <dsp:spPr>
        <a:xfrm>
          <a:off x="-7084717" y="-1083543"/>
          <a:ext cx="8435365" cy="8435365"/>
        </a:xfrm>
        <a:prstGeom prst="blockArc">
          <a:avLst>
            <a:gd name="adj1" fmla="val 18900000"/>
            <a:gd name="adj2" fmla="val 2700000"/>
            <a:gd name="adj3" fmla="val 25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65CCF-B5DD-4FB0-AE50-FBC95BFECB8A}">
      <dsp:nvSpPr>
        <dsp:cNvPr id="0" name=""/>
        <dsp:cNvSpPr/>
      </dsp:nvSpPr>
      <dsp:spPr>
        <a:xfrm>
          <a:off x="870036" y="503587"/>
          <a:ext cx="10082520" cy="15001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sSub>
                <m:sSubPr>
                  <m:ctrlPr>
                    <a:rPr lang="ru-RU" sz="400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sSubPr>
                <m:e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𝑛</m:t>
                  </m:r>
                </m:e>
                <m:sub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2</m:t>
                  </m:r>
                  <m:r>
                    <a:rPr lang="en-US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,</m:t>
                  </m:r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1</m:t>
                  </m:r>
                </m:sub>
              </m:sSub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sSub>
                    <m:sSubPr>
                      <m:ctrlP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0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𝜗</m:t>
                      </m:r>
                    </m:e>
                    <m:sub>
                      <m: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1</m:t>
                      </m:r>
                    </m:sub>
                  </m:sSub>
                </m:num>
                <m:den>
                  <m:sSub>
                    <m:sSubPr>
                      <m:ctrlP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000" b="0" i="1" kern="120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𝜗</m:t>
                      </m:r>
                    </m:e>
                    <m:sub>
                      <m: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b>
                  </m:sSub>
                </m:den>
              </m:f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ad>
                <m:radPr>
                  <m:degHide m:val="on"/>
                  <m:ctrlP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radPr>
                <m:deg/>
                <m:e>
                  <m:f>
                    <m:fPr>
                      <m:ctrlP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fPr>
                    <m:num>
                      <m:sSub>
                        <m:sSubPr>
                          <m:ctrlPr>
                            <a:rPr lang="uz-Latn-UZ" sz="40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000" b="0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𝜀</m:t>
                          </m:r>
                        </m:e>
                        <m:sub>
                          <m:r>
                            <a:rPr lang="uz-Latn-UZ" sz="40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</m:num>
                    <m:den>
                      <m:sSub>
                        <m:sSubPr>
                          <m:ctrlPr>
                            <a:rPr lang="uz-Latn-UZ" sz="40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4000" b="0" i="1" kern="1200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𝜀</m:t>
                          </m:r>
                        </m:e>
                        <m:sub>
                          <m:r>
                            <a:rPr lang="uz-Latn-UZ" sz="4000" b="0" i="1" kern="1200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</m:den>
                  </m:f>
                </m:e>
              </m:rad>
            </m:oMath>
          </a14:m>
          <a:r>
            <a:rPr lang="uz-Latn-UZ" sz="32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0036" y="503587"/>
        <a:ext cx="10082520" cy="1500136"/>
      </dsp:txXfrm>
    </dsp:sp>
    <dsp:sp modelId="{2EA9DC61-1D57-457E-AA3A-3965FE328269}">
      <dsp:nvSpPr>
        <dsp:cNvPr id="0" name=""/>
        <dsp:cNvSpPr/>
      </dsp:nvSpPr>
      <dsp:spPr>
        <a:xfrm>
          <a:off x="86502" y="470120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393359-D7D5-4F8C-BAD5-E03C72C535C0}">
      <dsp:nvSpPr>
        <dsp:cNvPr id="0" name=""/>
        <dsp:cNvSpPr/>
      </dsp:nvSpPr>
      <dsp:spPr>
        <a:xfrm>
          <a:off x="1325740" y="2372142"/>
          <a:ext cx="9626816" cy="15239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11760" rIns="111760" bIns="11176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ru-RU" sz="440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𝜆</m:t>
              </m:r>
              <m:r>
                <a:rPr lang="uz-Latn-UZ" sz="44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44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uz-Latn-UZ" sz="44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𝑐</m:t>
                  </m:r>
                </m:num>
                <m:den>
                  <m:r>
                    <a:rPr lang="uz-Latn-UZ" sz="44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𝜈</m:t>
                  </m:r>
                  <m:r>
                    <a:rPr lang="uz-Latn-UZ" sz="44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𝑛</m:t>
                  </m:r>
                </m:den>
              </m:f>
            </m:oMath>
          </a14:m>
          <a:r>
            <a:rPr lang="en-US" sz="3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uz-Latn-UZ" sz="3600" kern="1200" dirty="0">
              <a:latin typeface="Arial" panose="020B0604020202020204" pitchFamily="34" charset="0"/>
              <a:cs typeface="Arial" panose="020B0604020202020204" pitchFamily="34" charset="0"/>
            </a:rPr>
            <a:t> vakuumda va havoda</a:t>
          </a:r>
          <a:r>
            <a:rPr lang="en-US" sz="3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uz-Latn-UZ" sz="36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14:m xmlns:a14="http://schemas.microsoft.com/office/drawing/2010/main">
            <m:oMath xmlns:m="http://schemas.openxmlformats.org/officeDocument/2006/math">
              <m:r>
                <a:rPr lang="uz-Latn-UZ" sz="440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𝜆</m:t>
              </m:r>
              <m:r>
                <a:rPr lang="uz-Latn-UZ" sz="44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44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uz-Latn-UZ" sz="44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𝑐</m:t>
                  </m:r>
                </m:num>
                <m:den>
                  <m:r>
                    <a:rPr lang="uz-Latn-UZ" sz="44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𝜈</m:t>
                  </m:r>
                </m:den>
              </m:f>
            </m:oMath>
          </a14:m>
          <a:r>
            <a:rPr lang="uz-Latn-UZ" sz="36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endParaRPr lang="ru-RU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25740" y="2372142"/>
        <a:ext cx="9626816" cy="1523993"/>
      </dsp:txXfrm>
    </dsp:sp>
    <dsp:sp modelId="{181D2663-E005-40D7-A353-1D0673874303}">
      <dsp:nvSpPr>
        <dsp:cNvPr id="0" name=""/>
        <dsp:cNvSpPr/>
      </dsp:nvSpPr>
      <dsp:spPr>
        <a:xfrm>
          <a:off x="542206" y="2350604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DE7C39-B9B7-4F15-BB0A-E79542A28A92}">
      <dsp:nvSpPr>
        <dsp:cNvPr id="0" name=""/>
        <dsp:cNvSpPr/>
      </dsp:nvSpPr>
      <dsp:spPr>
        <a:xfrm>
          <a:off x="870036" y="4387794"/>
          <a:ext cx="10082520" cy="1253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Para xmlns:m="http://schemas.openxmlformats.org/officeDocument/2006/math">
              <m:oMathParaPr>
                <m:jc m:val="centerGroup"/>
              </m:oMathParaPr>
              <m:oMath xmlns:m="http://schemas.openxmlformats.org/officeDocument/2006/math">
                <m:r>
                  <m:rPr>
                    <m:sty m:val="p"/>
                  </m:rPr>
                  <a:rPr lang="el-GR" sz="36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ω</m:t>
                </m:r>
                <m:r>
                  <a:rPr lang="uz-Latn-UZ" sz="36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=2</m:t>
                </m:r>
                <m:r>
                  <a:rPr lang="uz-Latn-UZ" sz="3600" b="0" i="1" kern="1200" smtClean="0">
                    <a:latin typeface="Cambria Math" panose="02040503050406030204" pitchFamily="18" charset="0"/>
                    <a:ea typeface="Cambria Math" panose="02040503050406030204" pitchFamily="18" charset="0"/>
                    <a:cs typeface="Arial" panose="020B0604020202020204" pitchFamily="34" charset="0"/>
                  </a:rPr>
                  <m:t>𝜋𝜈</m:t>
                </m:r>
              </m:oMath>
            </m:oMathPara>
          </a14:m>
          <a:endParaRPr lang="ru-RU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0036" y="4387794"/>
        <a:ext cx="10082520" cy="1253655"/>
      </dsp:txXfrm>
    </dsp:sp>
    <dsp:sp modelId="{AAD8FE27-334A-4825-98E5-F65AAF82A0F6}">
      <dsp:nvSpPr>
        <dsp:cNvPr id="0" name=""/>
        <dsp:cNvSpPr/>
      </dsp:nvSpPr>
      <dsp:spPr>
        <a:xfrm>
          <a:off x="86502" y="4231087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04F573F-828B-46F7-92C0-3908353DD4B1}">
      <dsp:nvSpPr>
        <dsp:cNvPr id="0" name=""/>
        <dsp:cNvSpPr/>
      </dsp:nvSpPr>
      <dsp:spPr>
        <a:xfrm>
          <a:off x="-7084717" y="-1083543"/>
          <a:ext cx="8435365" cy="8435365"/>
        </a:xfrm>
        <a:prstGeom prst="blockArc">
          <a:avLst>
            <a:gd name="adj1" fmla="val 18900000"/>
            <a:gd name="adj2" fmla="val 2700000"/>
            <a:gd name="adj3" fmla="val 256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7C65CCF-B5DD-4FB0-AE50-FBC95BFECB8A}">
      <dsp:nvSpPr>
        <dsp:cNvPr id="0" name=""/>
        <dsp:cNvSpPr/>
      </dsp:nvSpPr>
      <dsp:spPr>
        <a:xfrm>
          <a:off x="870036" y="503587"/>
          <a:ext cx="10082520" cy="1500136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𝐼</m:t>
              </m:r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sSub>
                    <m:sSubPr>
                      <m:ctrlP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𝑊</m:t>
                      </m:r>
                    </m:e>
                    <m:sub>
                      <m: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𝑜</m:t>
                      </m:r>
                      <m: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‘</m:t>
                      </m:r>
                      <m: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𝑟𝑡</m:t>
                      </m:r>
                    </m:sub>
                  </m:sSub>
                </m:num>
                <m:den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𝑆</m:t>
                  </m:r>
                  <m:r>
                    <a:rPr lang="uz-Latn-UZ" sz="40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∆</m:t>
                  </m:r>
                  <m:r>
                    <a:rPr lang="uz-Latn-UZ" sz="40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𝑡</m:t>
                  </m:r>
                </m:den>
              </m:f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sSub>
                    <m:sSubPr>
                      <m:ctrlP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bPr>
                    <m:e>
                      <m: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𝑃</m:t>
                      </m:r>
                    </m:e>
                    <m:sub>
                      <m: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𝑜</m:t>
                      </m:r>
                      <m: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‘</m:t>
                      </m:r>
                      <m:r>
                        <a:rPr lang="uz-Latn-UZ" sz="4000" b="0" i="1" kern="120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𝑟𝑡</m:t>
                      </m:r>
                    </m:sub>
                  </m:sSub>
                </m:num>
                <m:den>
                  <m:r>
                    <a:rPr lang="uz-Latn-UZ" sz="4000" b="0" i="1" kern="120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𝑆</m:t>
                  </m:r>
                </m:den>
              </m:f>
            </m:oMath>
          </a14:m>
          <a:r>
            <a:rPr lang="uz-Latn-UZ" sz="32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endParaRPr lang="ru-RU" sz="3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0036" y="503587"/>
        <a:ext cx="10082520" cy="1500136"/>
      </dsp:txXfrm>
    </dsp:sp>
    <dsp:sp modelId="{2EA9DC61-1D57-457E-AA3A-3965FE328269}">
      <dsp:nvSpPr>
        <dsp:cNvPr id="0" name=""/>
        <dsp:cNvSpPr/>
      </dsp:nvSpPr>
      <dsp:spPr>
        <a:xfrm>
          <a:off x="86502" y="470120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B393359-D7D5-4F8C-BAD5-E03C72C535C0}">
      <dsp:nvSpPr>
        <dsp:cNvPr id="0" name=""/>
        <dsp:cNvSpPr/>
      </dsp:nvSpPr>
      <dsp:spPr>
        <a:xfrm>
          <a:off x="1325740" y="2372142"/>
          <a:ext cx="9626816" cy="152399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101600" rIns="101600" bIns="1016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𝑊</m:t>
              </m:r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>
                <a:rPr lang="uz-Latn-UZ" sz="40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𝑤𝑆𝑐</m:t>
              </m:r>
              <m:r>
                <a:rPr lang="uz-Latn-UZ" sz="40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∆</m:t>
              </m:r>
              <m:r>
                <a:rPr lang="uz-Latn-UZ" sz="40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𝑡</m:t>
              </m:r>
            </m:oMath>
          </a14:m>
          <a:r>
            <a:rPr lang="uz-Latn-UZ" sz="3600" kern="1200" dirty="0">
              <a:latin typeface="Arial" panose="020B0604020202020204" pitchFamily="34" charset="0"/>
              <a:cs typeface="Arial" panose="020B0604020202020204" pitchFamily="34" charset="0"/>
            </a:rPr>
            <a:t>   </a:t>
          </a:r>
          <a14:m xmlns:a14="http://schemas.microsoft.com/office/drawing/2010/main">
            <m:oMath xmlns:m="http://schemas.openxmlformats.org/officeDocument/2006/math">
              <m:r>
                <a:rPr lang="uz-Latn-UZ" sz="4000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	</m:t>
              </m:r>
              <m:r>
                <a:rPr lang="uz-Latn-UZ" sz="4000" b="0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𝐼</m:t>
              </m:r>
              <m:r>
                <a:rPr lang="uz-Latn-UZ" sz="4000" b="0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r>
                <a:rPr lang="uz-Latn-UZ" sz="4000" b="0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𝑤𝑐</m:t>
              </m:r>
            </m:oMath>
          </a14:m>
          <a:r>
            <a:rPr lang="uz-Latn-UZ" sz="3600" kern="1200" dirty="0">
              <a:latin typeface="Arial" panose="020B0604020202020204" pitchFamily="34" charset="0"/>
              <a:cs typeface="Arial" panose="020B0604020202020204" pitchFamily="34" charset="0"/>
            </a:rPr>
            <a:t>  </a:t>
          </a:r>
          <a:endParaRPr lang="ru-RU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25740" y="2372142"/>
        <a:ext cx="9626816" cy="1523993"/>
      </dsp:txXfrm>
    </dsp:sp>
    <dsp:sp modelId="{181D2663-E005-40D7-A353-1D0673874303}">
      <dsp:nvSpPr>
        <dsp:cNvPr id="0" name=""/>
        <dsp:cNvSpPr/>
      </dsp:nvSpPr>
      <dsp:spPr>
        <a:xfrm>
          <a:off x="542206" y="2350604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DE7C39-B9B7-4F15-BB0A-E79542A28A92}">
      <dsp:nvSpPr>
        <dsp:cNvPr id="0" name=""/>
        <dsp:cNvSpPr/>
      </dsp:nvSpPr>
      <dsp:spPr>
        <a:xfrm>
          <a:off x="870036" y="4387794"/>
          <a:ext cx="10082520" cy="1253655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5089" tIns="91440" rIns="91440" bIns="9144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14:m xmlns:a14="http://schemas.microsoft.com/office/drawing/2010/main">
            <m:oMath xmlns:m="http://schemas.openxmlformats.org/officeDocument/2006/math">
              <m:r>
                <a:rPr lang="uz-Latn-UZ" sz="36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𝑆</m:t>
              </m:r>
              <m:r>
                <a:rPr lang="uz-Latn-UZ" sz="3600" b="0" i="1" kern="1200" smtClean="0">
                  <a:latin typeface="Cambria Math" panose="02040503050406030204" pitchFamily="18" charset="0"/>
                  <a:cs typeface="Arial" panose="020B0604020202020204" pitchFamily="34" charset="0"/>
                </a:rPr>
                <m:t>=4</m:t>
              </m:r>
              <m:r>
                <a:rPr lang="uz-Latn-UZ" sz="3600" b="0" i="1" kern="120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𝜋</m:t>
              </m:r>
              <m:sSup>
                <m:sSupPr>
                  <m:ctrlPr>
                    <a:rPr lang="uz-Latn-UZ" sz="36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</m:ctrlPr>
                </m:sSupPr>
                <m:e>
                  <m:r>
                    <a:rPr lang="uz-Latn-UZ" sz="36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𝑅</m:t>
                  </m:r>
                </m:e>
                <m:sup>
                  <m:r>
                    <a:rPr lang="uz-Latn-UZ" sz="3600" b="0" i="1" kern="120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2</m:t>
                  </m:r>
                </m:sup>
              </m:sSup>
            </m:oMath>
          </a14:m>
          <a:r>
            <a:rPr lang="uz-Latn-UZ" sz="3600" kern="1200" dirty="0">
              <a:latin typeface="Arial" panose="020B0604020202020204" pitchFamily="34" charset="0"/>
              <a:cs typeface="Arial" panose="020B0604020202020204" pitchFamily="34" charset="0"/>
            </a:rPr>
            <a:t>    </a:t>
          </a:r>
          <a14:m xmlns:a14="http://schemas.microsoft.com/office/drawing/2010/main">
            <m:oMath xmlns:m="http://schemas.openxmlformats.org/officeDocument/2006/math">
              <m:r>
                <a:rPr lang="uz-Latn-UZ" sz="3600" b="0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𝐼</m:t>
              </m:r>
              <m:r>
                <a:rPr lang="uz-Latn-UZ" sz="3600" b="0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=</m:t>
              </m:r>
              <m:f>
                <m:fPr>
                  <m:ctrlPr>
                    <a:rPr lang="uz-Latn-UZ" sz="3600" b="0" i="1" kern="1200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uz-Latn-UZ" sz="3600" b="0" i="1" kern="1200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𝑊</m:t>
                  </m:r>
                </m:num>
                <m:den>
                  <m:r>
                    <a:rPr lang="uz-Latn-UZ" sz="3600" b="0" i="1" kern="1200" dirty="0" smtClean="0">
                      <a:latin typeface="Cambria Math" panose="02040503050406030204" pitchFamily="18" charset="0"/>
                      <a:cs typeface="Arial" panose="020B0604020202020204" pitchFamily="34" charset="0"/>
                    </a:rPr>
                    <m:t>4</m:t>
                  </m:r>
                  <m:r>
                    <a:rPr lang="uz-Latn-UZ" sz="3600" b="0" i="1" kern="1200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𝜋</m:t>
                  </m:r>
                  <m:r>
                    <a:rPr lang="uz-Latn-UZ" sz="3600" b="0" i="1" kern="1200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∆</m:t>
                  </m:r>
                  <m:r>
                    <a:rPr lang="uz-Latn-UZ" sz="3600" b="0" i="1" kern="1200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𝑡</m:t>
                  </m:r>
                </m:den>
              </m:f>
              <m:r>
                <a:rPr lang="uz-Latn-UZ" sz="3600" b="0" i="1" kern="1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∙</m:t>
              </m:r>
              <m:f>
                <m:fPr>
                  <m:ctrlPr>
                    <a:rPr lang="uz-Latn-UZ" sz="3600" b="0" i="1" kern="1200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</m:ctrlPr>
                </m:fPr>
                <m:num>
                  <m:r>
                    <a:rPr lang="uz-Latn-UZ" sz="3600" b="0" i="1" kern="1200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1</m:t>
                  </m:r>
                </m:num>
                <m:den>
                  <m:sSup>
                    <m:sSupPr>
                      <m:ctrlPr>
                        <a:rPr lang="uz-Latn-UZ" sz="3600" b="0" i="1" kern="12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</m:ctrlPr>
                    </m:sSupPr>
                    <m:e>
                      <m:r>
                        <a:rPr lang="uz-Latn-UZ" sz="3600" b="0" i="1" kern="12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𝑅</m:t>
                      </m:r>
                    </m:e>
                    <m:sup>
                      <m:r>
                        <a:rPr lang="uz-Latn-UZ" sz="3600" b="0" i="1" kern="1200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2</m:t>
                      </m:r>
                    </m:sup>
                  </m:sSup>
                </m:den>
              </m:f>
            </m:oMath>
          </a14:m>
          <a:r>
            <a:rPr lang="uz-Latn-UZ" sz="3600" kern="1200" dirty="0">
              <a:latin typeface="Arial" panose="020B0604020202020204" pitchFamily="34" charset="0"/>
              <a:cs typeface="Arial" panose="020B0604020202020204" pitchFamily="34" charset="0"/>
            </a:rPr>
            <a:t>     </a:t>
          </a:r>
          <a14:m xmlns:a14="http://schemas.microsoft.com/office/drawing/2010/main">
            <m:oMath xmlns:m="http://schemas.openxmlformats.org/officeDocument/2006/math">
              <m:r>
                <a:rPr lang="uz-Latn-UZ" sz="3600" b="0" i="1" kern="1200" dirty="0" smtClean="0">
                  <a:latin typeface="Cambria Math" panose="02040503050406030204" pitchFamily="18" charset="0"/>
                  <a:cs typeface="Arial" panose="020B0604020202020204" pitchFamily="34" charset="0"/>
                </a:rPr>
                <m:t>𝐼</m:t>
              </m:r>
              <m:r>
                <a:rPr lang="uz-Latn-UZ" sz="3600" b="0" i="1" kern="1200" dirty="0" smtClean="0">
                  <a:latin typeface="Cambria Math" panose="02040503050406030204" pitchFamily="18" charset="0"/>
                  <a:ea typeface="Cambria Math" panose="02040503050406030204" pitchFamily="18" charset="0"/>
                  <a:cs typeface="Arial" panose="020B0604020202020204" pitchFamily="34" charset="0"/>
                </a:rPr>
                <m:t>~</m:t>
              </m:r>
              <m:sSup>
                <m:sSupPr>
                  <m:ctrlPr>
                    <a:rPr lang="uz-Latn-UZ" sz="3600" b="0" i="1" kern="1200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</m:ctrlPr>
                </m:sSupPr>
                <m:e>
                  <m:r>
                    <a:rPr lang="uz-Latn-UZ" sz="3600" b="0" i="1" kern="1200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𝜔</m:t>
                  </m:r>
                </m:e>
                <m:sup>
                  <m:r>
                    <a:rPr lang="uz-Latn-UZ" sz="3600" b="0" i="1" kern="1200" dirty="0" smtClean="0">
                      <a:latin typeface="Cambria Math" panose="02040503050406030204" pitchFamily="18" charset="0"/>
                      <a:ea typeface="Cambria Math" panose="02040503050406030204" pitchFamily="18" charset="0"/>
                      <a:cs typeface="Arial" panose="020B0604020202020204" pitchFamily="34" charset="0"/>
                    </a:rPr>
                    <m:t>4</m:t>
                  </m:r>
                </m:sup>
              </m:sSup>
            </m:oMath>
          </a14:m>
          <a:r>
            <a:rPr lang="uz-Latn-UZ" sz="3600" kern="1200" dirty="0">
              <a:latin typeface="Arial" panose="020B0604020202020204" pitchFamily="34" charset="0"/>
              <a:cs typeface="Arial" panose="020B0604020202020204" pitchFamily="34" charset="0"/>
            </a:rPr>
            <a:t>    </a:t>
          </a:r>
          <a:endParaRPr lang="ru-RU" sz="3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70036" y="4387794"/>
        <a:ext cx="10082520" cy="1253655"/>
      </dsp:txXfrm>
    </dsp:sp>
    <dsp:sp modelId="{AAD8FE27-334A-4825-98E5-F65AAF82A0F6}">
      <dsp:nvSpPr>
        <dsp:cNvPr id="0" name=""/>
        <dsp:cNvSpPr/>
      </dsp:nvSpPr>
      <dsp:spPr>
        <a:xfrm>
          <a:off x="86502" y="4231087"/>
          <a:ext cx="1567069" cy="156706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A2FD4F-6EA4-4769-A317-1F078E56D2D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599BBB9-0B3C-441B-986E-0156C88517B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5E058A-635D-4C1D-994B-1B67F1A56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8B9D-F7CD-4B57-B215-3574E73150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812EDBD-A822-4907-B8C4-3536C5026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52C48F-71DC-41CB-82B5-F46259907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FD6E4-604F-4158-84FE-CE8DCEDF1D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0258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F5E2062-A450-4ED3-9124-240047031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68D0F9DE-E899-4301-A458-B814633813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7D77E1-18AD-4CC2-ACA3-B504BA2658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8B9D-F7CD-4B57-B215-3574E73150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295EA66-8E12-46E5-ACCB-CD94DBCE80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AE47B6-3F36-43C3-9814-E70472815D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FD6E4-604F-4158-84FE-CE8DCEDF1D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953335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1BE2399-13DD-43F0-B9B6-BB1192F6C6A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5DDF35-910A-4037-B677-1E921B2613F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9A1F31-63DD-4908-A29D-8EBBC1A070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8B9D-F7CD-4B57-B215-3574E73150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9241B7-0A89-4122-9E11-2805FB2F21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E7636AB-D1D6-4829-810C-9EE3E170D6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FD6E4-604F-4158-84FE-CE8DCEDF1D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96922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0588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A87762-4E55-49A5-BD34-523735FFC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F0167EC-63E8-4EDE-B80C-C2AFB9EB6B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F8504B-C698-4ECC-93ED-9F4DB07AB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8B9D-F7CD-4B57-B215-3574E73150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0EC4C3-AC5E-4BB5-B7DF-F82A590A3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A62636B-0D75-4E69-8162-D86121FA7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FD6E4-604F-4158-84FE-CE8DCEDF1D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5979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2B7C63C-6D49-4F2E-9225-D1958E74C9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B3C5EE3D-D642-4BD2-A938-D85AF7C671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D108DCD-7EAA-4387-9F63-9F46463CC8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8B9D-F7CD-4B57-B215-3574E73150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6364B0-1F54-4309-96F1-2B8E4F2B00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FF68981-9FB8-445D-A541-32605DF3E0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FD6E4-604F-4158-84FE-CE8DCEDF1D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1350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200708-17F9-41E3-B597-3CE9EC94A1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90AC96B-AA2D-42B6-B5E7-E324CB9E5B7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59B399F7-0BD3-4ABB-8DFA-7FC952282B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9E79952-E24D-4EBD-B6AC-BE297628D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8B9D-F7CD-4B57-B215-3574E73150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987582-1EBC-4288-969A-8E1AE20C4F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2BE447B-B27A-40E3-B1C5-2C55769CF1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FD6E4-604F-4158-84FE-CE8DCEDF1D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79589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BEC5E4-144F-4932-99AF-AFCE2CCCA4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82055D-4F09-4579-ACA2-8C37D614B8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3B82836-F7D0-40F2-8C8D-0DFF575636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6B21E122-765D-43FF-9226-84F93193200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2961A74-CA09-418B-B1BA-ED437B0CD7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EAC5E5E-433B-4D51-B2D9-3AE98BE3C8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8B9D-F7CD-4B57-B215-3574E73150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F264CFBF-0E5E-4EAA-ADF6-5378947632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71E3F171-4494-439B-8462-B8C75904BB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FD6E4-604F-4158-84FE-CE8DCEDF1D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47159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4D8256-F59B-483D-B56C-B692D5B29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02B39F7-E5F3-402B-A234-EA1548F29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8B9D-F7CD-4B57-B215-3574E73150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4E3C538-1634-42E5-826B-DCC7CEEC06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51BEA13-6CB6-4F89-AA6A-B2576782BD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FD6E4-604F-4158-84FE-CE8DCEDF1D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6458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4118646-BF1D-456E-A5CB-DC1C420E3C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8B9D-F7CD-4B57-B215-3574E73150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FE28FD6-7EC4-426C-ADDD-C1012F9CB3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18AF676-BA65-4412-AC55-083A345631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FD6E4-604F-4158-84FE-CE8DCEDF1D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2478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98676E-E8D3-4CB6-AF0A-9EB3C9AEE2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2A997D-2555-4939-B364-B140E59253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8013997-8510-4910-A8C7-A6D5CC2786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168102-B7C0-4BBE-A4B3-B6483DF580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8B9D-F7CD-4B57-B215-3574E73150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F23CC29-0F72-4AE6-ABA8-6998995B8E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9ECFB2F-52C3-4CEC-A668-627C04C6BC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FD6E4-604F-4158-84FE-CE8DCEDF1D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280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9F7DF58-82A6-4B5E-9C20-92D4225E3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AB24A191-7E23-4E7F-8021-654D1CB462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BDE749A-28FD-4EAA-B489-7A10946960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77D0A32-75F1-413D-AA6B-3288168BD4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58B9D-F7CD-4B57-B215-3574E73150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BFF31E1-5DF6-404F-AB27-78CB19698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EABA1A2-C7D6-4F66-BD19-8890BF6CC0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FD6E4-604F-4158-84FE-CE8DCEDF1D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53194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89E55E-D53B-48EC-BE85-803E40D06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53F1455-95CA-4E6B-A0C0-E95DBA59B7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B2F647A-2D37-4FA1-86EC-8B971C8D9E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58B9D-F7CD-4B57-B215-3574E73150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ED89A8-71C4-453E-9F86-0F44A50292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3EC5D4F-7DDB-4B1F-9C71-A107412DA17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CFD6E4-604F-4158-84FE-CE8DCEDF1D1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8311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85460" y="1934788"/>
            <a:ext cx="8799444" cy="498341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uz-Latn-UZ" sz="6600" b="1" dirty="0">
                <a:solidFill>
                  <a:srgbClr val="2365C7"/>
                </a:solidFill>
                <a:latin typeface="Arial"/>
                <a:cs typeface="Arial"/>
              </a:rPr>
              <a:t>  </a:t>
            </a:r>
            <a:r>
              <a:rPr lang="en-US" sz="66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en-US" sz="60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endParaRPr lang="en-US" sz="600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r>
              <a:rPr lang="uz-Latn-UZ" sz="6600" dirty="0">
                <a:solidFill>
                  <a:srgbClr val="002060"/>
                </a:solidFill>
                <a:latin typeface="Arial"/>
                <a:cs typeface="Arial"/>
              </a:rPr>
              <a:t>Mavzu: </a:t>
            </a:r>
            <a:r>
              <a:rPr lang="uz-Latn-UZ" sz="4800" b="1" dirty="0">
                <a:solidFill>
                  <a:srgbClr val="002060"/>
                </a:solidFill>
                <a:latin typeface="Arial"/>
                <a:cs typeface="Arial"/>
              </a:rPr>
              <a:t>Masalalar yechish.</a:t>
            </a:r>
            <a:endParaRPr lang="en-US"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</a:pPr>
            <a:endParaRPr lang="en-US" sz="4800" b="1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40021" y="2347072"/>
            <a:ext cx="727405" cy="143870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892210" y="515245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11-sinf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28A75B4D-C345-48C3-B0C3-EB67A80D2B4D}"/>
              </a:ext>
            </a:extLst>
          </p:cNvPr>
          <p:cNvSpPr/>
          <p:nvPr/>
        </p:nvSpPr>
        <p:spPr>
          <a:xfrm>
            <a:off x="194344" y="4810045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4470FA0-E6EC-4070-8A29-8058CAEB15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5174" y="4369831"/>
            <a:ext cx="2622482" cy="2319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383" y="1934816"/>
            <a:ext cx="10545417" cy="4346713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Radiopriyomnikdagi 300 m to‘lqin uzunligiga mos keladigan tebranishlar konturining induktivligi 2,5 mH bo‘lsa, konturdagi kondensatorning sig‘imini toping.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9439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340627" y="187552"/>
                <a:ext cx="6361040" cy="4235773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𝜈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𝜆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rad>
                          <m:radPr>
                            <m:degHide m:val="on"/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𝐿𝐶</m:t>
                            </m:r>
                          </m:e>
                        </m:rad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𝜆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sSup>
                          <m:sSup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𝐿𝐶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𝜆</m:t>
                            </m:r>
                          </m:e>
                          <m:sup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𝜆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  <m:sSup>
                          <m:sSupPr>
                            <m:ctrlPr>
                              <a:rPr lang="uz-Latn-UZ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340627" y="187552"/>
                <a:ext cx="6361040" cy="4235773"/>
              </a:xfrm>
              <a:blipFill>
                <a:blip r:embed="rId2"/>
                <a:stretch>
                  <a:fillRect t="-10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389145" y="900271"/>
            <a:ext cx="1" cy="2810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622852" y="2477871"/>
            <a:ext cx="4068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852" y="4558747"/>
                <a:ext cx="11529388" cy="203621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uz-Latn-UZ" sz="4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C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(300 </m:t>
                            </m:r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4∙</m:t>
                        </m:r>
                        <m:sSup>
                          <m:sSup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3,14</m:t>
                            </m:r>
                          </m:e>
                          <m:sup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∙2,5∙</m:t>
                        </m:r>
                        <m:sSup>
                          <m:sSup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−3</m:t>
                            </m:r>
                          </m:sup>
                        </m:sSup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𝐻</m:t>
                        </m:r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(3</m:t>
                            </m:r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</m:t>
                            </m:r>
                            <m:sSup>
                              <m:sSup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8</m:t>
                                </m:r>
                              </m:sup>
                            </m:sSup>
                            <m:f>
                              <m:fPr>
                                <m:ctrlP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fPr>
                              <m:num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𝑚</m:t>
                                </m:r>
                              </m:num>
                              <m:den>
                                <m:r>
                                  <a:rPr lang="uz-Latn-UZ" sz="4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𝑠</m:t>
                                </m:r>
                              </m:den>
                            </m:f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sSup>
                      <m:sSup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−11</m:t>
                        </m:r>
                      </m:sup>
                    </m:sSup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𝐹</m:t>
                    </m:r>
                  </m:oMath>
                </a14:m>
                <a:r>
                  <a:rPr lang="uz-Latn-UZ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≈</m:t>
                    </m:r>
                    <m:sSup>
                      <m:sSupPr>
                        <m:ctrlP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𝟏𝟏</m:t>
                        </m:r>
                      </m:sup>
                    </m:sSup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𝑭</m:t>
                    </m:r>
                  </m:oMath>
                </a14:m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" y="4558747"/>
                <a:ext cx="11529388" cy="203621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852" y="187553"/>
                <a:ext cx="5062331" cy="352305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λ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=300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=3∙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=2,5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𝑚𝐻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=2,5∙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𝐻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</a:t>
                </a:r>
                <a14:m>
                  <m:oMath xmlns:m="http://schemas.openxmlformats.org/officeDocument/2006/math">
                    <m:r>
                      <a:rPr lang="uz-Latn-UZ" sz="32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m:rPr>
                        <m:sty m:val="p"/>
                      </m:rPr>
                      <a:rPr lang="el-GR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λ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" y="187553"/>
                <a:ext cx="5062331" cy="3523056"/>
              </a:xfrm>
              <a:prstGeom prst="rect">
                <a:avLst/>
              </a:prstGeom>
              <a:blipFill>
                <a:blip r:embed="rId4"/>
                <a:stretch>
                  <a:fillRect l="-3008" t="-24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0130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08383" y="2040834"/>
                <a:ext cx="10545417" cy="4240695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Tebranish konturi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1,5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𝐻𝑧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chastotaga sozlangan. Konturni 40 m to‘lqin uzunligiga qayta sozlash uchun, induktivlikni o‘zgartirmasdan, kondensator sig‘imini necha marta orttirish kerak? 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08383" y="2040834"/>
                <a:ext cx="10545417" cy="4240695"/>
              </a:xfrm>
              <a:blipFill>
                <a:blip r:embed="rId2"/>
                <a:stretch>
                  <a:fillRect l="-1503" r="-14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83914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340627" y="187552"/>
                <a:ext cx="6361040" cy="4106151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  <m:rad>
                          <m:radPr>
                            <m:degHide m:val="on"/>
                            <m:ctrlP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radPr>
                          <m:deg/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𝐿𝐶</m:t>
                            </m:r>
                          </m:e>
                        </m:rad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𝐿</m:t>
                    </m:r>
                    <m:r>
                      <a:rPr lang="uz-Latn-UZ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𝑐𝑜𝑛𝑠𝑡</m:t>
                    </m:r>
                    <m:r>
                      <a:rPr lang="uz-Latn-UZ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𝜈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sSup>
                          <m:sSupPr>
                            <m:ctrlP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𝐿𝐶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sSubSup>
                      <m:sSubSup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𝜈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</m:t>
                        </m:r>
                      </m:num>
                      <m:den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sSup>
                          <m:sSupPr>
                            <m:ctrlP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  <m:sSub>
                          <m:sSubPr>
                            <m:ctrlP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sSubSup>
                      <m:sSubSupPr>
                        <m:ctrlP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     </m:t>
                        </m:r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𝜈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  <m:sup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bSup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  <m:sSup>
                          <m:sSupPr>
                            <m:ctrlP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𝜋</m:t>
                            </m:r>
                          </m:e>
                          <m:sup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𝐿</m:t>
                        </m:r>
                        <m:sSub>
                          <m:sSubPr>
                            <m:ctrlP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f>
                      <m:f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  <m:sup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uz-Latn-UZ" sz="32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</m:t>
                    </m:r>
                    <m:f>
                      <m:fPr>
                        <m:ctrlP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3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uz-Latn-UZ" sz="3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  <m:sup>
                            <m:r>
                              <a:rPr lang="uz-Latn-UZ" sz="32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340627" y="187552"/>
                <a:ext cx="6361040" cy="4106151"/>
              </a:xfrm>
              <a:blipFill>
                <a:blip r:embed="rId2"/>
                <a:stretch>
                  <a:fillRect t="-10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110849" y="900271"/>
            <a:ext cx="1" cy="2810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839156" y="2477870"/>
            <a:ext cx="4068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852" y="4141718"/>
                <a:ext cx="11529388" cy="2453249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𝜈</m:t>
                        </m:r>
                      </m:e>
                      <m:sub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num>
                      <m:den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⇒</m:t>
                    </m:r>
                    <m:f>
                      <m:fPr>
                        <m:ctrlP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𝜆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  <m:sSubSup>
                          <m:sSubSupPr>
                            <m:ctrlP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𝜈</m:t>
                            </m:r>
                          </m:e>
                          <m:sub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p>
                          <m:sSup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e>
                          <m:sup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f>
                          <m:f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bPr>
                              <m:e>
                                <m:sSub>
                                  <m:sSubPr>
                                    <m:ctrlP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𝜆</m:t>
                                    </m:r>
                                  </m:e>
                                  <m:sub>
                                    <m:r>
                                      <a:rPr lang="uz-Latn-UZ" sz="3600" i="1">
                                        <a:latin typeface="Cambria Math" panose="02040503050406030204" pitchFamily="18" charset="0"/>
                                        <a:cs typeface="Arial" panose="020B0604020202020204" pitchFamily="34" charset="0"/>
                                      </a:rPr>
                                      <m:t>2</m:t>
                                    </m:r>
                                  </m:sub>
                                </m:sSub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𝜈</m:t>
                                </m:r>
                              </m:e>
                              <m:sub>
                                <m:r>
                                  <a:rPr lang="uz-Latn-UZ" sz="3600" i="1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</m:t>
                                </m:r>
                              </m:sub>
                            </m:sSub>
                          </m:num>
                          <m:den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𝑐</m:t>
                            </m:r>
                          </m:den>
                        </m:f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3600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uz-Latn-UZ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3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uz-Latn-UZ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f>
                          <m:fPr>
                            <m:ctrlPr>
                              <a:rPr lang="uz-Latn-UZ" sz="36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40 </m:t>
                            </m:r>
                            <m:r>
                              <a:rPr lang="uz-Latn-UZ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  <m:r>
                              <a:rPr lang="uz-Latn-UZ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∙1,5∙</m:t>
                            </m:r>
                            <m:sSup>
                              <m:sSupPr>
                                <m:ctrlPr>
                                  <a:rPr lang="uz-Latn-UZ" sz="3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3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uz-Latn-UZ" sz="3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7</m:t>
                                </m:r>
                              </m:sup>
                            </m:sSup>
                            <m:r>
                              <a:rPr lang="uz-Latn-UZ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  <m:r>
                              <a:rPr lang="uz-Latn-UZ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𝐻𝑧</m:t>
                            </m:r>
                          </m:num>
                          <m:den>
                            <m:r>
                              <a:rPr lang="uz-Latn-UZ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3∙</m:t>
                            </m:r>
                            <m:sSup>
                              <m:sSupPr>
                                <m:ctrlPr>
                                  <a:rPr lang="uz-Latn-UZ" sz="3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sSupPr>
                              <m:e>
                                <m:r>
                                  <a:rPr lang="uz-Latn-UZ" sz="3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10</m:t>
                                </m:r>
                              </m:e>
                              <m:sup>
                                <m:r>
                                  <a:rPr lang="uz-Latn-UZ" sz="3600" i="1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8</m:t>
                                </m:r>
                              </m:sup>
                            </m:sSup>
                            <m:r>
                              <a:rPr lang="uz-Latn-UZ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 </m:t>
                            </m:r>
                            <m:r>
                              <a:rPr lang="uz-Latn-UZ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  <m:r>
                              <a:rPr lang="uz-Latn-UZ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/</m:t>
                            </m:r>
                            <m:r>
                              <a:rPr lang="uz-Latn-UZ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  <m:r>
                              <m:rPr>
                                <m:nor/>
                              </m:rPr>
                              <a:rPr lang="uz-Latn-UZ" sz="3600" dirty="0">
                                <a:solidFill>
                                  <a:schemeClr val="tx1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  </m:t>
                            </m:r>
                          </m:den>
                        </m:f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  <m:sup>
                        <m:r>
                          <a:rPr lang="uz-Latn-UZ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  <m:r>
                      <a:rPr lang="uz-Latn-UZ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</m:t>
                    </m:r>
                  </m:oMath>
                </a14:m>
                <a:r>
                  <a:rPr lang="uz-Latn-UZ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4 marta orttirish kerak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" y="4141718"/>
                <a:ext cx="11529388" cy="2453249"/>
              </a:xfrm>
              <a:prstGeom prst="rect">
                <a:avLst/>
              </a:prstGeom>
              <a:blipFill>
                <a:blip r:embed="rId3"/>
                <a:stretch>
                  <a:fillRect b="-1141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9156" y="187553"/>
                <a:ext cx="4629165" cy="3241447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𝜈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=1,5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𝐻𝑧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𝜆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=40</m:t>
                    </m:r>
                    <m:r>
                      <a:rPr lang="uz-Latn-UZ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m:rPr>
                        <m:sty m:val="p"/>
                      </m:rPr>
                      <a:rPr lang="uz-Latn-UZ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m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=3∙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36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156" y="187553"/>
                <a:ext cx="4629165" cy="3241447"/>
              </a:xfrm>
              <a:prstGeom prst="rect">
                <a:avLst/>
              </a:prstGeom>
              <a:blipFill>
                <a:blip r:embed="rId4"/>
                <a:stretch>
                  <a:fillRect l="-3426" t="-26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05687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0716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291548" y="1762539"/>
                <a:ext cx="11754678" cy="4399721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Agar to‘lqin uzunligi 1884 m bo‘lgan radioto‘lqinga moslangan tebranish konturidagi induktivlik 2 mH bo‘lsa, undagi kondensator sig‘imi qanday (pF)?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2. </a:t>
                </a: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Agar priyo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m</a:t>
                </a: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nik tebranish konturidagi zaryad </a:t>
                </a:r>
                <a14:m>
                  <m:oMath xmlns:m="http://schemas.openxmlformats.org/officeDocument/2006/math">
                    <m:r>
                      <a:rPr lang="uz-Latn-UZ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uz-Latn-UZ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=2∙</m:t>
                    </m:r>
                    <m:sSup>
                      <m:sSupPr>
                        <m:ctrlPr>
                          <a:rPr lang="uz-Latn-UZ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−9</m:t>
                        </m:r>
                      </m:sup>
                    </m:sSup>
                    <m:r>
                      <a:rPr lang="uz-Latn-UZ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𝑠𝑖𝑛</m:t>
                    </m:r>
                    <m:r>
                      <a:rPr lang="uz-Latn-UZ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5∙</m:t>
                    </m:r>
                    <m:sSup>
                      <m:sSupPr>
                        <m:ctrlPr>
                          <a:rPr lang="uz-Latn-UZ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−5</m:t>
                        </m:r>
                      </m:sup>
                    </m:sSup>
                    <m:r>
                      <a:rPr lang="uz-Latn-UZ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uz-Latn-UZ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 (C) qonun bo‘yicha o‘zgarayotgan bo‘lsa u qanday to‘lqin uzunligiga moslangan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uz-Latn-UZ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3. </a:t>
                </a: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Agar radiolokator 1 s da 1000 ta impuls nurlasa, u ko‘pi bilan qanday </a:t>
                </a:r>
                <a:r>
                  <a:rPr lang="uz-Latn-UZ">
                    <a:latin typeface="Arial" panose="020B0604020202020204" pitchFamily="34" charset="0"/>
                    <a:cs typeface="Arial" panose="020B0604020202020204" pitchFamily="34" charset="0"/>
                  </a:rPr>
                  <a:t>masofadagi obyektni </a:t>
                </a:r>
                <a:r>
                  <a:rPr lang="uz-Latn-UZ" dirty="0">
                    <a:latin typeface="Arial" panose="020B0604020202020204" pitchFamily="34" charset="0"/>
                    <a:cs typeface="Arial" panose="020B0604020202020204" pitchFamily="34" charset="0"/>
                  </a:rPr>
                  <a:t>kuzatishga mo‘ljallangan (km)?</a:t>
                </a:r>
              </a:p>
              <a:p>
                <a:pPr marL="0" indent="0" algn="just">
                  <a:buNone/>
                </a:pP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91548" y="1762539"/>
                <a:ext cx="11754678" cy="4399721"/>
              </a:xfrm>
              <a:blipFill>
                <a:blip r:embed="rId2"/>
                <a:stretch>
                  <a:fillRect l="-1089" t="-1385" r="-103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95887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96998968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>
                  <p:ext uri="{D42A27DB-BD31-4B8C-83A1-F6EECF244321}">
                    <p14:modId xmlns:p14="http://schemas.microsoft.com/office/powerpoint/2010/main" val="296998968"/>
                  </p:ext>
                </p:extLst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3981867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/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2" r:lo="rId3" r:qs="rId4" r:cs="rId5"/>
              </a:graphicData>
            </a:graphic>
          </p:graphicFrame>
        </mc:Choice>
        <mc:Fallback xmlns="">
          <p:graphicFrame>
            <p:nvGraphicFramePr>
              <p:cNvPr id="13" name="Объект 12">
                <a:extLst>
                  <a:ext uri="{FF2B5EF4-FFF2-40B4-BE49-F238E27FC236}">
                    <a16:creationId xmlns:a16="http://schemas.microsoft.com/office/drawing/2014/main" id="{609194CF-3320-4A1B-93DA-D7731899F75C}"/>
                  </a:ext>
                </a:extLst>
              </p:cNvPr>
              <p:cNvGraphicFramePr>
                <a:graphicFrameLocks noGrp="1"/>
              </p:cNvGraphicFramePr>
              <p:nvPr>
                <p:ph idx="1"/>
                <p:extLst/>
              </p:nvPr>
            </p:nvGraphicFramePr>
            <p:xfrm>
              <a:off x="596349" y="225287"/>
              <a:ext cx="11039060" cy="626827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7" r:lo="rId8" r:qs="rId9" r:cs="rId10"/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166801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23291" y="1908312"/>
                <a:ext cx="10545417" cy="4399721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Chastotasi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1,5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15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𝐻𝑧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bo‘lgan monoxramatik yorug‘lik sindirish ko‘rsatkichi 1,6 bo‘lgan shaffof plastinkada tarqalmoqda. Shu yorug‘likning plastinkadagi to‘lqin uzunligi qanchaga (nm) teng?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23291" y="1908312"/>
                <a:ext cx="10545417" cy="4399721"/>
              </a:xfrm>
              <a:blipFill>
                <a:blip r:embed="rId2"/>
                <a:stretch>
                  <a:fillRect l="-1445" r="-15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6128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340627" y="187553"/>
                <a:ext cx="6361040" cy="3523056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𝜆</m:t>
                      </m:r>
                      <m:r>
                        <a:rPr lang="uz-Latn-UZ" sz="3600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𝑐</m:t>
                          </m:r>
                        </m:num>
                        <m:den>
                          <m: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𝜈</m:t>
                          </m:r>
                          <m:r>
                            <a:rPr lang="uz-Latn-UZ" sz="3600" i="1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ru-RU" sz="3200" dirty="0"/>
              </a:p>
              <a:p>
                <a:pPr algn="ctr"/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340627" y="187553"/>
                <a:ext cx="6361040" cy="3523056"/>
              </a:xfrm>
              <a:blipFill>
                <a:blip r:embed="rId2"/>
                <a:stretch>
                  <a:fillRect t="-1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110849" y="900271"/>
            <a:ext cx="1" cy="281033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839156" y="2477870"/>
            <a:ext cx="4068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4187687"/>
                <a:ext cx="12364278" cy="240728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𝜆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3∙</m:t>
                        </m:r>
                        <m:sSup>
                          <m:sSup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8</m:t>
                            </m:r>
                          </m:sup>
                        </m:sSup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num>
                      <m:den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1,6∙1,5∙</m:t>
                        </m:r>
                        <m:sSup>
                          <m:sSup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15</m:t>
                            </m:r>
                          </m:sup>
                        </m:sSup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𝐻𝑧</m:t>
                        </m:r>
                      </m:den>
                    </m:f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=1,25∙</m:t>
                    </m:r>
                    <m:sSup>
                      <m:sSup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−7</m:t>
                        </m:r>
                      </m:sup>
                    </m:sSup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=125 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𝑛𝑚</m:t>
                    </m:r>
                  </m:oMath>
                </a14:m>
                <a:endParaRPr lang="uz-Latn-UZ" sz="3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uz-Latn-UZ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𝝀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𝟏𝟐𝟓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𝒏𝒎</m:t>
                    </m:r>
                  </m:oMath>
                </a14:m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187687"/>
                <a:ext cx="12364278" cy="2407280"/>
              </a:xfrm>
              <a:prstGeom prst="rect">
                <a:avLst/>
              </a:prstGeom>
              <a:blipFill>
                <a:blip r:embed="rId3"/>
                <a:stretch>
                  <a:fillRect b="-227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9156" y="187553"/>
                <a:ext cx="4629165" cy="352305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=1,5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15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𝐻𝑧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𝑛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=1,6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=3∙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</a:t>
                </a:r>
                <a14:m>
                  <m:oMath xmlns:m="http://schemas.openxmlformats.org/officeDocument/2006/math">
                    <m:r>
                      <a:rPr lang="uz-Latn-UZ" sz="32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en-US" sz="3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156" y="187553"/>
                <a:ext cx="4629165" cy="3523056"/>
              </a:xfrm>
              <a:prstGeom prst="rect">
                <a:avLst/>
              </a:prstGeom>
              <a:blipFill>
                <a:blip r:embed="rId4"/>
                <a:stretch>
                  <a:fillRect l="-3426" t="-24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3570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8A0F179-EA9D-4326-B15B-AAF569E022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6678" y="2146852"/>
            <a:ext cx="10058400" cy="4134678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Radiolokator 1 s da 2000 ta impuls yuboradi. Radiolokator mo‘ljallangan uchish uzoqligini toping.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3529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340627" y="187553"/>
                <a:ext cx="6361040" cy="3523056"/>
              </a:xfrm>
            </p:spPr>
            <p:txBody>
              <a:bodyPr/>
              <a:lstStyle/>
              <a:p>
                <a:pPr algn="ctr"/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ru-RU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𝜆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num>
                      <m:den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𝜈</m:t>
                        </m:r>
                      </m:den>
                    </m:f>
                  </m:oMath>
                </a14:m>
                <a:r>
                  <a:rPr lang="uz-Latn-UZ" sz="3200" dirty="0"/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𝜈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𝑁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uz-Latn-UZ" sz="3200" dirty="0"/>
                  <a:t>  </a:t>
                </a:r>
                <a:endParaRPr lang="ru-RU" sz="3200" dirty="0"/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𝑐𝑡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340627" y="187553"/>
                <a:ext cx="6361040" cy="3523056"/>
              </a:xfrm>
              <a:blipFill>
                <a:blip r:embed="rId2"/>
                <a:stretch>
                  <a:fillRect t="-1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110850" y="900271"/>
            <a:ext cx="1" cy="23332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839156" y="2477870"/>
            <a:ext cx="4068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0" y="4068419"/>
                <a:ext cx="12152240" cy="252654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𝜆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3∙</m:t>
                        </m:r>
                        <m:sSup>
                          <m:sSup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8</m:t>
                            </m:r>
                          </m:sup>
                        </m:sSup>
                        <m:f>
                          <m:f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den>
                        </m:f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num>
                      <m:den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2000 </m:t>
                        </m:r>
                      </m:den>
                    </m:f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=1,5∙</m:t>
                    </m:r>
                    <m:sSup>
                      <m:sSup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5</m:t>
                        </m:r>
                      </m:sup>
                    </m:sSup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=150 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𝑘𝑚</m:t>
                    </m:r>
                  </m:oMath>
                </a14:m>
                <a:r>
                  <a:rPr lang="uz-Latn-UZ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endParaRPr lang="en-US" sz="36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𝝀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𝟏𝟓𝟎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𝒌𝒎</m:t>
                    </m:r>
                  </m:oMath>
                </a14:m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068419"/>
                <a:ext cx="12152240" cy="2526548"/>
              </a:xfrm>
              <a:prstGeom prst="rect">
                <a:avLst/>
              </a:prstGeom>
              <a:blipFill>
                <a:blip r:embed="rId3"/>
                <a:stretch>
                  <a:fillRect b="-7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9156" y="187553"/>
                <a:ext cx="4629165" cy="352305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3200" b="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=2000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=3∙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</a:t>
                </a:r>
                <a14:m>
                  <m:oMath xmlns:m="http://schemas.openxmlformats.org/officeDocument/2006/math">
                    <m:r>
                      <a:rPr lang="uz-Latn-UZ" sz="32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m:rPr>
                        <m:sty m:val="p"/>
                      </m:rPr>
                      <a:rPr lang="el-GR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λ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156" y="187553"/>
                <a:ext cx="4629165" cy="3523056"/>
              </a:xfrm>
              <a:prstGeom prst="rect">
                <a:avLst/>
              </a:prstGeom>
              <a:blipFill>
                <a:blip r:embed="rId4"/>
                <a:stretch>
                  <a:fillRect l="-3426" t="-24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63697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6F52DE-C9FD-450D-A89F-6371383A9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54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1537253" y="1987826"/>
                <a:ext cx="9568070" cy="4293704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Agar radiopriyomnik tebranish konturining kondensatoridagi zaryad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=500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2∙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(nC) qonun bo‘yicha o‘zgarsa, u necha metr to‘lqinga moslangan bo‘ladi? 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38A0F179-EA9D-4326-B15B-AAF569E0227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537253" y="1987826"/>
                <a:ext cx="9568070" cy="4293704"/>
              </a:xfrm>
              <a:blipFill>
                <a:blip r:embed="rId2"/>
                <a:stretch>
                  <a:fillRect l="-1592" t="-1847" r="-15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89078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5340627" y="187553"/>
                <a:ext cx="6361040" cy="3523056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 va yechish: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ru-RU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𝜆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𝑐</m:t>
                        </m:r>
                      </m:num>
                      <m:den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𝜈</m:t>
                        </m:r>
                      </m:den>
                    </m:f>
                  </m:oMath>
                </a14:m>
                <a:r>
                  <a:rPr lang="uz-Latn-UZ" sz="3200" dirty="0"/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𝜋𝜈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=2∙</m:t>
                    </m:r>
                    <m:sSup>
                      <m:sSup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p>
                    </m:sSup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𝜈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36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3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6</m:t>
                            </m:r>
                          </m:sup>
                        </m:sSup>
                        <m:r>
                          <a:rPr lang="uz-Latn-UZ" sz="36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𝜋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1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p>
                    </m:sSup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𝐻𝑧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5340627" y="187553"/>
                <a:ext cx="6361040" cy="3523056"/>
              </a:xfrm>
              <a:blipFill>
                <a:blip r:embed="rId2"/>
                <a:stretch>
                  <a:fillRect t="-1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5503587" y="827242"/>
            <a:ext cx="1" cy="23332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839156" y="1949081"/>
            <a:ext cx="406841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22852" y="4081671"/>
                <a:ext cx="11529388" cy="251329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14:m>
                  <m:oMath xmlns:m="http://schemas.openxmlformats.org/officeDocument/2006/math">
                    <m:r>
                      <a:rPr lang="uz-Latn-UZ" sz="4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𝜆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3∙</m:t>
                        </m:r>
                        <m:sSup>
                          <m:sSup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8</m:t>
                            </m:r>
                          </m:sup>
                        </m:sSup>
                        <m:f>
                          <m:fPr>
                            <m:ctrlP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num>
                          <m:den>
                            <m:r>
                              <a:rPr lang="uz-Latn-UZ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den>
                        </m:f>
                      </m:num>
                      <m:den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6</m:t>
                            </m:r>
                          </m:sup>
                        </m:sSup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𝐻𝑧</m:t>
                        </m:r>
                      </m:den>
                    </m:f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30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0 </m:t>
                    </m:r>
                    <m:r>
                      <a:rPr lang="uz-Latn-UZ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</m:oMath>
                </a14:m>
                <a:r>
                  <a:rPr lang="uz-Latn-UZ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endParaRPr lang="en-US" sz="40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𝝀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𝟑𝟎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𝟎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40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</m:oMath>
                </a14:m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852" y="4081671"/>
                <a:ext cx="11529388" cy="2513296"/>
              </a:xfrm>
              <a:prstGeom prst="rect">
                <a:avLst/>
              </a:prstGeom>
              <a:blipFill>
                <a:blip r:embed="rId3"/>
                <a:stretch>
                  <a:fillRect b="-70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39156" y="187553"/>
                <a:ext cx="4912287" cy="3523056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=500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𝑐𝑜𝑠</m:t>
                    </m:r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2∙</m:t>
                    </m:r>
                    <m:sSup>
                      <m:sSupPr>
                        <m:ctrlP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p>
                    </m:sSup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uz-Latn-UZ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𝑡</m:t>
                    </m:r>
                  </m:oMath>
                </a14:m>
                <a:r>
                  <a:rPr lang="uz-Latn-UZ" sz="3200" b="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uz-Latn-UZ" sz="3200" b="0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(nC)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=3∙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𝑠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</a:t>
                </a:r>
                <a14:m>
                  <m:oMath xmlns:m="http://schemas.openxmlformats.org/officeDocument/2006/math">
                    <m:r>
                      <a:rPr lang="uz-Latn-UZ" sz="32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m:rPr>
                        <m:sty m:val="p"/>
                      </m:rPr>
                      <a:rPr lang="el-GR" sz="3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λ</m:t>
                    </m:r>
                    <m:r>
                      <a:rPr lang="uz-Latn-UZ" sz="36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156" y="187553"/>
                <a:ext cx="4912287" cy="3523056"/>
              </a:xfrm>
              <a:prstGeom prst="rect">
                <a:avLst/>
              </a:prstGeom>
              <a:blipFill>
                <a:blip r:embed="rId4"/>
                <a:stretch>
                  <a:fillRect l="-3230" t="-242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05373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552</Words>
  <Application>Microsoft Office PowerPoint</Application>
  <PresentationFormat>Широкоэкранный</PresentationFormat>
  <Paragraphs>92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Masala</vt:lpstr>
      <vt:lpstr>Презентация PowerPoint</vt:lpstr>
      <vt:lpstr>Masala</vt:lpstr>
      <vt:lpstr>Презентация PowerPoint</vt:lpstr>
      <vt:lpstr>Masala</vt:lpstr>
      <vt:lpstr>Презентация PowerPoint</vt:lpstr>
      <vt:lpstr>Masala</vt:lpstr>
      <vt:lpstr>Презентация PowerPoint</vt:lpstr>
      <vt:lpstr>Masala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28</cp:revision>
  <dcterms:created xsi:type="dcterms:W3CDTF">2020-12-25T06:32:38Z</dcterms:created>
  <dcterms:modified xsi:type="dcterms:W3CDTF">2021-02-24T05:59:27Z</dcterms:modified>
</cp:coreProperties>
</file>