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data2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301" r:id="rId5"/>
    <p:sldId id="302" r:id="rId6"/>
    <p:sldId id="303" r:id="rId7"/>
    <p:sldId id="304" r:id="rId8"/>
    <p:sldId id="305" r:id="rId9"/>
    <p:sldId id="306" r:id="rId10"/>
    <p:sldId id="307" r:id="rId11"/>
    <p:sldId id="308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image" Target="../media/image2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297844-1E6D-4A28-9396-DE1EAC2C66BF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mc:AlternateContent xmlns:mc="http://schemas.openxmlformats.org/markup-compatibility/2006" xmlns:a14="http://schemas.microsoft.com/office/drawing/2010/main">
      <mc:Choice Requires="a14">
        <dgm:pt modelId="{454591B9-4C7D-4CCD-B81D-6B5CA699E753}">
          <dgm:prSet phldrT="[Текст]" custT="1"/>
          <dgm:spPr/>
          <dgm:t>
            <a:bodyPr/>
            <a:lstStyle/>
            <a:p>
              <a14:m>
                <m:oMath xmlns:m="http://schemas.openxmlformats.org/officeDocument/2006/math">
                  <m:r>
                    <a:rPr lang="uz-Latn-UZ" sz="4400" b="0" i="1" smtClean="0">
                      <a:latin typeface="Cambria Math" panose="02040503050406030204" pitchFamily="18" charset="0"/>
                    </a:rPr>
                    <m:t>𝐴</m:t>
                  </m:r>
                  <m:r>
                    <a:rPr lang="uz-Latn-UZ" sz="4400" b="0" i="1" smtClean="0">
                      <a:latin typeface="Cambria Math" panose="02040503050406030204" pitchFamily="18" charset="0"/>
                    </a:rPr>
                    <m:t>=</m:t>
                  </m:r>
                  <m:r>
                    <a:rPr lang="uz-Latn-UZ" sz="4400" b="0" i="1" smtClean="0">
                      <a:latin typeface="Cambria Math" panose="02040503050406030204" pitchFamily="18" charset="0"/>
                    </a:rPr>
                    <m:t>𝑖𝑢𝑡</m:t>
                  </m:r>
                  <m:r>
                    <a:rPr lang="uz-Latn-UZ" sz="4400" b="0" i="1" smtClean="0">
                      <a:latin typeface="Cambria Math" panose="02040503050406030204" pitchFamily="18" charset="0"/>
                    </a:rPr>
                    <m:t>=</m:t>
                  </m:r>
                  <m:r>
                    <a:rPr lang="uz-Latn-UZ" sz="4400" b="0" i="1" smtClean="0">
                      <a:latin typeface="Cambria Math" panose="02040503050406030204" pitchFamily="18" charset="0"/>
                    </a:rPr>
                    <m:t>𝑈𝐼𝑡𝑐𝑜𝑠</m:t>
                  </m:r>
                  <m:r>
                    <a:rPr lang="uz-Latn-UZ" sz="4400" b="0" i="1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𝜑</m:t>
                  </m:r>
                </m:oMath>
              </a14:m>
              <a:r>
                <a:rPr lang="uz-Latn-UZ" sz="4000" dirty="0"/>
                <a:t> </a:t>
              </a:r>
              <a:endParaRPr lang="ru-RU" sz="4000" dirty="0"/>
            </a:p>
          </dgm:t>
        </dgm:pt>
      </mc:Choice>
      <mc:Fallback xmlns="">
        <dgm:pt modelId="{454591B9-4C7D-4CCD-B81D-6B5CA699E753}">
          <dgm:prSet phldrT="[Текст]" custT="1"/>
          <dgm:spPr/>
          <dgm:t>
            <a:bodyPr/>
            <a:lstStyle/>
            <a:p>
              <a:r>
                <a:rPr lang="uz-Latn-UZ" sz="4400" b="0" i="0">
                  <a:latin typeface="Cambria Math" panose="02040503050406030204" pitchFamily="18" charset="0"/>
                </a:rPr>
                <a:t>𝐴=𝑖𝑢𝑡=𝑈𝐼𝑡𝑐𝑜𝑠</a:t>
              </a:r>
              <a:r>
                <a:rPr lang="uz-Latn-UZ" sz="44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𝜑</a:t>
              </a:r>
              <a:r>
                <a:rPr lang="uz-Latn-UZ" sz="4000" dirty="0"/>
                <a:t> </a:t>
              </a:r>
              <a:endParaRPr lang="ru-RU" sz="4000" dirty="0"/>
            </a:p>
          </dgm:t>
        </dgm:pt>
      </mc:Fallback>
    </mc:AlternateContent>
    <dgm:pt modelId="{88E2E9DC-1B59-4A43-B9EB-7F9CA429EF74}" type="parTrans" cxnId="{FDA9AF78-B3B4-4CCD-A89A-5E442D8CB332}">
      <dgm:prSet/>
      <dgm:spPr/>
      <dgm:t>
        <a:bodyPr/>
        <a:lstStyle/>
        <a:p>
          <a:endParaRPr lang="ru-RU"/>
        </a:p>
      </dgm:t>
    </dgm:pt>
    <dgm:pt modelId="{B6607128-8413-4CAE-ACB2-E130A80D9625}" type="sibTrans" cxnId="{FDA9AF78-B3B4-4CCD-A89A-5E442D8CB332}">
      <dgm:prSet/>
      <dgm:spPr/>
      <dgm:t>
        <a:bodyPr/>
        <a:lstStyle/>
        <a:p>
          <a:endParaRPr lang="ru-RU"/>
        </a:p>
      </dgm:t>
    </dgm:pt>
    <mc:AlternateContent xmlns:mc="http://schemas.openxmlformats.org/markup-compatibility/2006" xmlns:a14="http://schemas.microsoft.com/office/drawing/2010/main">
      <mc:Choice Requires="a14">
        <dgm:pt modelId="{2ECBB560-33ED-438D-9E94-1319D5C73344}">
          <dgm:prSet phldrT="[Текст]" custT="1"/>
          <dgm:spPr/>
          <dgm:t>
            <a:bodyPr/>
            <a:lstStyle/>
            <a:p>
              <a14:m>
                <m:oMath xmlns:m="http://schemas.openxmlformats.org/officeDocument/2006/math">
                  <m:r>
                    <a:rPr lang="uz-Latn-UZ" sz="4400" b="0" i="1" smtClean="0">
                      <a:latin typeface="Cambria Math" panose="02040503050406030204" pitchFamily="18" charset="0"/>
                    </a:rPr>
                    <m:t>𝑃</m:t>
                  </m:r>
                  <m:r>
                    <a:rPr lang="uz-Latn-UZ" sz="4400" b="0" i="1" smtClean="0">
                      <a:latin typeface="Cambria Math" panose="02040503050406030204" pitchFamily="18" charset="0"/>
                    </a:rPr>
                    <m:t>=</m:t>
                  </m:r>
                  <m:r>
                    <a:rPr lang="uz-Latn-UZ" sz="4400" b="0" i="1" smtClean="0">
                      <a:latin typeface="Cambria Math" panose="02040503050406030204" pitchFamily="18" charset="0"/>
                    </a:rPr>
                    <m:t>𝑖𝑢</m:t>
                  </m:r>
                  <m:r>
                    <a:rPr lang="uz-Latn-UZ" sz="4400" b="0" i="1" smtClean="0">
                      <a:latin typeface="Cambria Math" panose="02040503050406030204" pitchFamily="18" charset="0"/>
                    </a:rPr>
                    <m:t>=</m:t>
                  </m:r>
                  <m:r>
                    <a:rPr lang="uz-Latn-UZ" sz="4400" b="0" i="1" smtClean="0">
                      <a:latin typeface="Cambria Math" panose="02040503050406030204" pitchFamily="18" charset="0"/>
                    </a:rPr>
                    <m:t>𝑈𝐼𝑐𝑜𝑠</m:t>
                  </m:r>
                  <m:r>
                    <a:rPr lang="uz-Latn-UZ" sz="4400" b="0" i="1" smtClean="0">
                      <a:latin typeface="Cambria Math" panose="02040503050406030204" pitchFamily="18" charset="0"/>
                      <a:ea typeface="Cambria Math" panose="02040503050406030204" pitchFamily="18" charset="0"/>
                    </a:rPr>
                    <m:t>𝜑</m:t>
                  </m:r>
                </m:oMath>
              </a14:m>
              <a:r>
                <a:rPr lang="uz-Latn-UZ" sz="4000" dirty="0"/>
                <a:t> </a:t>
              </a:r>
              <a:endParaRPr lang="ru-RU" sz="4000" dirty="0"/>
            </a:p>
          </dgm:t>
        </dgm:pt>
      </mc:Choice>
      <mc:Fallback xmlns="">
        <dgm:pt modelId="{2ECBB560-33ED-438D-9E94-1319D5C73344}">
          <dgm:prSet phldrT="[Текст]" custT="1"/>
          <dgm:spPr/>
          <dgm:t>
            <a:bodyPr/>
            <a:lstStyle/>
            <a:p>
              <a:r>
                <a:rPr lang="uz-Latn-UZ" sz="4400" b="0" i="0">
                  <a:latin typeface="Cambria Math" panose="02040503050406030204" pitchFamily="18" charset="0"/>
                </a:rPr>
                <a:t>𝑃=𝑖𝑢=𝑈𝐼𝑐𝑜𝑠</a:t>
              </a:r>
              <a:r>
                <a:rPr lang="uz-Latn-UZ" sz="4400" b="0" i="0">
                  <a:latin typeface="Cambria Math" panose="02040503050406030204" pitchFamily="18" charset="0"/>
                  <a:ea typeface="Cambria Math" panose="02040503050406030204" pitchFamily="18" charset="0"/>
                </a:rPr>
                <a:t>𝜑</a:t>
              </a:r>
              <a:r>
                <a:rPr lang="uz-Latn-UZ" sz="4000" dirty="0"/>
                <a:t> </a:t>
              </a:r>
              <a:endParaRPr lang="ru-RU" sz="4000" dirty="0"/>
            </a:p>
          </dgm:t>
        </dgm:pt>
      </mc:Fallback>
    </mc:AlternateContent>
    <dgm:pt modelId="{C0152365-F548-46B8-8931-7D3734B62FA2}" type="parTrans" cxnId="{82B1E191-859C-4DD6-9A99-723BF0793609}">
      <dgm:prSet/>
      <dgm:spPr/>
      <dgm:t>
        <a:bodyPr/>
        <a:lstStyle/>
        <a:p>
          <a:endParaRPr lang="ru-RU"/>
        </a:p>
      </dgm:t>
    </dgm:pt>
    <dgm:pt modelId="{2A39366D-CDB3-4CD4-8DA2-4F5DCEA51058}" type="sibTrans" cxnId="{82B1E191-859C-4DD6-9A99-723BF0793609}">
      <dgm:prSet/>
      <dgm:spPr/>
      <dgm:t>
        <a:bodyPr/>
        <a:lstStyle/>
        <a:p>
          <a:endParaRPr lang="ru-RU"/>
        </a:p>
      </dgm:t>
    </dgm:pt>
    <dgm:pt modelId="{0D87CB17-EA98-4624-9FE1-DBA11550DC8B}" type="pres">
      <dgm:prSet presAssocID="{AC297844-1E6D-4A28-9396-DE1EAC2C66BF}" presName="linearFlow" presStyleCnt="0">
        <dgm:presLayoutVars>
          <dgm:resizeHandles val="exact"/>
        </dgm:presLayoutVars>
      </dgm:prSet>
      <dgm:spPr/>
    </dgm:pt>
    <dgm:pt modelId="{A11D7169-1F71-44D7-9E96-3FF62FCDDC9B}" type="pres">
      <dgm:prSet presAssocID="{454591B9-4C7D-4CCD-B81D-6B5CA699E753}" presName="node" presStyleLbl="node1" presStyleIdx="0" presStyleCnt="2" custScaleX="164969">
        <dgm:presLayoutVars>
          <dgm:bulletEnabled val="1"/>
        </dgm:presLayoutVars>
      </dgm:prSet>
      <dgm:spPr/>
    </dgm:pt>
    <dgm:pt modelId="{0B85406A-BC39-4BB3-A7BD-BCF3B6898E7F}" type="pres">
      <dgm:prSet presAssocID="{B6607128-8413-4CAE-ACB2-E130A80D9625}" presName="sibTrans" presStyleLbl="sibTrans2D1" presStyleIdx="0" presStyleCnt="1"/>
      <dgm:spPr/>
    </dgm:pt>
    <dgm:pt modelId="{9D9EB761-922A-476A-81FE-A9B04AE740E1}" type="pres">
      <dgm:prSet presAssocID="{B6607128-8413-4CAE-ACB2-E130A80D9625}" presName="connectorText" presStyleLbl="sibTrans2D1" presStyleIdx="0" presStyleCnt="1"/>
      <dgm:spPr/>
    </dgm:pt>
    <dgm:pt modelId="{A4247846-5BEA-4BDB-A71A-25C51516A6B8}" type="pres">
      <dgm:prSet presAssocID="{2ECBB560-33ED-438D-9E94-1319D5C73344}" presName="node" presStyleLbl="node1" presStyleIdx="1" presStyleCnt="2" custScaleX="166273">
        <dgm:presLayoutVars>
          <dgm:bulletEnabled val="1"/>
        </dgm:presLayoutVars>
      </dgm:prSet>
      <dgm:spPr/>
    </dgm:pt>
  </dgm:ptLst>
  <dgm:cxnLst>
    <dgm:cxn modelId="{1EA21E07-D2FC-4144-9ED2-3CCEBD814CAC}" type="presOf" srcId="{B6607128-8413-4CAE-ACB2-E130A80D9625}" destId="{9D9EB761-922A-476A-81FE-A9B04AE740E1}" srcOrd="1" destOrd="0" presId="urn:microsoft.com/office/officeart/2005/8/layout/process2"/>
    <dgm:cxn modelId="{FDA9AF78-B3B4-4CCD-A89A-5E442D8CB332}" srcId="{AC297844-1E6D-4A28-9396-DE1EAC2C66BF}" destId="{454591B9-4C7D-4CCD-B81D-6B5CA699E753}" srcOrd="0" destOrd="0" parTransId="{88E2E9DC-1B59-4A43-B9EB-7F9CA429EF74}" sibTransId="{B6607128-8413-4CAE-ACB2-E130A80D9625}"/>
    <dgm:cxn modelId="{A7D4E289-7DBD-44DD-A1E7-A42563D2A985}" type="presOf" srcId="{454591B9-4C7D-4CCD-B81D-6B5CA699E753}" destId="{A11D7169-1F71-44D7-9E96-3FF62FCDDC9B}" srcOrd="0" destOrd="0" presId="urn:microsoft.com/office/officeart/2005/8/layout/process2"/>
    <dgm:cxn modelId="{82B1E191-859C-4DD6-9A99-723BF0793609}" srcId="{AC297844-1E6D-4A28-9396-DE1EAC2C66BF}" destId="{2ECBB560-33ED-438D-9E94-1319D5C73344}" srcOrd="1" destOrd="0" parTransId="{C0152365-F548-46B8-8931-7D3734B62FA2}" sibTransId="{2A39366D-CDB3-4CD4-8DA2-4F5DCEA51058}"/>
    <dgm:cxn modelId="{B81FBE9F-1427-4452-AD5D-A6BAF57A9F7D}" type="presOf" srcId="{2ECBB560-33ED-438D-9E94-1319D5C73344}" destId="{A4247846-5BEA-4BDB-A71A-25C51516A6B8}" srcOrd="0" destOrd="0" presId="urn:microsoft.com/office/officeart/2005/8/layout/process2"/>
    <dgm:cxn modelId="{BC030FA3-0F53-4819-9A6E-5147FA11DA0E}" type="presOf" srcId="{AC297844-1E6D-4A28-9396-DE1EAC2C66BF}" destId="{0D87CB17-EA98-4624-9FE1-DBA11550DC8B}" srcOrd="0" destOrd="0" presId="urn:microsoft.com/office/officeart/2005/8/layout/process2"/>
    <dgm:cxn modelId="{D7F7B3C9-1346-4D2C-A493-2EFF005E5339}" type="presOf" srcId="{B6607128-8413-4CAE-ACB2-E130A80D9625}" destId="{0B85406A-BC39-4BB3-A7BD-BCF3B6898E7F}" srcOrd="0" destOrd="0" presId="urn:microsoft.com/office/officeart/2005/8/layout/process2"/>
    <dgm:cxn modelId="{C09D4D24-FAC3-4DE6-8D7E-264144A11708}" type="presParOf" srcId="{0D87CB17-EA98-4624-9FE1-DBA11550DC8B}" destId="{A11D7169-1F71-44D7-9E96-3FF62FCDDC9B}" srcOrd="0" destOrd="0" presId="urn:microsoft.com/office/officeart/2005/8/layout/process2"/>
    <dgm:cxn modelId="{AC51A944-EEA8-4376-9F36-25D0261254A1}" type="presParOf" srcId="{0D87CB17-EA98-4624-9FE1-DBA11550DC8B}" destId="{0B85406A-BC39-4BB3-A7BD-BCF3B6898E7F}" srcOrd="1" destOrd="0" presId="urn:microsoft.com/office/officeart/2005/8/layout/process2"/>
    <dgm:cxn modelId="{2859C29B-D93D-4C40-9AE3-36C502FA2433}" type="presParOf" srcId="{0B85406A-BC39-4BB3-A7BD-BCF3B6898E7F}" destId="{9D9EB761-922A-476A-81FE-A9B04AE740E1}" srcOrd="0" destOrd="0" presId="urn:microsoft.com/office/officeart/2005/8/layout/process2"/>
    <dgm:cxn modelId="{2749D7E8-B2C2-415C-8C5E-652F42153044}" type="presParOf" srcId="{0D87CB17-EA98-4624-9FE1-DBA11550DC8B}" destId="{A4247846-5BEA-4BDB-A71A-25C51516A6B8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C297844-1E6D-4A28-9396-DE1EAC2C66BF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454591B9-4C7D-4CCD-B81D-6B5CA699E753}">
      <dgm:prSet phldrT="[Текст]" custT="1"/>
      <dgm:spPr>
        <a:blipFill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88E2E9DC-1B59-4A43-B9EB-7F9CA429EF74}" type="parTrans" cxnId="{FDA9AF78-B3B4-4CCD-A89A-5E442D8CB332}">
      <dgm:prSet/>
      <dgm:spPr/>
      <dgm:t>
        <a:bodyPr/>
        <a:lstStyle/>
        <a:p>
          <a:endParaRPr lang="ru-RU"/>
        </a:p>
      </dgm:t>
    </dgm:pt>
    <dgm:pt modelId="{B6607128-8413-4CAE-ACB2-E130A80D9625}" type="sibTrans" cxnId="{FDA9AF78-B3B4-4CCD-A89A-5E442D8CB332}">
      <dgm:prSet/>
      <dgm:spPr/>
      <dgm:t>
        <a:bodyPr/>
        <a:lstStyle/>
        <a:p>
          <a:endParaRPr lang="ru-RU"/>
        </a:p>
      </dgm:t>
    </dgm:pt>
    <dgm:pt modelId="{2ECBB560-33ED-438D-9E94-1319D5C73344}">
      <dgm:prSet phldrT="[Текст]" custT="1"/>
      <dgm:spPr>
        <a:blipFill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r>
            <a:rPr lang="ru-RU">
              <a:noFill/>
            </a:rPr>
            <a:t> </a:t>
          </a:r>
        </a:p>
      </dgm:t>
    </dgm:pt>
    <dgm:pt modelId="{C0152365-F548-46B8-8931-7D3734B62FA2}" type="parTrans" cxnId="{82B1E191-859C-4DD6-9A99-723BF0793609}">
      <dgm:prSet/>
      <dgm:spPr/>
      <dgm:t>
        <a:bodyPr/>
        <a:lstStyle/>
        <a:p>
          <a:endParaRPr lang="ru-RU"/>
        </a:p>
      </dgm:t>
    </dgm:pt>
    <dgm:pt modelId="{2A39366D-CDB3-4CD4-8DA2-4F5DCEA51058}" type="sibTrans" cxnId="{82B1E191-859C-4DD6-9A99-723BF0793609}">
      <dgm:prSet/>
      <dgm:spPr/>
      <dgm:t>
        <a:bodyPr/>
        <a:lstStyle/>
        <a:p>
          <a:endParaRPr lang="ru-RU"/>
        </a:p>
      </dgm:t>
    </dgm:pt>
    <dgm:pt modelId="{0D87CB17-EA98-4624-9FE1-DBA11550DC8B}" type="pres">
      <dgm:prSet presAssocID="{AC297844-1E6D-4A28-9396-DE1EAC2C66BF}" presName="linearFlow" presStyleCnt="0">
        <dgm:presLayoutVars>
          <dgm:resizeHandles val="exact"/>
        </dgm:presLayoutVars>
      </dgm:prSet>
      <dgm:spPr/>
    </dgm:pt>
    <dgm:pt modelId="{A11D7169-1F71-44D7-9E96-3FF62FCDDC9B}" type="pres">
      <dgm:prSet presAssocID="{454591B9-4C7D-4CCD-B81D-6B5CA699E753}" presName="node" presStyleLbl="node1" presStyleIdx="0" presStyleCnt="2" custScaleX="164969">
        <dgm:presLayoutVars>
          <dgm:bulletEnabled val="1"/>
        </dgm:presLayoutVars>
      </dgm:prSet>
      <dgm:spPr/>
    </dgm:pt>
    <dgm:pt modelId="{0B85406A-BC39-4BB3-A7BD-BCF3B6898E7F}" type="pres">
      <dgm:prSet presAssocID="{B6607128-8413-4CAE-ACB2-E130A80D9625}" presName="sibTrans" presStyleLbl="sibTrans2D1" presStyleIdx="0" presStyleCnt="1"/>
      <dgm:spPr/>
    </dgm:pt>
    <dgm:pt modelId="{9D9EB761-922A-476A-81FE-A9B04AE740E1}" type="pres">
      <dgm:prSet presAssocID="{B6607128-8413-4CAE-ACB2-E130A80D9625}" presName="connectorText" presStyleLbl="sibTrans2D1" presStyleIdx="0" presStyleCnt="1"/>
      <dgm:spPr/>
    </dgm:pt>
    <dgm:pt modelId="{A4247846-5BEA-4BDB-A71A-25C51516A6B8}" type="pres">
      <dgm:prSet presAssocID="{2ECBB560-33ED-438D-9E94-1319D5C73344}" presName="node" presStyleLbl="node1" presStyleIdx="1" presStyleCnt="2" custScaleX="166273">
        <dgm:presLayoutVars>
          <dgm:bulletEnabled val="1"/>
        </dgm:presLayoutVars>
      </dgm:prSet>
      <dgm:spPr/>
    </dgm:pt>
  </dgm:ptLst>
  <dgm:cxnLst>
    <dgm:cxn modelId="{1EA21E07-D2FC-4144-9ED2-3CCEBD814CAC}" type="presOf" srcId="{B6607128-8413-4CAE-ACB2-E130A80D9625}" destId="{9D9EB761-922A-476A-81FE-A9B04AE740E1}" srcOrd="1" destOrd="0" presId="urn:microsoft.com/office/officeart/2005/8/layout/process2"/>
    <dgm:cxn modelId="{FDA9AF78-B3B4-4CCD-A89A-5E442D8CB332}" srcId="{AC297844-1E6D-4A28-9396-DE1EAC2C66BF}" destId="{454591B9-4C7D-4CCD-B81D-6B5CA699E753}" srcOrd="0" destOrd="0" parTransId="{88E2E9DC-1B59-4A43-B9EB-7F9CA429EF74}" sibTransId="{B6607128-8413-4CAE-ACB2-E130A80D9625}"/>
    <dgm:cxn modelId="{A7D4E289-7DBD-44DD-A1E7-A42563D2A985}" type="presOf" srcId="{454591B9-4C7D-4CCD-B81D-6B5CA699E753}" destId="{A11D7169-1F71-44D7-9E96-3FF62FCDDC9B}" srcOrd="0" destOrd="0" presId="urn:microsoft.com/office/officeart/2005/8/layout/process2"/>
    <dgm:cxn modelId="{82B1E191-859C-4DD6-9A99-723BF0793609}" srcId="{AC297844-1E6D-4A28-9396-DE1EAC2C66BF}" destId="{2ECBB560-33ED-438D-9E94-1319D5C73344}" srcOrd="1" destOrd="0" parTransId="{C0152365-F548-46B8-8931-7D3734B62FA2}" sibTransId="{2A39366D-CDB3-4CD4-8DA2-4F5DCEA51058}"/>
    <dgm:cxn modelId="{B81FBE9F-1427-4452-AD5D-A6BAF57A9F7D}" type="presOf" srcId="{2ECBB560-33ED-438D-9E94-1319D5C73344}" destId="{A4247846-5BEA-4BDB-A71A-25C51516A6B8}" srcOrd="0" destOrd="0" presId="urn:microsoft.com/office/officeart/2005/8/layout/process2"/>
    <dgm:cxn modelId="{BC030FA3-0F53-4819-9A6E-5147FA11DA0E}" type="presOf" srcId="{AC297844-1E6D-4A28-9396-DE1EAC2C66BF}" destId="{0D87CB17-EA98-4624-9FE1-DBA11550DC8B}" srcOrd="0" destOrd="0" presId="urn:microsoft.com/office/officeart/2005/8/layout/process2"/>
    <dgm:cxn modelId="{D7F7B3C9-1346-4D2C-A493-2EFF005E5339}" type="presOf" srcId="{B6607128-8413-4CAE-ACB2-E130A80D9625}" destId="{0B85406A-BC39-4BB3-A7BD-BCF3B6898E7F}" srcOrd="0" destOrd="0" presId="urn:microsoft.com/office/officeart/2005/8/layout/process2"/>
    <dgm:cxn modelId="{C09D4D24-FAC3-4DE6-8D7E-264144A11708}" type="presParOf" srcId="{0D87CB17-EA98-4624-9FE1-DBA11550DC8B}" destId="{A11D7169-1F71-44D7-9E96-3FF62FCDDC9B}" srcOrd="0" destOrd="0" presId="urn:microsoft.com/office/officeart/2005/8/layout/process2"/>
    <dgm:cxn modelId="{AC51A944-EEA8-4376-9F36-25D0261254A1}" type="presParOf" srcId="{0D87CB17-EA98-4624-9FE1-DBA11550DC8B}" destId="{0B85406A-BC39-4BB3-A7BD-BCF3B6898E7F}" srcOrd="1" destOrd="0" presId="urn:microsoft.com/office/officeart/2005/8/layout/process2"/>
    <dgm:cxn modelId="{2859C29B-D93D-4C40-9AE3-36C502FA2433}" type="presParOf" srcId="{0B85406A-BC39-4BB3-A7BD-BCF3B6898E7F}" destId="{9D9EB761-922A-476A-81FE-A9B04AE740E1}" srcOrd="0" destOrd="0" presId="urn:microsoft.com/office/officeart/2005/8/layout/process2"/>
    <dgm:cxn modelId="{2749D7E8-B2C2-415C-8C5E-652F42153044}" type="presParOf" srcId="{0D87CB17-EA98-4624-9FE1-DBA11550DC8B}" destId="{A4247846-5BEA-4BDB-A71A-25C51516A6B8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1D7169-1F71-44D7-9E96-3FF62FCDDC9B}">
      <dsp:nvSpPr>
        <dsp:cNvPr id="0" name=""/>
        <dsp:cNvSpPr/>
      </dsp:nvSpPr>
      <dsp:spPr>
        <a:xfrm>
          <a:off x="1905004" y="689"/>
          <a:ext cx="6705590" cy="22581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uz-Latn-UZ" sz="4400" b="0" i="1" kern="1200" smtClean="0">
                  <a:latin typeface="Cambria Math" panose="02040503050406030204" pitchFamily="18" charset="0"/>
                </a:rPr>
                <m:t>𝐴</m:t>
              </m:r>
              <m:r>
                <a:rPr lang="uz-Latn-UZ" sz="4400" b="0" i="1" kern="1200" smtClean="0">
                  <a:latin typeface="Cambria Math" panose="02040503050406030204" pitchFamily="18" charset="0"/>
                </a:rPr>
                <m:t>=</m:t>
              </m:r>
              <m:r>
                <a:rPr lang="uz-Latn-UZ" sz="4400" b="0" i="1" kern="1200" smtClean="0">
                  <a:latin typeface="Cambria Math" panose="02040503050406030204" pitchFamily="18" charset="0"/>
                </a:rPr>
                <m:t>𝑖𝑢𝑡</m:t>
              </m:r>
              <m:r>
                <a:rPr lang="uz-Latn-UZ" sz="4400" b="0" i="1" kern="1200" smtClean="0">
                  <a:latin typeface="Cambria Math" panose="02040503050406030204" pitchFamily="18" charset="0"/>
                </a:rPr>
                <m:t>=</m:t>
              </m:r>
              <m:r>
                <a:rPr lang="uz-Latn-UZ" sz="4400" b="0" i="1" kern="1200" smtClean="0">
                  <a:latin typeface="Cambria Math" panose="02040503050406030204" pitchFamily="18" charset="0"/>
                </a:rPr>
                <m:t>𝑈𝐼𝑡𝑐𝑜𝑠</m:t>
              </m:r>
              <m:r>
                <a:rPr lang="uz-Latn-UZ" sz="4400" b="0" i="1" kern="120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𝜑</m:t>
              </m:r>
            </m:oMath>
          </a14:m>
          <a:r>
            <a:rPr lang="uz-Latn-UZ" sz="4000" kern="1200" dirty="0"/>
            <a:t> </a:t>
          </a:r>
          <a:endParaRPr lang="ru-RU" sz="4000" kern="1200" dirty="0"/>
        </a:p>
      </dsp:txBody>
      <dsp:txXfrm>
        <a:off x="1971144" y="66829"/>
        <a:ext cx="6573310" cy="2125918"/>
      </dsp:txXfrm>
    </dsp:sp>
    <dsp:sp modelId="{0B85406A-BC39-4BB3-A7BD-BCF3B6898E7F}">
      <dsp:nvSpPr>
        <dsp:cNvPr id="0" name=""/>
        <dsp:cNvSpPr/>
      </dsp:nvSpPr>
      <dsp:spPr>
        <a:xfrm rot="5400000">
          <a:off x="4834387" y="2315343"/>
          <a:ext cx="846824" cy="101618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4200" kern="1200"/>
        </a:p>
      </dsp:txBody>
      <dsp:txXfrm rot="-5400000">
        <a:off x="4952943" y="2400026"/>
        <a:ext cx="609713" cy="592777"/>
      </dsp:txXfrm>
    </dsp:sp>
    <dsp:sp modelId="{A4247846-5BEA-4BDB-A71A-25C51516A6B8}">
      <dsp:nvSpPr>
        <dsp:cNvPr id="0" name=""/>
        <dsp:cNvSpPr/>
      </dsp:nvSpPr>
      <dsp:spPr>
        <a:xfrm>
          <a:off x="1878502" y="3387987"/>
          <a:ext cx="6758595" cy="22581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14:m xmlns:a14="http://schemas.microsoft.com/office/drawing/2010/main">
            <m:oMath xmlns:m="http://schemas.openxmlformats.org/officeDocument/2006/math">
              <m:r>
                <a:rPr lang="uz-Latn-UZ" sz="4400" b="0" i="1" kern="1200" smtClean="0">
                  <a:latin typeface="Cambria Math" panose="02040503050406030204" pitchFamily="18" charset="0"/>
                </a:rPr>
                <m:t>𝑃</m:t>
              </m:r>
              <m:r>
                <a:rPr lang="uz-Latn-UZ" sz="4400" b="0" i="1" kern="1200" smtClean="0">
                  <a:latin typeface="Cambria Math" panose="02040503050406030204" pitchFamily="18" charset="0"/>
                </a:rPr>
                <m:t>=</m:t>
              </m:r>
              <m:r>
                <a:rPr lang="uz-Latn-UZ" sz="4400" b="0" i="1" kern="1200" smtClean="0">
                  <a:latin typeface="Cambria Math" panose="02040503050406030204" pitchFamily="18" charset="0"/>
                </a:rPr>
                <m:t>𝑖𝑢</m:t>
              </m:r>
              <m:r>
                <a:rPr lang="uz-Latn-UZ" sz="4400" b="0" i="1" kern="1200" smtClean="0">
                  <a:latin typeface="Cambria Math" panose="02040503050406030204" pitchFamily="18" charset="0"/>
                </a:rPr>
                <m:t>=</m:t>
              </m:r>
              <m:r>
                <a:rPr lang="uz-Latn-UZ" sz="4400" b="0" i="1" kern="1200" smtClean="0">
                  <a:latin typeface="Cambria Math" panose="02040503050406030204" pitchFamily="18" charset="0"/>
                </a:rPr>
                <m:t>𝑈𝐼𝑐𝑜𝑠</m:t>
              </m:r>
              <m:r>
                <a:rPr lang="uz-Latn-UZ" sz="4400" b="0" i="1" kern="1200" smtClean="0">
                  <a:latin typeface="Cambria Math" panose="02040503050406030204" pitchFamily="18" charset="0"/>
                  <a:ea typeface="Cambria Math" panose="02040503050406030204" pitchFamily="18" charset="0"/>
                </a:rPr>
                <m:t>𝜑</m:t>
              </m:r>
            </m:oMath>
          </a14:m>
          <a:r>
            <a:rPr lang="uz-Latn-UZ" sz="4000" kern="1200" dirty="0"/>
            <a:t> </a:t>
          </a:r>
          <a:endParaRPr lang="ru-RU" sz="4000" kern="1200" dirty="0"/>
        </a:p>
      </dsp:txBody>
      <dsp:txXfrm>
        <a:off x="1944642" y="3454127"/>
        <a:ext cx="6626315" cy="212591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090B6A-F24A-4A17-8AFB-BED3CA6997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12D3E75-2EF1-4223-99F1-9E566BDBA3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0FE642D-46AC-4761-81FE-1D6563A25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4EC9-73D6-4C4F-8B3E-960EFCE55118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861E2E9-745E-4A5C-AE51-929A3D8E9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72EBA7-89CA-4E5E-9484-98EF21FED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61C8-A52E-4D46-8BBE-4D8F045D3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183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61A054-DA17-47B8-9561-22AE5D60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F3E29DC-03D1-4894-B74F-D186006CA9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520F2D0-B3B6-4B76-9FF3-9BB575D64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4EC9-73D6-4C4F-8B3E-960EFCE55118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120266-37CF-4392-999B-8EDF4A3E3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07D65EA-8CEF-49C4-A497-E73CF8142A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61C8-A52E-4D46-8BBE-4D8F045D3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7193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2B3B210-8068-4350-BA9C-F81CC3A384F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DD19C6B-D9E0-4A58-A499-CA908BA04C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F38814E-A075-49C7-B3F4-BF3FED8B3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4EC9-73D6-4C4F-8B3E-960EFCE55118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6E6E768-572E-4AF7-AAD5-058A28E48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3555C0B-2558-42CB-8962-6E853A258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61C8-A52E-4D46-8BBE-4D8F045D3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372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63973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CF37F3-9186-4C9C-A66D-FF19E6DC5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385A586-09CE-4976-897B-BF3803C96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9B1157-A346-496D-95F9-9311224568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4EC9-73D6-4C4F-8B3E-960EFCE55118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60D2D8B-7B6C-4645-A72A-FD13E5C4B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396C1B8-53C7-43D9-9D97-8A738B3E3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61C8-A52E-4D46-8BBE-4D8F045D3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060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AA90D50-A497-40F3-B578-76124B839D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2A015D2-7439-49CF-BEDF-BF1C4697D8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B2B179-68F9-480B-9BEB-AB8976EC9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4EC9-73D6-4C4F-8B3E-960EFCE55118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6CE02E-7F56-4A9D-BA13-6110E6A0AF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9F9098-F63F-4980-957C-620870B74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61C8-A52E-4D46-8BBE-4D8F045D3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5465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CEBF0A-F43B-4124-A1F5-0790EB360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EBEF51E-537C-4644-AF8E-96B89D2EAF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04733EC-5AE6-490D-BA33-7F96F3B843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CAF3158-B1B9-4A5E-ABA9-94FF51BC1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4EC9-73D6-4C4F-8B3E-960EFCE55118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2D180B2-56C5-4C6D-8E14-9B8C42B89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D3935FA4-0F29-4F87-BC9A-2ED5ECEB0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61C8-A52E-4D46-8BBE-4D8F045D3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884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9548A4-3812-4C6C-AFB8-760478914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DF4F87F-8CAD-4753-AF50-133DCB3A62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955A1CA-497F-419C-961E-961A03CC14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54237497-C779-437C-B4DE-C1C2C1007F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5ABCDEA-4981-47C5-8B92-A5DE345E8D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D1B6146-716A-4110-9985-8B18284D1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4EC9-73D6-4C4F-8B3E-960EFCE55118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DD2134F-7726-4F2A-8DBD-72EC3D9A8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27211F1-56F3-4ED2-B30F-3A3AB81D55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61C8-A52E-4D46-8BBE-4D8F045D3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629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461D49-6BB1-4454-9E1E-65C31E282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A997192-A9B8-4AFA-84E5-EA7C0843B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4EC9-73D6-4C4F-8B3E-960EFCE55118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672F451-8AF5-446B-AD5D-59690757C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D5DA33A-9A03-45A4-A4CE-54684A00D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61C8-A52E-4D46-8BBE-4D8F045D3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05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6065431-8D8F-4E9A-BFF2-9279D9C7F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4EC9-73D6-4C4F-8B3E-960EFCE55118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DA96DFC-3827-4E8A-B725-874120541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13888C5-58B0-48D0-A16B-673D71F3B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61C8-A52E-4D46-8BBE-4D8F045D3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0673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50E60E-AFF9-43DF-84E4-7A4A2DE8C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BF20A9A-3370-4206-A6D0-7F5AF177B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CF46177-7BF0-4BD1-B9FF-977F580850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AEA4CF3-1492-4719-9B59-44FDAF2AF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4EC9-73D6-4C4F-8B3E-960EFCE55118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F497142-16D0-4371-B775-E658BA881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E0376FF-B4E6-4F17-B2C3-6D433DB68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61C8-A52E-4D46-8BBE-4D8F045D3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954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E2F248-9DAB-4CFE-96CD-502CCF191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3CD9679E-82B6-4738-A748-06B3F98121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98C5F92-6B13-481F-A596-D47D11AAB0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9DED29B-7608-4031-B508-0AE969CC4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54EC9-73D6-4C4F-8B3E-960EFCE55118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9868F06-9C13-4144-B00C-904483CCA7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3A734A-E9F3-4638-87E3-AD8AB2BBA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EE61C8-A52E-4D46-8BBE-4D8F045D3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851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CC56A8-9671-49BB-9267-6BD443F9D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63FFFDE-B17F-4360-A2DC-1F2E35B57C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574F88C-CECB-4930-A64C-96717EC3CE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854EC9-73D6-4C4F-8B3E-960EFCE55118}" type="datetimeFigureOut">
              <a:rPr lang="ru-RU" smtClean="0"/>
              <a:t>24.02.2021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306CAB3-5E12-4B08-8FE8-9062B4872F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8E8D37-06A5-4B4A-8BF7-37952FF586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EE61C8-A52E-4D46-8BBE-4D8F045D38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5087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7"/>
            <a:ext cx="12189015" cy="179904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33500" y="1934788"/>
            <a:ext cx="9524999" cy="4901340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uz-Latn-UZ" sz="6600" b="1" dirty="0">
                <a:solidFill>
                  <a:srgbClr val="2365C7"/>
                </a:solidFill>
                <a:latin typeface="Arial"/>
                <a:cs typeface="Arial"/>
              </a:rPr>
              <a:t>  </a:t>
            </a:r>
            <a:r>
              <a:rPr lang="en-US" sz="66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lang="en-US" sz="60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66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endParaRPr lang="en-US" sz="66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>
              <a:lnSpc>
                <a:spcPts val="4132"/>
              </a:lnSpc>
              <a:spcBef>
                <a:spcPts val="233"/>
              </a:spcBef>
            </a:pPr>
            <a:r>
              <a:rPr lang="uz-Latn-UZ" sz="4800" dirty="0">
                <a:solidFill>
                  <a:srgbClr val="002060"/>
                </a:solidFill>
                <a:latin typeface="Arial"/>
                <a:cs typeface="Arial"/>
              </a:rPr>
              <a:t>Mavzu: </a:t>
            </a:r>
            <a:r>
              <a:rPr lang="uz-Latn-UZ" sz="4800" b="1" dirty="0">
                <a:solidFill>
                  <a:srgbClr val="002060"/>
                </a:solidFill>
                <a:latin typeface="Arial"/>
                <a:cs typeface="Arial"/>
              </a:rPr>
              <a:t>Masalalar yechish.</a:t>
            </a:r>
            <a:endParaRPr lang="en-US" sz="48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endParaRPr lang="en-US" sz="60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endParaRPr lang="en-US" sz="4800" b="1" dirty="0">
              <a:solidFill>
                <a:srgbClr val="373435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426964" y="2491261"/>
            <a:ext cx="727405" cy="16802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8892210" y="430695"/>
            <a:ext cx="2261956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8892210" y="430695"/>
            <a:ext cx="2261955" cy="100534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8909302" y="489607"/>
            <a:ext cx="213360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11-sinf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2060486" y="476759"/>
            <a:ext cx="7424708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3724" y="430695"/>
            <a:ext cx="901290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0" name="object 6">
            <a:extLst>
              <a:ext uri="{FF2B5EF4-FFF2-40B4-BE49-F238E27FC236}">
                <a16:creationId xmlns:a16="http://schemas.microsoft.com/office/drawing/2014/main" id="{1859390C-09DF-424D-8D15-F3DB874ED38B}"/>
              </a:ext>
            </a:extLst>
          </p:cNvPr>
          <p:cNvSpPr/>
          <p:nvPr/>
        </p:nvSpPr>
        <p:spPr>
          <a:xfrm>
            <a:off x="426964" y="4618930"/>
            <a:ext cx="727405" cy="16802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0E5793B-41A2-4980-9F79-DAB83B4530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7000" y="1934788"/>
            <a:ext cx="3035300" cy="1799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103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539410" y="187554"/>
                <a:ext cx="5764693" cy="3735090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  <a:endParaRPr lang="en-US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𝑍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8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𝐿</m:t>
                                </m:r>
                              </m:sub>
                            </m:s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28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𝐶</m:t>
                                </m:r>
                              </m:sub>
                            </m:s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28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den>
                    </m:f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</m:sub>
                    </m:sSub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𝑍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</m:t>
                            </m:r>
                            <m:r>
                              <a:rPr lang="en-US" sz="3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𝜔</m:t>
                            </m:r>
                            <m:r>
                              <a:rPr lang="en-US" sz="3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𝐿</m:t>
                            </m:r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3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𝜔</m:t>
                                </m:r>
                                <m:r>
                                  <a:rPr lang="en-US" sz="32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𝐶</m:t>
                                </m:r>
                              </m:den>
                            </m:f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pPr algn="ctr"/>
                <a:r>
                  <a:rPr lang="en-US" sz="3200" b="0" dirty="0"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𝑠𝑖𝑛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28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539410" y="187554"/>
                <a:ext cx="5764693" cy="3735090"/>
              </a:xfrm>
              <a:blipFill>
                <a:blip r:embed="rId2"/>
                <a:stretch>
                  <a:fillRect t="-11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>
            <a:off x="5151647" y="992968"/>
            <a:ext cx="0" cy="25851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119530" y="3048000"/>
            <a:ext cx="38765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0577" y="3853414"/>
                <a:ext cx="11701663" cy="274155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=8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𝑠𝑖𝑛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100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    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𝑑𝑎𝑛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=100 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𝑟𝑎𝑑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/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𝑍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(60 </m:t>
                            </m:r>
                            <m:r>
                              <m:rPr>
                                <m:sty m:val="p"/>
                              </m:rPr>
                              <a:rPr lang="el-GR" sz="32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Ω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</m:t>
                            </m:r>
                            <m:r>
                              <a:rPr lang="en-US" sz="3200" i="1" dirty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100</m:t>
                            </m:r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 </m:t>
                            </m:r>
                            <m:f>
                              <m:fPr>
                                <m:ctrlPr>
                                  <a:rPr lang="en-US" sz="32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𝑟𝑎𝑑</m:t>
                                </m:r>
                              </m:num>
                              <m:den>
                                <m:r>
                                  <a:rPr lang="en-US" sz="3200" i="1" dirty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𝑠</m:t>
                                </m:r>
                              </m:den>
                            </m:f>
                            <m:r>
                              <a:rPr lang="en-US" sz="320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</m:t>
                            </m:r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0,2 </m:t>
                            </m:r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𝐻</m:t>
                            </m:r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32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100</m:t>
                                </m:r>
                                <m:f>
                                  <m:fPr>
                                    <m:ctrlPr>
                                      <a:rPr lang="en-US" sz="32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𝑟𝑎𝑑</m:t>
                                    </m:r>
                                  </m:num>
                                  <m:den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𝑠</m:t>
                                    </m:r>
                                  </m:den>
                                </m:f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 ∙</m:t>
                                </m:r>
                                <m:sSup>
                                  <m:sSupPr>
                                    <m:ctrlPr>
                                      <a:rPr lang="en-US" sz="32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10</m:t>
                                    </m:r>
                                  </m:e>
                                  <m:sup>
                                    <m:r>
                                      <a:rPr lang="en-US" sz="3200" b="0" i="1" dirty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−4</m:t>
                                    </m:r>
                                  </m:sup>
                                </m:sSup>
                                <m:r>
                                  <a:rPr lang="en-US" sz="3200" b="0" i="1" dirty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𝐹</m:t>
                                </m:r>
                              </m:den>
                            </m:f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=100 </m:t>
                    </m:r>
                    <m:r>
                      <m:rPr>
                        <m:sty m:val="p"/>
                      </m:rPr>
                      <a:rPr lang="el-GR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𝒁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𝟏𝟎𝟎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l-GR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𝜴</m:t>
                    </m:r>
                  </m:oMath>
                </a14:m>
                <a:endParaRPr lang="uz-Latn-UZ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577" y="3853414"/>
                <a:ext cx="11701663" cy="2741552"/>
              </a:xfrm>
              <a:prstGeom prst="rect">
                <a:avLst/>
              </a:prstGeom>
              <a:blipFill>
                <a:blip r:embed="rId3"/>
                <a:stretch>
                  <a:fillRect l="-1355" t="-3556" b="-6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1882" y="187554"/>
                <a:ext cx="4757528" cy="286044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−4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𝑚𝐻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=0,2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=60 </m:t>
                    </m:r>
                    <m:r>
                      <m:rPr>
                        <m:sty m:val="p"/>
                      </m:rPr>
                      <a:rPr lang="el-GR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=8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𝑠𝑖𝑛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100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Z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1882" y="187554"/>
                <a:ext cx="4757528" cy="2860446"/>
              </a:xfrm>
              <a:prstGeom prst="rect">
                <a:avLst/>
              </a:prstGeom>
              <a:blipFill>
                <a:blip r:embed="rId4"/>
                <a:stretch>
                  <a:fillRect l="-3201" t="-4478" b="-245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45248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CF92D-1936-4101-9D6D-1D31607E30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89721" y="1658413"/>
                <a:ext cx="11012557" cy="4731027"/>
              </a:xfrm>
            </p:spPr>
            <p:txBody>
              <a:bodyPr>
                <a:normAutofit fontScale="92500"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200">
                    <a:latin typeface="Arial" panose="020B0604020202020204" pitchFamily="34" charset="0"/>
                    <a:cs typeface="Arial" panose="020B0604020202020204" pitchFamily="34" charset="0"/>
                  </a:rPr>
                  <a:t>1. </a:t>
                </a:r>
                <a:r>
                  <a:rPr lang="uz-Latn-UZ" sz="3200">
                    <a:latin typeface="Arial" panose="020B0604020202020204" pitchFamily="34" charset="0"/>
                    <a:cs typeface="Arial" panose="020B0604020202020204" pitchFamily="34" charset="0"/>
                  </a:rPr>
                  <a:t>O‘zgaruvchan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tok zanjiri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0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qarshilikli rezistordan,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40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induktiv qarshilikli induktiv g‘altakdan va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3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0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sig‘im qarshilikli kondensatordan iborat. Agar zanjirdan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A tok o‘tayotgan bo‘lsa,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10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s da undan ajralib chiqayotgan issiqlik miqdorini toping.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2.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Zanjir ketma-ket ulangan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40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aktiv qarshilik,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5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0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induktiv va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0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sig‘im qarshilikdan iborat. Zanjirdagi quvvat koeffitsiyentini toping. 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CF92D-1936-4101-9D6D-1D31607E30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89721" y="1658413"/>
                <a:ext cx="11012557" cy="4731027"/>
              </a:xfrm>
              <a:blipFill>
                <a:blip r:embed="rId2"/>
                <a:stretch>
                  <a:fillRect l="-1329" t="-902" r="-12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6A315B9-89B3-478E-828E-AE86755F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ustaqil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458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Объект 11">
                <a:extLst>
                  <a:ext uri="{FF2B5EF4-FFF2-40B4-BE49-F238E27FC236}">
                    <a16:creationId xmlns:a16="http://schemas.microsoft.com/office/drawing/2014/main" id="{ECC7C073-43FA-44FA-BC7E-07E52B3BEABD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781672754"/>
                  </p:ext>
                </p:extLst>
              </p:nvPr>
            </p:nvGraphicFramePr>
            <p:xfrm>
              <a:off x="838200" y="530087"/>
              <a:ext cx="10515600" cy="564687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</mc:Choice>
        <mc:Fallback xmlns="">
          <p:graphicFrame>
            <p:nvGraphicFramePr>
              <p:cNvPr id="12" name="Объект 11">
                <a:extLst>
                  <a:ext uri="{FF2B5EF4-FFF2-40B4-BE49-F238E27FC236}">
                    <a16:creationId xmlns:a16="http://schemas.microsoft.com/office/drawing/2014/main" id="{ECC7C073-43FA-44FA-BC7E-07E52B3BEABD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781672754"/>
                  </p:ext>
                </p:extLst>
              </p:nvPr>
            </p:nvGraphicFramePr>
            <p:xfrm>
              <a:off x="838200" y="530087"/>
              <a:ext cx="10515600" cy="5646876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7" r:lo="rId8" r:qs="rId9" r:cs="rId10"/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375085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CF92D-1936-4101-9D6D-1D31607E30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62609" y="2014330"/>
                <a:ext cx="11092069" cy="4558747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O‘zgaruvchan tok zanjiridagi 30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qarshilikli rezistordan, 20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induktiv qarshilikli induktiv g‘altakdan va 10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sig‘im qarshilikli kondensatordan iborat. Agar zanjirdan 2,5 A tok o‘tayotgan bo‘lsa, 4 s da undan ajralib chiqayotgan issiqlik miqdorini toping.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CF92D-1936-4101-9D6D-1D31607E30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62609" y="2014330"/>
                <a:ext cx="11092069" cy="4558747"/>
              </a:xfrm>
              <a:blipFill>
                <a:blip r:embed="rId2"/>
                <a:stretch>
                  <a:fillRect l="-1429" t="-1738" r="-13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6A315B9-89B3-478E-828E-AE86755F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2276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512903" y="187554"/>
                <a:ext cx="6092549" cy="3735090"/>
              </a:xfrm>
            </p:spPr>
            <p:txBody>
              <a:bodyPr/>
              <a:lstStyle/>
              <a:p>
                <a:pPr algn="ctr"/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𝑄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𝐼𝑈𝑡</m:t>
                    </m:r>
                  </m:oMath>
                </a14:m>
                <a:r>
                  <a:rPr lang="uz-Latn-UZ" sz="3600" b="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𝑈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𝐼𝑍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𝑄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p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𝑍𝑡</m:t>
                    </m:r>
                  </m:oMath>
                </a14:m>
                <a:r>
                  <a:rPr lang="uz-Latn-UZ" sz="3600" b="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𝑍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uz-Latn-UZ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uz-Latn-UZ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𝐿</m:t>
                                </m:r>
                              </m:sub>
                            </m:s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uz-Latn-UZ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uz-Latn-UZ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𝐶</m:t>
                                </m:r>
                              </m:sub>
                            </m:sSub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uz-Latn-UZ" sz="3600" b="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𝑄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p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ad>
                      <m:radPr>
                        <m:degHide m:val="on"/>
                        <m:ctrlP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𝐿</m:t>
                                </m:r>
                              </m:sub>
                            </m:sSub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uz-Latn-UZ" sz="3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𝐶</m:t>
                                </m:r>
                              </m:sub>
                            </m:sSub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3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uz-Latn-UZ" sz="3600" b="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512903" y="187554"/>
                <a:ext cx="6092549" cy="3735090"/>
              </a:xfrm>
              <a:blipFill>
                <a:blip r:embed="rId2"/>
                <a:stretch>
                  <a:fillRect t="-11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4538586" y="720356"/>
            <a:ext cx="1" cy="33414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119530" y="3611217"/>
            <a:ext cx="2418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87896" y="4200940"/>
                <a:ext cx="11264344" cy="239402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𝑄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(2,5 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)</m:t>
                        </m:r>
                      </m:e>
                      <m:sup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ad>
                      <m:radPr>
                        <m:degHide m:val="on"/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uz-Latn-UZ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30 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3200" i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Ω</m:t>
                                </m:r>
                              </m:e>
                            </m:d>
                          </m:e>
                          <m:sup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uz-Latn-UZ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uz-Latn-UZ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  <m: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0 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3200" i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Ω</m:t>
                                </m:r>
                                <m:r>
                                  <a:rPr lang="uz-Latn-UZ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−1</m:t>
                                </m:r>
                                <m:r>
                                  <a:rPr lang="uz-Latn-UZ" sz="3200" i="1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0 </m:t>
                                </m:r>
                                <m:r>
                                  <m:rPr>
                                    <m:sty m:val="p"/>
                                  </m:rPr>
                                  <a:rPr lang="el-GR" sz="3200" i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Ω</m:t>
                                </m:r>
                              </m:e>
                            </m:d>
                          </m:e>
                          <m:sup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4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</m:oMath>
                </a14:m>
                <a:r>
                  <a:rPr lang="uz-Latn-UZ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ru-RU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790</m:t>
                    </m:r>
                  </m:oMath>
                </a14:m>
                <a:r>
                  <a:rPr lang="ru-RU" sz="3200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J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𝑸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𝟕𝟗𝟎</m:t>
                    </m:r>
                  </m:oMath>
                </a14:m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J</a:t>
                </a:r>
                <a:endParaRPr lang="uz-Latn-UZ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896" y="4200940"/>
                <a:ext cx="11264344" cy="2394028"/>
              </a:xfrm>
              <a:prstGeom prst="rect">
                <a:avLst/>
              </a:prstGeom>
              <a:blipFill>
                <a:blip r:embed="rId3"/>
                <a:stretch>
                  <a:fillRect l="-1408" t="-20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87896" y="187554"/>
                <a:ext cx="4293704" cy="401338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=30 </m:t>
                    </m:r>
                    <m:r>
                      <m:rPr>
                        <m:sty m:val="p"/>
                      </m:rPr>
                      <a:rPr lang="el-GR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 </m:t>
                    </m:r>
                    <m:r>
                      <m:rPr>
                        <m:sty m:val="p"/>
                      </m:rPr>
                      <a:rPr lang="el-GR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 </m:t>
                    </m:r>
                    <m:r>
                      <m:rPr>
                        <m:sty m:val="p"/>
                      </m:rPr>
                      <a:rPr lang="el-GR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=2,5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Q</m:t>
                    </m:r>
                    <m:r>
                      <a:rPr lang="uz-Latn-UZ" sz="32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7896" y="187554"/>
                <a:ext cx="4293704" cy="4013386"/>
              </a:xfrm>
              <a:prstGeom prst="rect">
                <a:avLst/>
              </a:prstGeom>
              <a:blipFill>
                <a:blip r:embed="rId4"/>
                <a:stretch>
                  <a:fillRect l="-3693" t="-2128" b="-425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90827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CF92D-1936-4101-9D6D-1D31607E30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15617" y="1881810"/>
                <a:ext cx="10787269" cy="4691268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Zanjir ketma-ket ulangan 24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aktiv qarshilik, 20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induktiv va 30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sig‘im qarshilikdan iborat. Zanjirdagi quvvat koeffitsiyentini toping. 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CF92D-1936-4101-9D6D-1D31607E30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5617" y="1881810"/>
                <a:ext cx="10787269" cy="4691268"/>
              </a:xfrm>
              <a:blipFill>
                <a:blip r:embed="rId2"/>
                <a:stretch>
                  <a:fillRect l="-1412" t="-1691" r="-141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6A315B9-89B3-478E-828E-AE86755F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548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711687" y="187554"/>
                <a:ext cx="5893766" cy="3735090"/>
              </a:xfrm>
            </p:spPr>
            <p:txBody>
              <a:bodyPr/>
              <a:lstStyle/>
              <a:p>
                <a:pPr algn="ctr"/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:r>
                  <a:rPr lang="en-US" sz="3600" b="0" dirty="0">
                    <a:ea typeface="Cambria Math" panose="02040503050406030204" pitchFamily="18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uz-Latn-UZ" sz="36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num>
                          <m:den>
                            <m:r>
                              <a:rPr lang="en-US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𝑍</m:t>
                            </m:r>
                          </m:den>
                        </m:f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uz-Latn-UZ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uz-Latn-UZ" sz="3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3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𝑅</m:t>
                                    </m:r>
                                  </m:e>
                                  <m:sup>
                                    <m:r>
                                      <a:rPr lang="uz-Latn-UZ" sz="3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uz-Latn-UZ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uz-Latn-UZ" sz="3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3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(</m:t>
                                    </m:r>
                                    <m:sSub>
                                      <m:sSubPr>
                                        <m:ctrlPr>
                                          <a:rPr lang="uz-Latn-UZ" sz="36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uz-Latn-UZ" sz="36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𝑋</m:t>
                                        </m:r>
                                      </m:e>
                                      <m:sub>
                                        <m:r>
                                          <a:rPr lang="uz-Latn-UZ" sz="36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𝐿</m:t>
                                        </m:r>
                                      </m:sub>
                                    </m:sSub>
                                    <m:r>
                                      <a:rPr lang="uz-Latn-UZ" sz="3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uz-Latn-UZ" sz="36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uz-Latn-UZ" sz="36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𝑋</m:t>
                                        </m:r>
                                      </m:e>
                                      <m:sub>
                                        <m:r>
                                          <a:rPr lang="uz-Latn-UZ" sz="36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cs typeface="Arial" panose="020B0604020202020204" pitchFamily="34" charset="0"/>
                                          </a:rPr>
                                          <m:t>𝐶</m:t>
                                        </m:r>
                                      </m:sub>
                                    </m:sSub>
                                    <m:r>
                                      <a:rPr lang="uz-Latn-UZ" sz="3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uz-Latn-UZ" sz="3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rad>
                          </m:den>
                        </m:f>
                      </m:e>
                    </m:func>
                  </m:oMath>
                </a14:m>
                <a:r>
                  <a:rPr lang="uz-Latn-UZ" sz="3600" b="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711687" y="187554"/>
                <a:ext cx="5893766" cy="3735090"/>
              </a:xfrm>
              <a:blipFill>
                <a:blip r:embed="rId2"/>
                <a:stretch>
                  <a:fillRect t="-114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708237" y="612330"/>
            <a:ext cx="1" cy="21884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119530" y="2471530"/>
            <a:ext cx="2418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0577" y="3697356"/>
                <a:ext cx="11701663" cy="2897611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uz-Latn-UZ" sz="36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uz-Latn-UZ" sz="360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uz-Latn-UZ" sz="3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=</m:t>
                        </m:r>
                        <m:f>
                          <m:f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24 </m:t>
                            </m:r>
                            <m:r>
                              <m:rPr>
                                <m:sty m:val="p"/>
                              </m:rPr>
                              <a:rPr lang="el-GR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Ω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uz-Latn-UZ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uz-Latn-UZ" sz="3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3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(24 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l-GR" sz="36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Ω</m:t>
                                    </m:r>
                                    <m:r>
                                      <a:rPr lang="uz-Latn-UZ" sz="3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uz-Latn-UZ" sz="3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uz-Latn-UZ" sz="36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uz-Latn-UZ" sz="3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uz-Latn-UZ" sz="3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(20 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l-GR" sz="36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Ω</m:t>
                                    </m:r>
                                    <m:r>
                                      <a:rPr lang="uz-Latn-UZ" sz="3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−30 </m:t>
                                    </m:r>
                                    <m:r>
                                      <m:rPr>
                                        <m:sty m:val="p"/>
                                      </m:rPr>
                                      <a:rPr lang="el-GR" sz="36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Ω</m:t>
                                    </m:r>
                                    <m:r>
                                      <a:rPr lang="uz-Latn-UZ" sz="3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)</m:t>
                                    </m:r>
                                  </m:e>
                                  <m:sup>
                                    <m:r>
                                      <a:rPr lang="uz-Latn-UZ" sz="3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2</m:t>
                                    </m:r>
                                  </m:sup>
                                </m:sSup>
                              </m:e>
                            </m:rad>
                          </m:den>
                        </m:f>
                        <m:r>
                          <a:rPr lang="uz-Latn-UZ" sz="36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≈</m:t>
                        </m:r>
                        <m:r>
                          <a:rPr lang="ru-RU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0,923</m:t>
                        </m:r>
                      </m:e>
                    </m:func>
                  </m:oMath>
                </a14:m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36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6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a:rPr lang="en-US" sz="3600" b="1" i="0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𝐜𝐨𝐬</m:t>
                        </m:r>
                      </m:fName>
                      <m:e>
                        <m:r>
                          <a:rPr lang="en-US" sz="36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𝝋</m:t>
                        </m:r>
                      </m:e>
                    </m:func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6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𝟗𝟐𝟑</m:t>
                    </m:r>
                  </m:oMath>
                </a14:m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uz-Latn-UZ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577" y="3697356"/>
                <a:ext cx="11701663" cy="2897611"/>
              </a:xfrm>
              <a:prstGeom prst="rect">
                <a:avLst/>
              </a:prstGeom>
              <a:blipFill>
                <a:blip r:embed="rId3"/>
                <a:stretch>
                  <a:fillRect l="-1615" t="-168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19530" y="187554"/>
                <a:ext cx="4486140" cy="401338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=24 </m:t>
                    </m:r>
                    <m:r>
                      <m:rPr>
                        <m:sty m:val="p"/>
                      </m:rPr>
                      <a:rPr lang="el-GR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 </m:t>
                    </m:r>
                    <m:r>
                      <m:rPr>
                        <m:sty m:val="p"/>
                      </m:rPr>
                      <a:rPr lang="el-GR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b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sub>
                    </m:sSub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=30 </m:t>
                    </m:r>
                    <m:r>
                      <m:rPr>
                        <m:sty m:val="p"/>
                      </m:rPr>
                      <a:rPr lang="el-GR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uz-Latn-UZ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uz-Latn-UZ" sz="320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uz-Latn-UZ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𝜑</m:t>
                        </m:r>
                      </m:e>
                    </m:func>
                    <m:r>
                      <a:rPr lang="uz-Latn-UZ" sz="320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530" y="187554"/>
                <a:ext cx="4486140" cy="4013386"/>
              </a:xfrm>
              <a:prstGeom prst="rect">
                <a:avLst/>
              </a:prstGeom>
              <a:blipFill>
                <a:blip r:embed="rId4"/>
                <a:stretch>
                  <a:fillRect l="-3533" t="-319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59228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2E4CF92D-1936-4101-9D6D-1D31607E30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934816"/>
            <a:ext cx="10561983" cy="463826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Chastotasi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100 Hz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o‘zgaruvchan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zanjiriga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25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mH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induktiv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g‘altak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ulangan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Zanjirda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rezonans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ro‘y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berishi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g‘altakka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ulanishi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kondensator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sig‘imi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bo‘lishi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6A315B9-89B3-478E-828E-AE86755F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159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/>
              </p:cNvSpPr>
              <p:nvPr>
                <p:ph type="body" sz="quarter" idx="14"/>
              </p:nvPr>
            </p:nvSpPr>
            <p:spPr>
              <a:xfrm>
                <a:off x="5777948" y="187554"/>
                <a:ext cx="5526156" cy="3735090"/>
              </a:xfrm>
            </p:spPr>
            <p:txBody>
              <a:bodyPr/>
              <a:lstStyle/>
              <a:p>
                <a:pPr algn="ctr"/>
                <a:r>
                  <a:rPr lang="uz-Latn-UZ" sz="40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uz-Latn-UZ" sz="3600" b="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b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sub>
                    </m:sSub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den>
                    </m:f>
                  </m:oMath>
                </a14:m>
                <a:r>
                  <a:rPr lang="uz-Latn-UZ" sz="3600" b="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</a:t>
                </a:r>
                <a:r>
                  <a:rPr lang="en-US" sz="3600" b="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</a:t>
                </a:r>
                <a:r>
                  <a:rPr lang="uz-Latn-UZ" sz="3600" b="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b>
                        <m: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</m:sub>
                    </m:sSub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</m:oMath>
                </a14:m>
                <a:r>
                  <a:rPr lang="uz-Latn-UZ" sz="3600" b="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den>
                    </m:f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⇒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𝜔</m:t>
                            </m:r>
                          </m:e>
                          <m:sup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uz-Latn-UZ" sz="3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</m:den>
                    </m:f>
                  </m:oMath>
                </a14:m>
                <a:r>
                  <a:rPr lang="uz-Latn-UZ" sz="3600" b="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 </a:t>
                </a:r>
              </a:p>
              <a:p>
                <a:r>
                  <a:rPr lang="uz-Latn-UZ" sz="3600" b="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𝜋𝜈</m:t>
                    </m:r>
                  </m:oMath>
                </a14:m>
                <a:r>
                  <a:rPr lang="uz-Latn-UZ" sz="3600" b="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</a:t>
                </a:r>
                <a:r>
                  <a:rPr lang="en-US" sz="3600" b="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   </a:t>
                </a:r>
                <a:r>
                  <a:rPr lang="uz-Latn-UZ" sz="3600" b="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uz-Latn-UZ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(2</m:t>
                            </m:r>
                            <m:r>
                              <a:rPr lang="uz-Latn-UZ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𝜋𝜈</m:t>
                            </m:r>
                            <m:r>
                              <a:rPr lang="uz-Latn-UZ" sz="3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uz-Latn-UZ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</m:den>
                    </m:f>
                  </m:oMath>
                </a14:m>
                <a:r>
                  <a:rPr lang="uz-Latn-UZ" sz="3600" b="0" i="1" dirty="0">
                    <a:latin typeface="Cambria Math" panose="02040503050406030204" pitchFamily="18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Текст 7">
                <a:extLst>
                  <a:ext uri="{FF2B5EF4-FFF2-40B4-BE49-F238E27FC236}">
                    <a16:creationId xmlns:a16="http://schemas.microsoft.com/office/drawing/2014/main" id="{A9941E72-F7BB-4003-A70A-F8AD012D167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4"/>
              </p:nvPr>
            </p:nvSpPr>
            <p:spPr>
              <a:xfrm>
                <a:off x="5777948" y="187554"/>
                <a:ext cx="5526156" cy="3735090"/>
              </a:xfrm>
              <a:blipFill>
                <a:blip r:embed="rId2"/>
                <a:stretch>
                  <a:fillRect t="-1144" b="-147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EBB494ED-E982-4FFD-92D6-05B811471AC6}"/>
              </a:ext>
            </a:extLst>
          </p:cNvPr>
          <p:cNvCxnSpPr>
            <a:cxnSpLocks/>
          </p:cNvCxnSpPr>
          <p:nvPr/>
        </p:nvCxnSpPr>
        <p:spPr>
          <a:xfrm flipH="1">
            <a:off x="5151645" y="992968"/>
            <a:ext cx="2" cy="1472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1AA31EA8-E4F8-48A1-B32D-B34E40401B85}"/>
              </a:ext>
            </a:extLst>
          </p:cNvPr>
          <p:cNvCxnSpPr>
            <a:cxnSpLocks/>
          </p:cNvCxnSpPr>
          <p:nvPr/>
        </p:nvCxnSpPr>
        <p:spPr>
          <a:xfrm>
            <a:off x="1119530" y="1954695"/>
            <a:ext cx="385003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50577" y="4253880"/>
                <a:ext cx="11701663" cy="234108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Yechish:</a:t>
                </a:r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(2</m:t>
                            </m:r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∙3,14∙100 </m:t>
                            </m:r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𝐻𝑧</m:t>
                            </m:r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uz-Latn-UZ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∙0,025 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𝐻</m:t>
                        </m:r>
                      </m:den>
                    </m:f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ru-RU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1,</m:t>
                    </m:r>
                    <m:r>
                      <a:rPr lang="ru-RU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</m:t>
                    </m:r>
                    <m:r>
                      <a:rPr lang="ru-RU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ru-R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ru-R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ru-RU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6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≈101,4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endParaRPr lang="uz-Latn-UZ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en-US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𝑪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𝟏𝟎𝟏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sSup>
                      <m:sSupPr>
                        <m:ctrlPr>
                          <a:rPr lang="en-US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𝟏𝟎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en-US" sz="3200" b="1" i="1" smtClean="0">
                            <a:solidFill>
                              <a:schemeClr val="accent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𝟔</m:t>
                        </m:r>
                      </m:sup>
                    </m:sSup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𝑭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𝟏𝟎𝟏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𝟒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𝝁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𝑭</m:t>
                    </m:r>
                  </m:oMath>
                </a14:m>
                <a:endParaRPr lang="uz-Latn-UZ" sz="32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7" name="Текст 8">
                <a:extLst>
                  <a:ext uri="{FF2B5EF4-FFF2-40B4-BE49-F238E27FC236}">
                    <a16:creationId xmlns:a16="http://schemas.microsoft.com/office/drawing/2014/main" id="{BFD3E70D-B3C1-4417-B987-133A28B5F26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0577" y="4253880"/>
                <a:ext cx="11701663" cy="2341087"/>
              </a:xfrm>
              <a:prstGeom prst="rect">
                <a:avLst/>
              </a:prstGeom>
              <a:blipFill>
                <a:blip r:embed="rId3"/>
                <a:stretch>
                  <a:fillRect l="-1355" t="-20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19530" y="187554"/>
                <a:ext cx="4419879" cy="286044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0" indent="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None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152378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04757" indent="-152378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533324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761891" indent="-228567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399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uz-Latn-UZ" sz="36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=100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𝐻𝑧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=25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𝑚𝐻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=0,025 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𝐻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C</m:t>
                    </m:r>
                    <m:r>
                      <a:rPr lang="uz-Latn-UZ" sz="32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</a:p>
            </p:txBody>
          </p:sp>
        </mc:Choice>
        <mc:Fallback xmlns="">
          <p:sp>
            <p:nvSpPr>
              <p:cNvPr id="12" name="Текст 7">
                <a:extLst>
                  <a:ext uri="{FF2B5EF4-FFF2-40B4-BE49-F238E27FC236}">
                    <a16:creationId xmlns:a16="http://schemas.microsoft.com/office/drawing/2014/main" id="{1EEE983A-1D03-454E-90EF-CB202336A02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19530" y="187554"/>
                <a:ext cx="4419879" cy="2860446"/>
              </a:xfrm>
              <a:prstGeom prst="rect">
                <a:avLst/>
              </a:prstGeom>
              <a:blipFill>
                <a:blip r:embed="rId4"/>
                <a:stretch>
                  <a:fillRect l="-3586" t="-298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15141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  <p:bldP spid="1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CF92D-1936-4101-9D6D-1D31607E30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55374" y="1948070"/>
                <a:ext cx="10800522" cy="4572000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Sig‘imi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kondensator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induktivligi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200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mH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g‘altak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qarshiligi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60 </m:t>
                    </m:r>
                    <m:r>
                      <m:rPr>
                        <m:sty m:val="p"/>
                      </m:rPr>
                      <a:rPr lang="el-GR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Ω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reostat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ketma-ket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ulangan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zanjirdagi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o‘zgarish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qonuni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=8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𝑠𝑖𝑛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100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𝑡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ko‘rinishga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Zanjirning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qarshiligini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toping.  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2E4CF92D-1936-4101-9D6D-1D31607E30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5374" y="1948070"/>
                <a:ext cx="10800522" cy="4572000"/>
              </a:xfrm>
              <a:blipFill>
                <a:blip r:embed="rId2"/>
                <a:stretch>
                  <a:fillRect l="-1467" t="-1733" r="-14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56A315B9-89B3-478E-828E-AE86755F7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5771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</TotalTime>
  <Words>575</Words>
  <Application>Microsoft Office PowerPoint</Application>
  <PresentationFormat>Широкоэкранный</PresentationFormat>
  <Paragraphs>77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Masala</vt:lpstr>
      <vt:lpstr>Презентация PowerPoint</vt:lpstr>
      <vt:lpstr>Masala</vt:lpstr>
      <vt:lpstr>Презентация PowerPoint</vt:lpstr>
      <vt:lpstr>Masala</vt:lpstr>
      <vt:lpstr>Презентация PowerPoint</vt:lpstr>
      <vt:lpstr>Masala</vt:lpstr>
      <vt:lpstr>Презентация PowerPoint</vt:lpstr>
      <vt:lpstr>Mustaqil bajarish uchun topshiriqlar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Davronbek Salimbekov</dc:creator>
  <cp:lastModifiedBy>hp</cp:lastModifiedBy>
  <cp:revision>37</cp:revision>
  <dcterms:created xsi:type="dcterms:W3CDTF">2020-12-14T14:40:10Z</dcterms:created>
  <dcterms:modified xsi:type="dcterms:W3CDTF">2021-02-23T19:26:32Z</dcterms:modified>
</cp:coreProperties>
</file>