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297844-1E6D-4A28-9396-DE1EAC2C66BF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mc:AlternateContent xmlns:mc="http://schemas.openxmlformats.org/markup-compatibility/2006" xmlns:a14="http://schemas.microsoft.com/office/drawing/2010/main">
      <mc:Choice Requires="a14">
        <dgm:pt modelId="{454591B9-4C7D-4CCD-B81D-6B5CA699E753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</a:rPr>
                    <m:t>𝐴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𝑖𝑢𝑡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𝑈𝐼𝑡𝑐𝑜𝑠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454591B9-4C7D-4CCD-B81D-6B5CA699E753}">
          <dgm:prSet phldrT="[Текст]" custT="1"/>
          <dgm:spPr/>
          <dgm:t>
            <a:bodyPr/>
            <a:lstStyle/>
            <a:p>
              <a:r>
                <a:rPr lang="uz-Latn-UZ" sz="4400" b="0" i="0">
                  <a:latin typeface="Cambria Math" panose="02040503050406030204" pitchFamily="18" charset="0"/>
                </a:rPr>
                <a:t>𝐴=𝑖𝑢𝑡=𝑈𝐼𝑡𝑐𝑜𝑠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𝜑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88E2E9DC-1B59-4A43-B9EB-7F9CA429EF74}" type="parTrans" cxnId="{FDA9AF78-B3B4-4CCD-A89A-5E442D8CB332}">
      <dgm:prSet/>
      <dgm:spPr/>
      <dgm:t>
        <a:bodyPr/>
        <a:lstStyle/>
        <a:p>
          <a:endParaRPr lang="ru-RU"/>
        </a:p>
      </dgm:t>
    </dgm:pt>
    <dgm:pt modelId="{B6607128-8413-4CAE-ACB2-E130A80D9625}" type="sibTrans" cxnId="{FDA9AF78-B3B4-4CCD-A89A-5E442D8CB332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2ECBB560-33ED-438D-9E94-1319D5C73344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uz-Latn-UZ" sz="4400" b="0" i="1" smtClean="0">
                      <a:latin typeface="Cambria Math" panose="02040503050406030204" pitchFamily="18" charset="0"/>
                    </a:rPr>
                    <m:t>𝑃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𝑖𝑢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=</m:t>
                  </m:r>
                  <m:r>
                    <a:rPr lang="uz-Latn-UZ" sz="4400" b="0" i="1" smtClean="0">
                      <a:latin typeface="Cambria Math" panose="02040503050406030204" pitchFamily="18" charset="0"/>
                    </a:rPr>
                    <m:t>𝑈𝐼𝑐𝑜𝑠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2ECBB560-33ED-438D-9E94-1319D5C73344}">
          <dgm:prSet phldrT="[Текст]" custT="1"/>
          <dgm:spPr/>
          <dgm:t>
            <a:bodyPr/>
            <a:lstStyle/>
            <a:p>
              <a:r>
                <a:rPr lang="uz-Latn-UZ" sz="4400" b="0" i="0">
                  <a:latin typeface="Cambria Math" panose="02040503050406030204" pitchFamily="18" charset="0"/>
                </a:rPr>
                <a:t>𝑃=𝑖𝑢=𝑈𝐼𝑐𝑜𝑠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𝜑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C0152365-F548-46B8-8931-7D3734B62FA2}" type="parTrans" cxnId="{82B1E191-859C-4DD6-9A99-723BF0793609}">
      <dgm:prSet/>
      <dgm:spPr/>
      <dgm:t>
        <a:bodyPr/>
        <a:lstStyle/>
        <a:p>
          <a:endParaRPr lang="ru-RU"/>
        </a:p>
      </dgm:t>
    </dgm:pt>
    <dgm:pt modelId="{2A39366D-CDB3-4CD4-8DA2-4F5DCEA51058}" type="sibTrans" cxnId="{82B1E191-859C-4DD6-9A99-723BF0793609}">
      <dgm:prSet/>
      <dgm:spPr/>
      <dgm:t>
        <a:bodyPr/>
        <a:lstStyle/>
        <a:p>
          <a:endParaRPr lang="ru-RU"/>
        </a:p>
      </dgm:t>
    </dgm:pt>
    <dgm:pt modelId="{0D87CB17-EA98-4624-9FE1-DBA11550DC8B}" type="pres">
      <dgm:prSet presAssocID="{AC297844-1E6D-4A28-9396-DE1EAC2C66BF}" presName="linearFlow" presStyleCnt="0">
        <dgm:presLayoutVars>
          <dgm:resizeHandles val="exact"/>
        </dgm:presLayoutVars>
      </dgm:prSet>
      <dgm:spPr/>
    </dgm:pt>
    <dgm:pt modelId="{A11D7169-1F71-44D7-9E96-3FF62FCDDC9B}" type="pres">
      <dgm:prSet presAssocID="{454591B9-4C7D-4CCD-B81D-6B5CA699E753}" presName="node" presStyleLbl="node1" presStyleIdx="0" presStyleCnt="2" custScaleX="164969">
        <dgm:presLayoutVars>
          <dgm:bulletEnabled val="1"/>
        </dgm:presLayoutVars>
      </dgm:prSet>
      <dgm:spPr/>
    </dgm:pt>
    <dgm:pt modelId="{0B85406A-BC39-4BB3-A7BD-BCF3B6898E7F}" type="pres">
      <dgm:prSet presAssocID="{B6607128-8413-4CAE-ACB2-E130A80D9625}" presName="sibTrans" presStyleLbl="sibTrans2D1" presStyleIdx="0" presStyleCnt="1"/>
      <dgm:spPr/>
    </dgm:pt>
    <dgm:pt modelId="{9D9EB761-922A-476A-81FE-A9B04AE740E1}" type="pres">
      <dgm:prSet presAssocID="{B6607128-8413-4CAE-ACB2-E130A80D9625}" presName="connectorText" presStyleLbl="sibTrans2D1" presStyleIdx="0" presStyleCnt="1"/>
      <dgm:spPr/>
    </dgm:pt>
    <dgm:pt modelId="{A4247846-5BEA-4BDB-A71A-25C51516A6B8}" type="pres">
      <dgm:prSet presAssocID="{2ECBB560-33ED-438D-9E94-1319D5C73344}" presName="node" presStyleLbl="node1" presStyleIdx="1" presStyleCnt="2" custScaleX="166273">
        <dgm:presLayoutVars>
          <dgm:bulletEnabled val="1"/>
        </dgm:presLayoutVars>
      </dgm:prSet>
      <dgm:spPr/>
    </dgm:pt>
  </dgm:ptLst>
  <dgm:cxnLst>
    <dgm:cxn modelId="{1EA21E07-D2FC-4144-9ED2-3CCEBD814CAC}" type="presOf" srcId="{B6607128-8413-4CAE-ACB2-E130A80D9625}" destId="{9D9EB761-922A-476A-81FE-A9B04AE740E1}" srcOrd="1" destOrd="0" presId="urn:microsoft.com/office/officeart/2005/8/layout/process2"/>
    <dgm:cxn modelId="{FDA9AF78-B3B4-4CCD-A89A-5E442D8CB332}" srcId="{AC297844-1E6D-4A28-9396-DE1EAC2C66BF}" destId="{454591B9-4C7D-4CCD-B81D-6B5CA699E753}" srcOrd="0" destOrd="0" parTransId="{88E2E9DC-1B59-4A43-B9EB-7F9CA429EF74}" sibTransId="{B6607128-8413-4CAE-ACB2-E130A80D9625}"/>
    <dgm:cxn modelId="{A7D4E289-7DBD-44DD-A1E7-A42563D2A985}" type="presOf" srcId="{454591B9-4C7D-4CCD-B81D-6B5CA699E753}" destId="{A11D7169-1F71-44D7-9E96-3FF62FCDDC9B}" srcOrd="0" destOrd="0" presId="urn:microsoft.com/office/officeart/2005/8/layout/process2"/>
    <dgm:cxn modelId="{82B1E191-859C-4DD6-9A99-723BF0793609}" srcId="{AC297844-1E6D-4A28-9396-DE1EAC2C66BF}" destId="{2ECBB560-33ED-438D-9E94-1319D5C73344}" srcOrd="1" destOrd="0" parTransId="{C0152365-F548-46B8-8931-7D3734B62FA2}" sibTransId="{2A39366D-CDB3-4CD4-8DA2-4F5DCEA51058}"/>
    <dgm:cxn modelId="{B81FBE9F-1427-4452-AD5D-A6BAF57A9F7D}" type="presOf" srcId="{2ECBB560-33ED-438D-9E94-1319D5C73344}" destId="{A4247846-5BEA-4BDB-A71A-25C51516A6B8}" srcOrd="0" destOrd="0" presId="urn:microsoft.com/office/officeart/2005/8/layout/process2"/>
    <dgm:cxn modelId="{BC030FA3-0F53-4819-9A6E-5147FA11DA0E}" type="presOf" srcId="{AC297844-1E6D-4A28-9396-DE1EAC2C66BF}" destId="{0D87CB17-EA98-4624-9FE1-DBA11550DC8B}" srcOrd="0" destOrd="0" presId="urn:microsoft.com/office/officeart/2005/8/layout/process2"/>
    <dgm:cxn modelId="{D7F7B3C9-1346-4D2C-A493-2EFF005E5339}" type="presOf" srcId="{B6607128-8413-4CAE-ACB2-E130A80D9625}" destId="{0B85406A-BC39-4BB3-A7BD-BCF3B6898E7F}" srcOrd="0" destOrd="0" presId="urn:microsoft.com/office/officeart/2005/8/layout/process2"/>
    <dgm:cxn modelId="{C09D4D24-FAC3-4DE6-8D7E-264144A11708}" type="presParOf" srcId="{0D87CB17-EA98-4624-9FE1-DBA11550DC8B}" destId="{A11D7169-1F71-44D7-9E96-3FF62FCDDC9B}" srcOrd="0" destOrd="0" presId="urn:microsoft.com/office/officeart/2005/8/layout/process2"/>
    <dgm:cxn modelId="{AC51A944-EEA8-4376-9F36-25D0261254A1}" type="presParOf" srcId="{0D87CB17-EA98-4624-9FE1-DBA11550DC8B}" destId="{0B85406A-BC39-4BB3-A7BD-BCF3B6898E7F}" srcOrd="1" destOrd="0" presId="urn:microsoft.com/office/officeart/2005/8/layout/process2"/>
    <dgm:cxn modelId="{2859C29B-D93D-4C40-9AE3-36C502FA2433}" type="presParOf" srcId="{0B85406A-BC39-4BB3-A7BD-BCF3B6898E7F}" destId="{9D9EB761-922A-476A-81FE-A9B04AE740E1}" srcOrd="0" destOrd="0" presId="urn:microsoft.com/office/officeart/2005/8/layout/process2"/>
    <dgm:cxn modelId="{2749D7E8-B2C2-415C-8C5E-652F42153044}" type="presParOf" srcId="{0D87CB17-EA98-4624-9FE1-DBA11550DC8B}" destId="{A4247846-5BEA-4BDB-A71A-25C51516A6B8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297844-1E6D-4A28-9396-DE1EAC2C66BF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454591B9-4C7D-4CCD-B81D-6B5CA699E753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8E2E9DC-1B59-4A43-B9EB-7F9CA429EF74}" type="parTrans" cxnId="{FDA9AF78-B3B4-4CCD-A89A-5E442D8CB332}">
      <dgm:prSet/>
      <dgm:spPr/>
      <dgm:t>
        <a:bodyPr/>
        <a:lstStyle/>
        <a:p>
          <a:endParaRPr lang="ru-RU"/>
        </a:p>
      </dgm:t>
    </dgm:pt>
    <dgm:pt modelId="{B6607128-8413-4CAE-ACB2-E130A80D9625}" type="sibTrans" cxnId="{FDA9AF78-B3B4-4CCD-A89A-5E442D8CB332}">
      <dgm:prSet/>
      <dgm:spPr/>
      <dgm:t>
        <a:bodyPr/>
        <a:lstStyle/>
        <a:p>
          <a:endParaRPr lang="ru-RU"/>
        </a:p>
      </dgm:t>
    </dgm:pt>
    <dgm:pt modelId="{2ECBB560-33ED-438D-9E94-1319D5C73344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0152365-F548-46B8-8931-7D3734B62FA2}" type="parTrans" cxnId="{82B1E191-859C-4DD6-9A99-723BF0793609}">
      <dgm:prSet/>
      <dgm:spPr/>
      <dgm:t>
        <a:bodyPr/>
        <a:lstStyle/>
        <a:p>
          <a:endParaRPr lang="ru-RU"/>
        </a:p>
      </dgm:t>
    </dgm:pt>
    <dgm:pt modelId="{2A39366D-CDB3-4CD4-8DA2-4F5DCEA51058}" type="sibTrans" cxnId="{82B1E191-859C-4DD6-9A99-723BF0793609}">
      <dgm:prSet/>
      <dgm:spPr/>
      <dgm:t>
        <a:bodyPr/>
        <a:lstStyle/>
        <a:p>
          <a:endParaRPr lang="ru-RU"/>
        </a:p>
      </dgm:t>
    </dgm:pt>
    <dgm:pt modelId="{0D87CB17-EA98-4624-9FE1-DBA11550DC8B}" type="pres">
      <dgm:prSet presAssocID="{AC297844-1E6D-4A28-9396-DE1EAC2C66BF}" presName="linearFlow" presStyleCnt="0">
        <dgm:presLayoutVars>
          <dgm:resizeHandles val="exact"/>
        </dgm:presLayoutVars>
      </dgm:prSet>
      <dgm:spPr/>
    </dgm:pt>
    <dgm:pt modelId="{A11D7169-1F71-44D7-9E96-3FF62FCDDC9B}" type="pres">
      <dgm:prSet presAssocID="{454591B9-4C7D-4CCD-B81D-6B5CA699E753}" presName="node" presStyleLbl="node1" presStyleIdx="0" presStyleCnt="2" custScaleX="164969">
        <dgm:presLayoutVars>
          <dgm:bulletEnabled val="1"/>
        </dgm:presLayoutVars>
      </dgm:prSet>
      <dgm:spPr/>
    </dgm:pt>
    <dgm:pt modelId="{0B85406A-BC39-4BB3-A7BD-BCF3B6898E7F}" type="pres">
      <dgm:prSet presAssocID="{B6607128-8413-4CAE-ACB2-E130A80D9625}" presName="sibTrans" presStyleLbl="sibTrans2D1" presStyleIdx="0" presStyleCnt="1"/>
      <dgm:spPr/>
    </dgm:pt>
    <dgm:pt modelId="{9D9EB761-922A-476A-81FE-A9B04AE740E1}" type="pres">
      <dgm:prSet presAssocID="{B6607128-8413-4CAE-ACB2-E130A80D9625}" presName="connectorText" presStyleLbl="sibTrans2D1" presStyleIdx="0" presStyleCnt="1"/>
      <dgm:spPr/>
    </dgm:pt>
    <dgm:pt modelId="{A4247846-5BEA-4BDB-A71A-25C51516A6B8}" type="pres">
      <dgm:prSet presAssocID="{2ECBB560-33ED-438D-9E94-1319D5C73344}" presName="node" presStyleLbl="node1" presStyleIdx="1" presStyleCnt="2" custScaleX="166273">
        <dgm:presLayoutVars>
          <dgm:bulletEnabled val="1"/>
        </dgm:presLayoutVars>
      </dgm:prSet>
      <dgm:spPr/>
    </dgm:pt>
  </dgm:ptLst>
  <dgm:cxnLst>
    <dgm:cxn modelId="{1EA21E07-D2FC-4144-9ED2-3CCEBD814CAC}" type="presOf" srcId="{B6607128-8413-4CAE-ACB2-E130A80D9625}" destId="{9D9EB761-922A-476A-81FE-A9B04AE740E1}" srcOrd="1" destOrd="0" presId="urn:microsoft.com/office/officeart/2005/8/layout/process2"/>
    <dgm:cxn modelId="{FDA9AF78-B3B4-4CCD-A89A-5E442D8CB332}" srcId="{AC297844-1E6D-4A28-9396-DE1EAC2C66BF}" destId="{454591B9-4C7D-4CCD-B81D-6B5CA699E753}" srcOrd="0" destOrd="0" parTransId="{88E2E9DC-1B59-4A43-B9EB-7F9CA429EF74}" sibTransId="{B6607128-8413-4CAE-ACB2-E130A80D9625}"/>
    <dgm:cxn modelId="{A7D4E289-7DBD-44DD-A1E7-A42563D2A985}" type="presOf" srcId="{454591B9-4C7D-4CCD-B81D-6B5CA699E753}" destId="{A11D7169-1F71-44D7-9E96-3FF62FCDDC9B}" srcOrd="0" destOrd="0" presId="urn:microsoft.com/office/officeart/2005/8/layout/process2"/>
    <dgm:cxn modelId="{82B1E191-859C-4DD6-9A99-723BF0793609}" srcId="{AC297844-1E6D-4A28-9396-DE1EAC2C66BF}" destId="{2ECBB560-33ED-438D-9E94-1319D5C73344}" srcOrd="1" destOrd="0" parTransId="{C0152365-F548-46B8-8931-7D3734B62FA2}" sibTransId="{2A39366D-CDB3-4CD4-8DA2-4F5DCEA51058}"/>
    <dgm:cxn modelId="{B81FBE9F-1427-4452-AD5D-A6BAF57A9F7D}" type="presOf" srcId="{2ECBB560-33ED-438D-9E94-1319D5C73344}" destId="{A4247846-5BEA-4BDB-A71A-25C51516A6B8}" srcOrd="0" destOrd="0" presId="urn:microsoft.com/office/officeart/2005/8/layout/process2"/>
    <dgm:cxn modelId="{BC030FA3-0F53-4819-9A6E-5147FA11DA0E}" type="presOf" srcId="{AC297844-1E6D-4A28-9396-DE1EAC2C66BF}" destId="{0D87CB17-EA98-4624-9FE1-DBA11550DC8B}" srcOrd="0" destOrd="0" presId="urn:microsoft.com/office/officeart/2005/8/layout/process2"/>
    <dgm:cxn modelId="{D7F7B3C9-1346-4D2C-A493-2EFF005E5339}" type="presOf" srcId="{B6607128-8413-4CAE-ACB2-E130A80D9625}" destId="{0B85406A-BC39-4BB3-A7BD-BCF3B6898E7F}" srcOrd="0" destOrd="0" presId="urn:microsoft.com/office/officeart/2005/8/layout/process2"/>
    <dgm:cxn modelId="{C09D4D24-FAC3-4DE6-8D7E-264144A11708}" type="presParOf" srcId="{0D87CB17-EA98-4624-9FE1-DBA11550DC8B}" destId="{A11D7169-1F71-44D7-9E96-3FF62FCDDC9B}" srcOrd="0" destOrd="0" presId="urn:microsoft.com/office/officeart/2005/8/layout/process2"/>
    <dgm:cxn modelId="{AC51A944-EEA8-4376-9F36-25D0261254A1}" type="presParOf" srcId="{0D87CB17-EA98-4624-9FE1-DBA11550DC8B}" destId="{0B85406A-BC39-4BB3-A7BD-BCF3B6898E7F}" srcOrd="1" destOrd="0" presId="urn:microsoft.com/office/officeart/2005/8/layout/process2"/>
    <dgm:cxn modelId="{2859C29B-D93D-4C40-9AE3-36C502FA2433}" type="presParOf" srcId="{0B85406A-BC39-4BB3-A7BD-BCF3B6898E7F}" destId="{9D9EB761-922A-476A-81FE-A9B04AE740E1}" srcOrd="0" destOrd="0" presId="urn:microsoft.com/office/officeart/2005/8/layout/process2"/>
    <dgm:cxn modelId="{2749D7E8-B2C2-415C-8C5E-652F42153044}" type="presParOf" srcId="{0D87CB17-EA98-4624-9FE1-DBA11550DC8B}" destId="{A4247846-5BEA-4BDB-A71A-25C51516A6B8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D7169-1F71-44D7-9E96-3FF62FCDDC9B}">
      <dsp:nvSpPr>
        <dsp:cNvPr id="0" name=""/>
        <dsp:cNvSpPr/>
      </dsp:nvSpPr>
      <dsp:spPr>
        <a:xfrm>
          <a:off x="1905004" y="689"/>
          <a:ext cx="6705590" cy="2258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</a:rPr>
                <m:t>𝐴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𝑖𝑢𝑡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𝑈𝐼𝑡𝑐𝑜𝑠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𝜑</m:t>
              </m:r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1971144" y="66829"/>
        <a:ext cx="6573310" cy="2125918"/>
      </dsp:txXfrm>
    </dsp:sp>
    <dsp:sp modelId="{0B85406A-BC39-4BB3-A7BD-BCF3B6898E7F}">
      <dsp:nvSpPr>
        <dsp:cNvPr id="0" name=""/>
        <dsp:cNvSpPr/>
      </dsp:nvSpPr>
      <dsp:spPr>
        <a:xfrm rot="5400000">
          <a:off x="4834387" y="2315343"/>
          <a:ext cx="846824" cy="10161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200" kern="1200"/>
        </a:p>
      </dsp:txBody>
      <dsp:txXfrm rot="-5400000">
        <a:off x="4952943" y="2400026"/>
        <a:ext cx="609713" cy="592777"/>
      </dsp:txXfrm>
    </dsp:sp>
    <dsp:sp modelId="{A4247846-5BEA-4BDB-A71A-25C51516A6B8}">
      <dsp:nvSpPr>
        <dsp:cNvPr id="0" name=""/>
        <dsp:cNvSpPr/>
      </dsp:nvSpPr>
      <dsp:spPr>
        <a:xfrm>
          <a:off x="1878502" y="3387987"/>
          <a:ext cx="6758595" cy="22581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400" b="0" i="1" kern="1200" smtClean="0">
                  <a:latin typeface="Cambria Math" panose="02040503050406030204" pitchFamily="18" charset="0"/>
                </a:rPr>
                <m:t>𝑃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𝑖𝑢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=</m:t>
              </m:r>
              <m:r>
                <a:rPr lang="uz-Latn-UZ" sz="4400" b="0" i="1" kern="1200" smtClean="0">
                  <a:latin typeface="Cambria Math" panose="02040503050406030204" pitchFamily="18" charset="0"/>
                </a:rPr>
                <m:t>𝑈𝐼𝑐𝑜𝑠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𝜑</m:t>
              </m:r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1944642" y="3454127"/>
        <a:ext cx="6626315" cy="2125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090B6A-F24A-4A17-8AFB-BED3CA699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2D3E75-2EF1-4223-99F1-9E566BDBA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FE642D-46AC-4761-81FE-1D6563A25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61E2E9-745E-4A5C-AE51-929A3D8E9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72EBA7-89CA-4E5E-9484-98EF21FED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183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1A054-DA17-47B8-9561-22AE5D600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F3E29DC-03D1-4894-B74F-D186006CA9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20F2D0-B3B6-4B76-9FF3-9BB575D64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120266-37CF-4392-999B-8EDF4A3E3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7D65EA-8CEF-49C4-A497-E73CF8142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193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2B3B210-8068-4350-BA9C-F81CC3A384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D19C6B-D9E0-4A58-A499-CA908BA04C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38814E-A075-49C7-B3F4-BF3FED8B3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E6E768-572E-4AF7-AAD5-058A28E48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555C0B-2558-42CB-8962-6E853A258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372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397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F37F3-9186-4C9C-A66D-FF19E6DC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85A586-09CE-4976-897B-BF3803C96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9B1157-A346-496D-95F9-931122456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0D2D8B-7B6C-4645-A72A-FD13E5C4B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96C1B8-53C7-43D9-9D97-8A738B3E3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6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90D50-A497-40F3-B578-76124B839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A015D2-7439-49CF-BEDF-BF1C4697D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B2B179-68F9-480B-9BEB-AB8976EC9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6CE02E-7F56-4A9D-BA13-6110E6A0A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9F9098-F63F-4980-957C-620870B7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46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CEBF0A-F43B-4124-A1F5-0790EB36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BEF51E-537C-4644-AF8E-96B89D2EA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4733EC-5AE6-490D-BA33-7F96F3B84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AF3158-B1B9-4A5E-ABA9-94FF51BC1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D180B2-56C5-4C6D-8E14-9B8C42B89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935FA4-0F29-4F87-BC9A-2ED5ECEB0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88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9548A4-3812-4C6C-AFB8-760478914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F4F87F-8CAD-4753-AF50-133DCB3A6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55A1CA-497F-419C-961E-961A03CC1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237497-C779-437C-B4DE-C1C2C1007F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5ABCDEA-4981-47C5-8B92-A5DE345E8D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D1B6146-716A-4110-9985-8B18284D1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D2134F-7726-4F2A-8DBD-72EC3D9A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27211F1-56F3-4ED2-B30F-3A3AB81D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629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61D49-6BB1-4454-9E1E-65C31E282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A997192-A9B8-4AFA-84E5-EA7C0843B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72F451-8AF5-446B-AD5D-59690757C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D5DA33A-9A03-45A4-A4CE-54684A00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56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6065431-8D8F-4E9A-BFF2-9279D9C7F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A96DFC-3827-4E8A-B725-87412054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13888C5-58B0-48D0-A16B-673D71F3B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673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0E60E-AFF9-43DF-84E4-7A4A2DE8C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F20A9A-3370-4206-A6D0-7F5AF177B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CF46177-7BF0-4BD1-B9FF-977F58085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EA4CF3-1492-4719-9B59-44FDAF2AF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497142-16D0-4371-B775-E658BA881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0376FF-B4E6-4F17-B2C3-6D433DB68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954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2F248-9DAB-4CFE-96CD-502CCF191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CD9679E-82B6-4738-A748-06B3F98121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8C5F92-6B13-481F-A596-D47D11AAB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DED29B-7608-4031-B508-0AE969CC4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868F06-9C13-4144-B00C-904483CCA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3A734A-E9F3-4638-87E3-AD8AB2BBA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85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C56A8-9671-49BB-9267-6BD443F9D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3FFFDE-B17F-4360-A2DC-1F2E35B57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74F88C-CECB-4930-A64C-96717EC3C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54EC9-73D6-4C4F-8B3E-960EFCE55118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06CAB3-5E12-4B08-8FE8-9062B4872F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8E8D37-06A5-4B4A-8BF7-37952FF58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E61C8-A52E-4D46-8BBE-4D8F045D3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08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33500" y="1934788"/>
            <a:ext cx="9524999" cy="490134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6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66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8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491261"/>
            <a:ext cx="727405" cy="16802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09302" y="489607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1859390C-09DF-424D-8D15-F3DB874ED38B}"/>
              </a:ext>
            </a:extLst>
          </p:cNvPr>
          <p:cNvSpPr/>
          <p:nvPr/>
        </p:nvSpPr>
        <p:spPr>
          <a:xfrm>
            <a:off x="426964" y="4618930"/>
            <a:ext cx="727405" cy="16802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E5793B-41A2-4980-9F79-DAB83B453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0" y="1934788"/>
            <a:ext cx="3035300" cy="179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39410" y="187554"/>
                <a:ext cx="5764693" cy="3735090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𝜔</m:t>
                                </m:r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den>
                            </m:f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en-US" sz="3200" b="0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39410" y="187554"/>
                <a:ext cx="5764693" cy="3735090"/>
              </a:xfrm>
              <a:blipFill>
                <a:blip r:embed="rId2"/>
                <a:stretch>
                  <a:fillRect t="-11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151647" y="992968"/>
            <a:ext cx="0" cy="2585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3048000"/>
            <a:ext cx="38765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77" y="3853414"/>
                <a:ext cx="11701663" cy="27415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𝑑𝑎𝑛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𝑟𝑎𝑑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(60 </m:t>
                            </m:r>
                            <m:r>
                              <m:rPr>
                                <m:sty m:val="p"/>
                              </m:rPr>
                              <a:rPr lang="el-GR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Ω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100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lang="en-US" sz="3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𝑟𝑎𝑑</m:t>
                                </m:r>
                              </m:num>
                              <m:den>
                                <m:r>
                                  <a:rPr lang="en-US" sz="3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32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0,2 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100</m:t>
                                </m:r>
                                <m:f>
                                  <m:fPr>
                                    <m:ctrlPr>
                                      <a:rPr lang="en-US" sz="32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𝑟𝑎𝑑</m:t>
                                    </m:r>
                                  </m:num>
                                  <m:den>
                                    <m:r>
                                      <a:rPr lang="en-US" sz="32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den>
                                </m:f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∙</m:t>
                                </m:r>
                                <m:sSup>
                                  <m:sSupPr>
                                    <m:ctrlPr>
                                      <a:rPr lang="en-US" sz="32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sz="32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−4</m:t>
                                    </m:r>
                                  </m:sup>
                                </m:sSup>
                                <m:r>
                                  <a:rPr lang="en-US" sz="32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𝐹</m:t>
                                </m:r>
                              </m:den>
                            </m:f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𝒁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7" y="3853414"/>
                <a:ext cx="11701663" cy="2741552"/>
              </a:xfrm>
              <a:prstGeom prst="rect">
                <a:avLst/>
              </a:prstGeom>
              <a:blipFill>
                <a:blip r:embed="rId3"/>
                <a:stretch>
                  <a:fillRect l="-1355" t="-3556" b="-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82" y="187554"/>
                <a:ext cx="4757528" cy="28604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−4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𝑚𝐻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Z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82" y="187554"/>
                <a:ext cx="4757528" cy="2860446"/>
              </a:xfrm>
              <a:prstGeom prst="rect">
                <a:avLst/>
              </a:prstGeom>
              <a:blipFill>
                <a:blip r:embed="rId4"/>
                <a:stretch>
                  <a:fillRect l="-3201" t="-4478" b="-245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24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9721" y="1658413"/>
                <a:ext cx="11012557" cy="4731027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uz-Latn-UZ" sz="3200">
                    <a:latin typeface="Arial" panose="020B0604020202020204" pitchFamily="34" charset="0"/>
                    <a:cs typeface="Arial" panose="020B0604020202020204" pitchFamily="34" charset="0"/>
                  </a:rPr>
                  <a:t>O‘zgaruvchan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tok zanjiri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qarshilikli rezistordan,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induktiv qarshilikli induktiv g‘altakdan va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sig‘im qarshilikli kondensatordan iborat. Agar zanjirdan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A tok o‘tayotgan bo‘lsa,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 da undan ajralib chiqayotgan issiqlik miqdorini toping.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2.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Zanjir ketma-ket ulangan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aktiv qarshilik,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induktiv va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sig‘im qarshilikdan iborat. Zanjirdagi quvvat koeffitsiyentini toping.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9721" y="1658413"/>
                <a:ext cx="11012557" cy="4731027"/>
              </a:xfrm>
              <a:blipFill>
                <a:blip r:embed="rId2"/>
                <a:stretch>
                  <a:fillRect l="-1329" t="-902" r="-1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ECC7C073-43FA-44FA-BC7E-07E52B3BEABD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81672754"/>
                  </p:ext>
                </p:extLst>
              </p:nvPr>
            </p:nvGraphicFramePr>
            <p:xfrm>
              <a:off x="838200" y="530087"/>
              <a:ext cx="10515600" cy="564687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ECC7C073-43FA-44FA-BC7E-07E52B3BEABD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81672754"/>
                  </p:ext>
                </p:extLst>
              </p:nvPr>
            </p:nvGraphicFramePr>
            <p:xfrm>
              <a:off x="838200" y="530087"/>
              <a:ext cx="10515600" cy="564687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75085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2609" y="2014330"/>
                <a:ext cx="11092069" cy="455874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O‘zgaruvchan tok zanjiridagi 30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qarshilikli rezistordan, 20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induktiv qarshilikli induktiv g‘altakdan va 10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sig‘im qarshilikli kondensatordan iborat. Agar zanjirdan 2,5 A tok o‘tayotgan bo‘lsa, 4 s da undan ajralib chiqayotgan issiqlik miqdorini toping.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2609" y="2014330"/>
                <a:ext cx="11092069" cy="4558747"/>
              </a:xfrm>
              <a:blipFill>
                <a:blip r:embed="rId2"/>
                <a:stretch>
                  <a:fillRect l="-1429" t="-1738" r="-13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27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512903" y="187554"/>
                <a:ext cx="6092549" cy="3735090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𝐼𝑈𝑡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𝐼𝑍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𝑍𝑡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𝑍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𝐿</m:t>
                                </m:r>
                              </m:sub>
                            </m:s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sub>
                            </m:s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512903" y="187554"/>
                <a:ext cx="6092549" cy="3735090"/>
              </a:xfrm>
              <a:blipFill>
                <a:blip r:embed="rId2"/>
                <a:stretch>
                  <a:fillRect t="-11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538586" y="720356"/>
            <a:ext cx="1" cy="33414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3611217"/>
            <a:ext cx="241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7896" y="4200940"/>
                <a:ext cx="11264344" cy="23940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(2,5 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30 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32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Ω</m:t>
                                </m:r>
                              </m:e>
                            </m:d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32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Ω</m:t>
                                </m:r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0 </m:t>
                                </m:r>
                                <m:r>
                                  <m:rPr>
                                    <m:sty m:val="p"/>
                                  </m:rPr>
                                  <a:rPr lang="el-GR" sz="3200" i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Ω</m:t>
                                </m:r>
                              </m:e>
                            </m:d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790</m:t>
                    </m:r>
                  </m:oMath>
                </a14:m>
                <a:r>
                  <a:rPr lang="ru-RU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J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𝑸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𝟕𝟗𝟎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96" y="4200940"/>
                <a:ext cx="11264344" cy="2394028"/>
              </a:xfrm>
              <a:prstGeom prst="rect">
                <a:avLst/>
              </a:prstGeom>
              <a:blipFill>
                <a:blip r:embed="rId3"/>
                <a:stretch>
                  <a:fillRect l="-1408" t="-2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7896" y="187554"/>
                <a:ext cx="4293704" cy="40133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Q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96" y="187554"/>
                <a:ext cx="4293704" cy="4013386"/>
              </a:xfrm>
              <a:prstGeom prst="rect">
                <a:avLst/>
              </a:prstGeom>
              <a:blipFill>
                <a:blip r:embed="rId4"/>
                <a:stretch>
                  <a:fillRect l="-3693" t="-2128" b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5617" y="1881810"/>
                <a:ext cx="10787269" cy="469126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Zanjir ketma-ket ulangan 24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aktiv qarshilik, 20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induktiv va 30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sig‘im qarshilikdan iborat. Zanjirdagi quvvat koeffitsiyentini toping.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5617" y="1881810"/>
                <a:ext cx="10787269" cy="4691268"/>
              </a:xfrm>
              <a:blipFill>
                <a:blip r:embed="rId2"/>
                <a:stretch>
                  <a:fillRect l="-1412" t="-1691" r="-1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54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11687" y="187554"/>
                <a:ext cx="5893766" cy="3735090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r>
                  <a:rPr lang="en-US" sz="3600" b="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𝑍</m:t>
                            </m:r>
                          </m:den>
                        </m:f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uz-Latn-UZ" sz="3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3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uz-Latn-UZ" sz="3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𝐿</m:t>
                                        </m:r>
                                      </m:sub>
                                    </m:sSub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uz-Latn-UZ" sz="3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3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𝑋</m:t>
                                        </m:r>
                                      </m:e>
                                      <m:sub>
                                        <m:r>
                                          <a:rPr lang="uz-Latn-UZ" sz="36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𝐶</m:t>
                                        </m:r>
                                      </m:sub>
                                    </m:sSub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</m:e>
                    </m:func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11687" y="187554"/>
                <a:ext cx="5893766" cy="3735090"/>
              </a:xfrm>
              <a:blipFill>
                <a:blip r:embed="rId2"/>
                <a:stretch>
                  <a:fillRect t="-11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708237" y="612330"/>
            <a:ext cx="1" cy="21884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471530"/>
            <a:ext cx="2418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77" y="3697356"/>
                <a:ext cx="11701663" cy="28976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36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24 </m:t>
                            </m:r>
                            <m:r>
                              <m:rPr>
                                <m:sty m:val="p"/>
                              </m:rPr>
                              <a:rPr lang="el-GR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Ω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(24 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l-GR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Ω</m:t>
                                    </m:r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uz-Latn-UZ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(20 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l-GR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Ω</m:t>
                                    </m:r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−30 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l-GR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Ω</m:t>
                                    </m:r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uz-Latn-UZ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≈</m:t>
                        </m:r>
                        <m:r>
                          <a:rPr lang="ru-RU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0,923</m:t>
                        </m:r>
                      </m:e>
                    </m:func>
                  </m:oMath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600" b="1" i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𝐜𝐨𝐬</m:t>
                        </m:r>
                      </m:fName>
                      <m:e>
                        <m:r>
                          <a:rPr lang="en-US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𝝋</m:t>
                        </m:r>
                      </m:e>
                    </m:func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𝟗𝟐𝟑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7" y="3697356"/>
                <a:ext cx="11701663" cy="2897611"/>
              </a:xfrm>
              <a:prstGeom prst="rect">
                <a:avLst/>
              </a:prstGeom>
              <a:blipFill>
                <a:blip r:embed="rId3"/>
                <a:stretch>
                  <a:fillRect l="-1615" t="-1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4"/>
                <a:ext cx="4486140" cy="40133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32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</m:func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4"/>
                <a:ext cx="4486140" cy="4013386"/>
              </a:xfrm>
              <a:prstGeom prst="rect">
                <a:avLst/>
              </a:prstGeom>
              <a:blipFill>
                <a:blip r:embed="rId4"/>
                <a:stretch>
                  <a:fillRect l="-3533" t="-3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22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34816"/>
            <a:ext cx="10561983" cy="463826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100 Hz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induktiv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rezonans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ulanishi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sig‘imi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5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777948" y="187554"/>
                <a:ext cx="5526156" cy="3735090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</a:t>
                </a:r>
              </a:p>
              <a:p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(2</m:t>
                            </m:r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𝜋𝜈</m:t>
                            </m:r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777948" y="187554"/>
                <a:ext cx="5526156" cy="3735090"/>
              </a:xfrm>
              <a:blipFill>
                <a:blip r:embed="rId2"/>
                <a:stretch>
                  <a:fillRect t="-1144" b="-1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151645" y="992968"/>
            <a:ext cx="2" cy="1472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1954695"/>
            <a:ext cx="38500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77" y="4253880"/>
                <a:ext cx="11701663" cy="23410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(2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∙3,14∙100 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𝐻𝑧</m:t>
                            </m:r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∙0,025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≈101,4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𝟏𝟎𝟏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𝟏𝟎𝟏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7" y="4253880"/>
                <a:ext cx="11701663" cy="2341087"/>
              </a:xfrm>
              <a:prstGeom prst="rect">
                <a:avLst/>
              </a:prstGeom>
              <a:blipFill>
                <a:blip r:embed="rId3"/>
                <a:stretch>
                  <a:fillRect l="-1355" t="-20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4"/>
                <a:ext cx="4419879" cy="28604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𝑚𝐻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=0,025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4"/>
                <a:ext cx="4419879" cy="2860446"/>
              </a:xfrm>
              <a:prstGeom prst="rect">
                <a:avLst/>
              </a:prstGeom>
              <a:blipFill>
                <a:blip r:embed="rId4"/>
                <a:stretch>
                  <a:fillRect l="-3586" t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14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5374" y="1948070"/>
                <a:ext cx="10800522" cy="45720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200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reostat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ko‘rinishga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Zanjirning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374" y="1948070"/>
                <a:ext cx="10800522" cy="4572000"/>
              </a:xfrm>
              <a:blipFill>
                <a:blip r:embed="rId2"/>
                <a:stretch>
                  <a:fillRect l="-1467" t="-1733" r="-14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7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575</Words>
  <Application>Microsoft Office PowerPoint</Application>
  <PresentationFormat>Широкоэкранный</PresentationFormat>
  <Paragraphs>77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37</cp:revision>
  <dcterms:created xsi:type="dcterms:W3CDTF">2020-12-14T14:40:10Z</dcterms:created>
  <dcterms:modified xsi:type="dcterms:W3CDTF">2021-02-23T19:26:32Z</dcterms:modified>
</cp:coreProperties>
</file>