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image" Target="../media/image25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sSub>
                    <m:sSubPr>
                      <m:ctrlPr>
                        <a:rPr lang="ru-RU" sz="400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𝑈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𝑚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radPr>
                    <m:deg/>
                    <m:e>
                      <m:sSubSup>
                        <m:sSubSup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e>
                  </m:rad>
                </m:oMath>
              </a14:m>
              <a:r>
                <a:rPr lang="uz-Latn-UZ" sz="3700" dirty="0"/>
                <a:t>  </a:t>
              </a:r>
              <a:endParaRPr lang="ru-RU" sz="3700" dirty="0"/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r>
                <a:rPr lang="uz-Latn-UZ" sz="4000" b="0" i="0">
                  <a:latin typeface="Cambria Math" panose="02040503050406030204" pitchFamily="18" charset="0"/>
                </a:rPr>
                <a:t>𝑈</a:t>
              </a:r>
              <a:r>
                <a:rPr lang="ru-RU" sz="4000" b="0" i="0">
                  <a:latin typeface="Cambria Math" panose="02040503050406030204" pitchFamily="18" charset="0"/>
                </a:rPr>
                <a:t>_</a:t>
              </a:r>
              <a:r>
                <a:rPr lang="uz-Latn-UZ" sz="4000" b="0" i="0">
                  <a:latin typeface="Cambria Math" panose="02040503050406030204" pitchFamily="18" charset="0"/>
                </a:rPr>
                <a:t>𝑚=√(𝑈_𝑅^2+〖(𝑈_𝐿−𝑈_𝐶)〗^2 )</a:t>
              </a:r>
              <a:r>
                <a:rPr lang="uz-Latn-UZ" sz="3700" dirty="0"/>
                <a:t>  </a:t>
              </a:r>
              <a:endParaRPr lang="ru-RU" sz="3700" dirty="0"/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sSub>
                    <m:sSubPr>
                      <m:ctrlPr>
                        <a:rPr lang="ru-RU" sz="400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𝑋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𝐿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−</m:t>
                  </m:r>
                  <m:sSub>
                    <m:sSub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𝑋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𝐶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𝜔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𝐿</m:t>
                  </m:r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−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fPr>
                    <m:num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num>
                    <m:den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den>
                  </m:f>
                  <m:r>
                    <a:rPr lang="uz-Latn-UZ" sz="40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 </m:t>
                  </m:r>
                </m:oMath>
              </a14:m>
              <a:r>
                <a:rPr lang="uz-Latn-UZ" sz="3600" dirty="0"/>
                <a:t> </a:t>
              </a:r>
              <a:endParaRPr lang="ru-RU" sz="3600" dirty="0"/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r>
                <a:rPr lang="uz-Latn-UZ" sz="4000" b="0" i="0">
                  <a:latin typeface="Cambria Math" panose="02040503050406030204" pitchFamily="18" charset="0"/>
                </a:rPr>
                <a:t>𝑋</a:t>
              </a:r>
              <a:r>
                <a:rPr lang="ru-RU" sz="4000" b="0" i="0">
                  <a:latin typeface="Cambria Math" panose="02040503050406030204" pitchFamily="18" charset="0"/>
                </a:rPr>
                <a:t>_</a:t>
              </a:r>
              <a:r>
                <a:rPr lang="uz-Latn-UZ" sz="4000" b="0" i="0">
                  <a:latin typeface="Cambria Math" panose="02040503050406030204" pitchFamily="18" charset="0"/>
                </a:rPr>
                <a:t>𝐿−𝑋_𝐶=</a:t>
              </a:r>
              <a:r>
                <a:rPr lang="uz-Latn-UZ" sz="40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𝜔𝐿−1/𝜔𝐶  </a:t>
              </a:r>
              <a:r>
                <a:rPr lang="uz-Latn-UZ" sz="3600" dirty="0"/>
                <a:t> </a:t>
              </a:r>
              <a:endParaRPr lang="ru-RU" sz="3600" dirty="0"/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uz-Latn-UZ" sz="4000" b="0" i="1" smtClean="0">
                      <a:latin typeface="Cambria Math" panose="02040503050406030204" pitchFamily="18" charset="0"/>
                    </a:rPr>
                    <m:t>𝑍</m:t>
                  </m:r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radPr>
                    <m:deg/>
                    <m:e>
                      <m:sSup>
                        <m:sSup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e>
                  </m:rad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r>
                <a:rPr lang="uz-Latn-UZ" sz="4000" b="0" i="0">
                  <a:latin typeface="Cambria Math" panose="02040503050406030204" pitchFamily="18" charset="0"/>
                </a:rPr>
                <a:t>𝑍=√(𝑅^2+〖(𝑋_𝐿−𝑋_𝐶)〗^2 )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sSub>
                    <m:sSubPr>
                      <m:ctrlPr>
                        <a:rPr lang="uz-Latn-UZ" sz="4000" i="1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𝐼</m:t>
                      </m:r>
                    </m:e>
                    <m:sub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𝑚</m:t>
                      </m:r>
                    </m:sub>
                  </m:sSub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num>
                    <m:den>
                      <m:r>
                        <a:rPr lang="uz-Latn-UZ" sz="4000" b="0" i="1" smtClean="0">
                          <a:latin typeface="Cambria Math" panose="02040503050406030204" pitchFamily="18" charset="0"/>
                        </a:rPr>
                        <m:t>𝑍</m:t>
                      </m:r>
                    </m:den>
                  </m:f>
                  <m:r>
                    <a:rPr lang="uz-Latn-UZ" sz="4000" b="0" i="1" smtClean="0"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000" b="0" i="1" smtClean="0">
                          <a:latin typeface="Cambria Math" panose="02040503050406030204" pitchFamily="18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num>
                    <m:den>
                      <m:rad>
                        <m:radPr>
                          <m:degHide m:val="on"/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uz-Latn-UZ" sz="4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uz-Latn-UZ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uz-Latn-UZ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uz-Latn-UZ" sz="40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uz-Latn-UZ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den>
                  </m:f>
                </m:oMath>
              </a14:m>
              <a:r>
                <a:rPr lang="uz-Latn-UZ" sz="3700" dirty="0"/>
                <a:t>  </a:t>
              </a:r>
              <a:endParaRPr lang="ru-RU" sz="3700" dirty="0"/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r>
                <a:rPr lang="uz-Latn-UZ" sz="4000" i="0">
                  <a:latin typeface="Cambria Math" panose="02040503050406030204" pitchFamily="18" charset="0"/>
                </a:rPr>
                <a:t>〖</a:t>
              </a:r>
              <a:r>
                <a:rPr lang="en-US" sz="4000" b="0" i="0">
                  <a:latin typeface="Cambria Math" panose="02040503050406030204" pitchFamily="18" charset="0"/>
                </a:rPr>
                <a:t>       </a:t>
              </a:r>
              <a:r>
                <a:rPr lang="uz-Latn-UZ" sz="4000" b="0" i="0">
                  <a:latin typeface="Cambria Math" panose="02040503050406030204" pitchFamily="18" charset="0"/>
                </a:rPr>
                <a:t>𝐼〗_𝑚=𝑈_𝑚/𝑍=𝑈_𝑚/√(𝑅^2+〖(</a:t>
              </a:r>
              <a:r>
                <a:rPr lang="en-US" sz="4000" b="0" i="0">
                  <a:latin typeface="Cambria Math" panose="02040503050406030204" pitchFamily="18" charset="0"/>
                </a:rPr>
                <a:t>𝑋</a:t>
              </a:r>
              <a:r>
                <a:rPr lang="uz-Latn-UZ" sz="4000" b="0" i="0">
                  <a:latin typeface="Cambria Math" panose="02040503050406030204" pitchFamily="18" charset="0"/>
                </a:rPr>
                <a:t>_𝐿−</a:t>
              </a:r>
              <a:r>
                <a:rPr lang="en-US" sz="4000" b="0" i="0">
                  <a:latin typeface="Cambria Math" panose="02040503050406030204" pitchFamily="18" charset="0"/>
                </a:rPr>
                <a:t>𝑋</a:t>
              </a:r>
              <a:r>
                <a:rPr lang="uz-Latn-UZ" sz="4000" b="0" i="0">
                  <a:latin typeface="Cambria Math" panose="02040503050406030204" pitchFamily="18" charset="0"/>
                </a:rPr>
                <a:t>_𝐶)〗^2 )</a:t>
              </a:r>
              <a:r>
                <a:rPr lang="uz-Latn-UZ" sz="3700" dirty="0"/>
                <a:t>  </a:t>
              </a:r>
              <a:endParaRPr lang="ru-RU" sz="3700" dirty="0"/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en-US" sz="4400" b="0" i="1" smtClean="0">
                      <a:latin typeface="Cambria Math" panose="02040503050406030204" pitchFamily="18" charset="0"/>
                    </a:rPr>
                    <m:t>   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𝑡𝑔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𝜑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num>
                    <m:den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den>
                  </m:f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r>
                <a:rPr lang="en-US" sz="4400" b="0" i="0">
                  <a:latin typeface="Cambria Math" panose="02040503050406030204" pitchFamily="18" charset="0"/>
                </a:rPr>
                <a:t>   </a:t>
              </a:r>
              <a:r>
                <a:rPr lang="uz-Latn-UZ" sz="4400" b="0" i="0">
                  <a:latin typeface="Cambria Math" panose="02040503050406030204" pitchFamily="18" charset="0"/>
                </a:rPr>
                <a:t>𝑡𝑔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𝜑=(𝑈_𝐿−𝑈_𝐶)/𝑈_</a:t>
              </a:r>
              <a:r>
                <a:rPr lang="en-US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𝑚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 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14:m>
                <m:oMath xmlns:m="http://schemas.openxmlformats.org/officeDocument/2006/math">
                  <m:r>
                    <a:rPr lang="en-US" sz="4400" b="0" i="1" smtClean="0">
                      <a:latin typeface="Cambria Math" panose="02040503050406030204" pitchFamily="18" charset="0"/>
                    </a:rPr>
                    <m:t>      </m:t>
                  </m:r>
                  <m:r>
                    <a:rPr lang="uz-Latn-UZ" sz="4400" b="0" i="1" smtClean="0">
                      <a:latin typeface="Cambria Math" panose="02040503050406030204" pitchFamily="18" charset="0"/>
                    </a:rPr>
                    <m:t>𝑡𝑔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𝜑</m:t>
                  </m:r>
                  <m:r>
                    <a:rPr lang="uz-Latn-UZ" sz="4400" b="0" i="1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fPr>
                    <m:num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uz-Latn-UZ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num>
                    <m:den>
                      <m:r>
                        <a:rPr lang="uz-Latn-UZ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den>
                  </m:f>
                </m:oMath>
              </a14:m>
              <a:r>
                <a:rPr lang="uz-Latn-UZ" sz="4000" dirty="0"/>
                <a:t> </a:t>
              </a:r>
              <a:endParaRPr lang="ru-RU" sz="4000" dirty="0"/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r>
                <a:rPr lang="en-US" sz="4400" b="0" i="0">
                  <a:latin typeface="Cambria Math" panose="02040503050406030204" pitchFamily="18" charset="0"/>
                </a:rPr>
                <a:t>      </a:t>
              </a:r>
              <a:r>
                <a:rPr lang="uz-Latn-UZ" sz="4400" b="0" i="0">
                  <a:latin typeface="Cambria Math" panose="02040503050406030204" pitchFamily="18" charset="0"/>
                </a:rPr>
                <a:t>𝑡𝑔</a:t>
              </a:r>
              <a:r>
                <a:rPr lang="uz-Latn-UZ" sz="4400" b="0" i="0">
                  <a:latin typeface="Cambria Math" panose="02040503050406030204" pitchFamily="18" charset="0"/>
                  <a:ea typeface="Cambria Math" panose="02040503050406030204" pitchFamily="18" charset="0"/>
                </a:rPr>
                <a:t>𝜑=(𝑋_𝐿−𝑋_𝐶)/𝑅</a:t>
              </a:r>
              <a:r>
                <a:rPr lang="uz-Latn-UZ" sz="4000" dirty="0"/>
                <a:t> </a:t>
              </a:r>
              <a:endParaRPr lang="ru-RU" sz="4000" dirty="0"/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ru-RU" sz="40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𝑈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𝑚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rad>
                <m:radPr>
                  <m:degHide m:val="on"/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radPr>
                <m:deg/>
                <m:e>
                  <m:sSubSup>
                    <m:sSubSupPr>
                      <m:ctrlPr>
                        <a:rPr lang="uz-Latn-UZ" sz="4000" b="0" i="1" kern="1200" smtClean="0">
                          <a:latin typeface="Cambria Math" panose="02040503050406030204" pitchFamily="18" charset="0"/>
                        </a:rPr>
                      </m:ctrlPr>
                    </m:sSubSup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𝑈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𝑅</m:t>
                      </m:r>
                    </m:sub>
                    <m:sup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2</m:t>
                      </m:r>
                    </m:sup>
                  </m:sSubSup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+</m:t>
                  </m:r>
                  <m:sSup>
                    <m:sSupPr>
                      <m:ctrlPr>
                        <a:rPr lang="uz-Latn-UZ" sz="4000" b="0" i="1" kern="1200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e>
              </m:rad>
            </m:oMath>
          </a14:m>
          <a:r>
            <a:rPr lang="uz-Latn-UZ" sz="3700" kern="1200" dirty="0"/>
            <a:t>  </a:t>
          </a:r>
          <a:endParaRPr lang="ru-RU" sz="3700" kern="1200" dirty="0"/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ru-RU" sz="40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𝑋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𝐿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−</m:t>
              </m:r>
              <m:sSub>
                <m:sSub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𝑋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𝐶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𝜔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𝐿</m:t>
              </m:r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−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fPr>
                <m:num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1</m:t>
                  </m:r>
                </m:num>
                <m:den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𝜔</m:t>
                  </m:r>
                  <m:r>
                    <a:rPr lang="uz-Latn-UZ" sz="40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𝐶</m:t>
                  </m:r>
                </m:den>
              </m:f>
              <m:r>
                <a:rPr lang="uz-Latn-UZ" sz="40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 </m:t>
              </m:r>
            </m:oMath>
          </a14:m>
          <a:r>
            <a:rPr lang="uz-Latn-UZ" sz="3600" kern="1200" dirty="0"/>
            <a:t> </a:t>
          </a:r>
          <a:endParaRPr lang="ru-RU" sz="3600" kern="1200" dirty="0"/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4000" b="0" i="1" kern="1200" smtClean="0">
                  <a:latin typeface="Cambria Math" panose="02040503050406030204" pitchFamily="18" charset="0"/>
                </a:rPr>
                <m:t>𝑍</m:t>
              </m:r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rad>
                <m:radPr>
                  <m:degHide m:val="on"/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radPr>
                <m:deg/>
                <m:e>
                  <m:sSup>
                    <m:sSupPr>
                      <m:ctrlPr>
                        <a:rPr lang="uz-Latn-UZ" sz="4000" b="0" i="1" kern="1200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𝑅</m:t>
                      </m:r>
                    </m:e>
                    <m:sup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+</m:t>
                  </m:r>
                  <m:sSup>
                    <m:sSupPr>
                      <m:ctrlPr>
                        <a:rPr lang="uz-Latn-UZ" sz="4000" b="0" i="1" kern="1200" smtClean="0">
                          <a:latin typeface="Cambria Math" panose="02040503050406030204" pitchFamily="18" charset="0"/>
                        </a:rPr>
                      </m:ctrlPr>
                    </m:sSup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)</m:t>
                      </m:r>
                    </m:e>
                    <m:sup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2</m:t>
                      </m:r>
                    </m:sup>
                  </m:sSup>
                </m:e>
              </m:rad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870036" y="4387794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626827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4000" i="1" kern="1200" smtClean="0">
                      <a:latin typeface="Cambria Math" panose="02040503050406030204" pitchFamily="18" charset="0"/>
                    </a:rPr>
                  </m:ctrlPr>
                </m:sSubPr>
                <m:e>
                  <m:r>
                    <a:rPr lang="en-US" sz="4000" b="0" i="1" kern="1200" smtClean="0">
                      <a:latin typeface="Cambria Math" panose="02040503050406030204" pitchFamily="18" charset="0"/>
                    </a:rPr>
                    <m:t>       </m:t>
                  </m:r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𝐼</m:t>
                  </m:r>
                </m:e>
                <m:sub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𝑚</m:t>
                  </m:r>
                </m:sub>
              </m:sSub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𝑈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𝑚</m:t>
                      </m:r>
                    </m:sub>
                  </m:sSub>
                </m:num>
                <m:den>
                  <m:r>
                    <a:rPr lang="uz-Latn-UZ" sz="4000" b="0" i="1" kern="1200" smtClean="0">
                      <a:latin typeface="Cambria Math" panose="02040503050406030204" pitchFamily="18" charset="0"/>
                    </a:rPr>
                    <m:t>𝑍</m:t>
                  </m:r>
                </m:den>
              </m:f>
              <m:r>
                <a:rPr lang="uz-Latn-UZ" sz="4000" b="0" i="1" kern="1200" smtClean="0">
                  <a:latin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000" b="0" i="1" kern="1200" smtClean="0">
                      <a:latin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uz-Latn-UZ" sz="4000" b="0" i="1" kern="1200" smtClean="0">
                          <a:latin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𝑈</m:t>
                      </m:r>
                    </m:e>
                    <m:sub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𝑚</m:t>
                      </m:r>
                    </m:sub>
                  </m:sSub>
                </m:num>
                <m:den>
                  <m:rad>
                    <m:radPr>
                      <m:degHide m:val="on"/>
                      <m:ctrlPr>
                        <a:rPr lang="uz-Latn-UZ" sz="4000" b="0" i="1" kern="1200" smtClean="0">
                          <a:latin typeface="Cambria Math" panose="02040503050406030204" pitchFamily="18" charset="0"/>
                        </a:rPr>
                      </m:ctrlPr>
                    </m:radPr>
                    <m:deg/>
                    <m:e>
                      <m:sSup>
                        <m:sSup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uz-Latn-UZ" sz="4000" b="0" i="1" kern="120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uz-Latn-UZ" sz="4000" b="0" i="1" kern="120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kern="120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uz-Latn-UZ" sz="4000" b="0" i="1" kern="120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kern="1200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uz-Latn-UZ" sz="4000" b="0" i="1" kern="120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uz-Latn-UZ" sz="4000" b="0" i="1" kern="120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e>
                  </m:rad>
                </m:den>
              </m:f>
            </m:oMath>
          </a14:m>
          <a:r>
            <a:rPr lang="uz-Latn-UZ" sz="3700" kern="1200" dirty="0"/>
            <a:t>  </a:t>
          </a:r>
          <a:endParaRPr lang="ru-RU" sz="3700" kern="1200" dirty="0"/>
        </a:p>
      </dsp:txBody>
      <dsp:txXfrm>
        <a:off x="870036" y="626827"/>
        <a:ext cx="10082520" cy="1253655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507311"/>
          <a:ext cx="9626816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4400" b="0" i="1" kern="1200" smtClean="0">
                  <a:latin typeface="Cambria Math" panose="02040503050406030204" pitchFamily="18" charset="0"/>
                </a:rPr>
                <m:t>   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𝑡𝑔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𝜑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sub>
                  </m:sSub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−</m:t>
                  </m:r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sub>
                  </m:sSub>
                </m:num>
                <m:den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</m:e>
                    <m:sub>
                      <m:r>
                        <a:rPr lang="en-US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sub>
                  </m:sSub>
                </m:den>
              </m:f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1325740" y="2507311"/>
        <a:ext cx="9626816" cy="1253655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08252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111760" rIns="111760" bIns="11176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en-US" sz="4400" b="0" i="1" kern="1200" smtClean="0">
                  <a:latin typeface="Cambria Math" panose="02040503050406030204" pitchFamily="18" charset="0"/>
                </a:rPr>
                <m:t>      </m:t>
              </m:r>
              <m:r>
                <a:rPr lang="uz-Latn-UZ" sz="4400" b="0" i="1" kern="1200" smtClean="0">
                  <a:latin typeface="Cambria Math" panose="02040503050406030204" pitchFamily="18" charset="0"/>
                </a:rPr>
                <m:t>𝑡𝑔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𝜑</m:t>
              </m:r>
              <m:r>
                <a:rPr lang="uz-Latn-UZ" sz="4400" b="0" i="1" kern="1200" smtClean="0">
                  <a:latin typeface="Cambria Math" panose="02040503050406030204" pitchFamily="18" charset="0"/>
                  <a:ea typeface="Cambria Math" panose="02040503050406030204" pitchFamily="18" charset="0"/>
                </a:rPr>
                <m:t>=</m:t>
              </m:r>
              <m:f>
                <m:fPr>
                  <m:ctrlP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</m:ctrlPr>
                </m:fPr>
                <m:num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sub>
                  </m:sSub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−</m:t>
                  </m:r>
                  <m:sSub>
                    <m:sSubPr>
                      <m:ctrlP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m:ctrlPr>
                    </m:sSubPr>
                    <m:e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</m:e>
                    <m:sub>
                      <m:r>
                        <a:rPr lang="uz-Latn-UZ" sz="4400" b="0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sub>
                  </m:sSub>
                </m:num>
                <m:den>
                  <m:r>
                    <a:rPr lang="uz-Latn-UZ" sz="4400" b="0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m:t>𝑅</m:t>
                  </m:r>
                </m:den>
              </m:f>
            </m:oMath>
          </a14:m>
          <a:r>
            <a:rPr lang="uz-Latn-UZ" sz="4000" kern="1200" dirty="0"/>
            <a:t> </a:t>
          </a:r>
          <a:endParaRPr lang="ru-RU" sz="4000" kern="1200" dirty="0"/>
        </a:p>
      </dsp:txBody>
      <dsp:txXfrm>
        <a:off x="870036" y="4387794"/>
        <a:ext cx="1008252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73854-F5CC-4541-9F1A-2C356DDDC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601A09-AA41-48B0-A196-A185D51DE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023309-ACF7-48B5-8CFA-5787D696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B5649C-81EB-41A0-801B-72E1FEDD5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BB5FFA-8AA9-486E-933F-274A438D0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9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2A5798-0D6B-45EE-BA01-7B517153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C8853D-DB67-4897-8613-24C50E8BB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A15757-C291-4F24-8947-D24C51F1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C4E4A1-BDCE-4F51-A5DF-25A914D7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9FE431-AB72-421E-970F-3924BE0A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6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EBDC5B1-1072-4968-876D-582B2F8E7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B9BEC4-F491-455C-A981-CC2A9DEFE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2577F0-319A-4C74-B0D7-ACBEE6AE3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6BED6-6FEC-4E34-94F9-970149B8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8AD4E4-2314-4CA3-A89E-6C4438AC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238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1174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5E651-E950-41B2-A047-3A9C7119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95A2B0-C460-4918-9438-8815682AB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4610A5-FBB5-499A-84E8-AE8B388A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0EC56F-2AE0-4FEF-B844-D8A4B9DC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395881-9892-4525-B830-E49DD3DCC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46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B61118-C226-4A32-944D-57268958F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1EE8F0-629D-4C25-AE26-91853F713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76611C-955F-4815-BC2D-06E225A8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C0B94D-4A00-4AFB-929C-4D7BA649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1B4B1C-28CE-485A-84E5-3A070163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56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4BF5C9-2BEB-4585-A128-64488A72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2CE22A-C46D-467D-9BAB-C4D29912F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E56843-FFB0-4611-B50D-7A13AD178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12A896-CB73-441C-BE05-62481ED1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B13F52-7AFA-4C7D-ACDE-0FE0E1BED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A5FE7E-018F-4F9C-8799-010908349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75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FABF58-FDDC-4087-B423-A4A23A67C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52981B-4167-4114-80F6-3C92A18A6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20E4A1-9227-4A3A-87AB-9995AC2EF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3D56C36-8663-4EE7-B2C4-C635C117C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FAEAA48-1392-461A-959E-DA8D7099E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AC3815-5AA7-4201-B121-2A3A2E4C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5E9012A-10A1-48F6-8652-1BE91FD3E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F514612-37BD-445A-B501-4EE7E1744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61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837A33-A6FA-4CD7-B236-BED53DA6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840E45-D2DB-4B4F-B46B-45309FB2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323A99-B7BB-419E-A238-293FD354E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965366C-0D52-4D34-8E6F-BA1E9597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13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17B75B-652B-4235-BAE7-432701F7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C070AAA-7D86-40C2-9C56-93E92ABB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C7E19DB-09FE-4AA2-BD15-673EBCF62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03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03CAF-0BF5-43CA-93EF-E9607080D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735939-E0EA-47CD-98CD-DC683A265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4494C1-4A83-4D2E-A68F-E62C979B3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4D4FED-CAB5-4AA4-8188-089CB09E9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82976C-2A33-4987-94DC-A798EB1BF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AC4D23-ADA1-49F3-A323-6644AB6FD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7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6C339-B3FD-42D3-B269-1612F5F44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148689-93C5-45A1-956F-4AA43A2AA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4805B3-CF22-4BEA-AAE0-784CD3118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B95CE0-EF20-46A2-A8FF-1D6EAE32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367615-98F4-4060-93D1-A204EB0F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D432E7-1E16-412E-A1E7-2957FE4F3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26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B3015F-9E2D-4D66-A4A5-F1A2DB5F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359AF1-6EB0-43B7-914D-E58D6D771F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0BE175-0D82-4155-81FF-8AC1F34960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ABDAF-B202-4C62-BE40-958C96973046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6BA6EC-B33D-44DE-AAE5-865741A98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1752B4-2624-4FB0-9BF1-EBCDA6859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FB8B4-05C5-47A7-8885-766B14568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79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44487" y="1934788"/>
            <a:ext cx="9312413" cy="5139867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66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66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60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60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uz-Latn-UZ" sz="60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uz-Latn-UZ" sz="4400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4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4800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26962" y="3066018"/>
            <a:ext cx="727405" cy="14387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892210" y="60925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11-sinf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6BE25A1C-F11F-48F4-A113-42E66BB671ED}"/>
              </a:ext>
            </a:extLst>
          </p:cNvPr>
          <p:cNvSpPr/>
          <p:nvPr/>
        </p:nvSpPr>
        <p:spPr>
          <a:xfrm>
            <a:off x="426962" y="5055705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BAA4294-8681-469B-A377-FE0FDE8E48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0" y="1980851"/>
            <a:ext cx="2983321" cy="1799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74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789042"/>
                <a:ext cx="10601739" cy="442622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O‘zgaruvchan tok zanjiriga aktiv qarshilik, induktiv g‘altak va kondensator ketma-ket ulangan. Aktiv qarshilikdagi kuchlanish 2 V, kondensatordagi 6 V. Agar zanjirdagi tok  tebranishlari kuchlanish tebranishlaridan faza bo‘yicha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5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5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uz-Latn-UZ" sz="3500" dirty="0">
                    <a:latin typeface="Arial" panose="020B0604020202020204" pitchFamily="34" charset="0"/>
                    <a:cs typeface="Arial" panose="020B0604020202020204" pitchFamily="34" charset="0"/>
                  </a:rPr>
                  <a:t> ga orqada bo‘lsa, induktiv g‘altakdagi kuchlanishni toping (V).</a:t>
                </a:r>
                <a:endParaRPr lang="ru-RU" sz="3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789042"/>
                <a:ext cx="10601739" cy="4426227"/>
              </a:xfrm>
              <a:blipFill>
                <a:blip r:embed="rId2"/>
                <a:stretch>
                  <a:fillRect l="-1725" t="-825" r="-16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173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588967" y="187553"/>
                <a:ext cx="6016485" cy="3576064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den>
                    </m:f>
                  </m:oMath>
                </a14:m>
                <a:endParaRPr lang="ru-RU" sz="3200" dirty="0"/>
              </a:p>
              <a:p>
                <a:r>
                  <a:rPr lang="en-US" sz="3200" dirty="0"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200" dirty="0"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588967" y="187553"/>
                <a:ext cx="6016485" cy="3576064"/>
              </a:xfrm>
              <a:blipFill>
                <a:blip r:embed="rId2"/>
                <a:stretch>
                  <a:fillRect t="-30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522425" y="844362"/>
            <a:ext cx="1" cy="2919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212295" y="2607364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3763617"/>
                <a:ext cx="11032710" cy="283135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𝑡𝑔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,   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m:rPr>
                        <m:sty m:val="p"/>
                      </m:rPr>
                      <a:rPr lang="uz-Latn-UZ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∙1+6 </m:t>
                    </m:r>
                    <m:r>
                      <m:rPr>
                        <m:sty m:val="p"/>
                      </m:rPr>
                      <a:rPr lang="uz-Latn-UZ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uz-Latn-UZ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=8 </m:t>
                    </m:r>
                    <m:r>
                      <m:rPr>
                        <m:sty m:val="p"/>
                      </m:rPr>
                      <a:rPr lang="uz-Latn-UZ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</m:t>
                        </m:r>
                        <m: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𝑼</m:t>
                        </m:r>
                      </m:e>
                      <m:sub>
                        <m: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𝑳</m:t>
                        </m:r>
                      </m:sub>
                    </m:sSub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𝐕</m:t>
                    </m:r>
                  </m:oMath>
                </a14:m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3763617"/>
                <a:ext cx="11032710" cy="2831351"/>
              </a:xfrm>
              <a:prstGeom prst="rect">
                <a:avLst/>
              </a:prstGeom>
              <a:blipFill>
                <a:blip r:embed="rId3"/>
                <a:stretch>
                  <a:fillRect l="-1437" t="-27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187554"/>
                <a:ext cx="4629165" cy="33905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m:rPr>
                        <m:sty m:val="p"/>
                      </m:rP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 </m:t>
                    </m:r>
                    <m:r>
                      <m:rPr>
                        <m:sty m:val="p"/>
                      </m:rP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187554"/>
                <a:ext cx="4629165" cy="3390534"/>
              </a:xfrm>
              <a:prstGeom prst="rect">
                <a:avLst/>
              </a:prstGeom>
              <a:blipFill>
                <a:blip r:embed="rId4"/>
                <a:stretch>
                  <a:fillRect l="-3426" t="-25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77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6017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563FC-11D4-4B2D-8D2C-F33624EE81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54157" y="1417982"/>
                <a:ext cx="10469217" cy="500932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1. O‘zgaruvchan tok zanjiriga aktiv qarshilik, induktiv g‘altak va kondensator ketma-ket ulangan. Aktiv qarshilikdagi kuchlanish 8 V, induktiv g‘altakdagi  12 V. Agar zanjirdagi tok tebranishlari kuchlanish tebranishlaridan faza bo‘yicha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ga orqada bo‘lsa, kondensatordagi kuchlanishni toping (V).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	2. 	Zanjirdagi reaktiv qarshilik </a:t>
                </a:r>
                <a14:m>
                  <m:oMath xmlns:m="http://schemas.openxmlformats.org/officeDocument/2006/math">
                    <m: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aktiv qarshilik 12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zanjirdagi o‘zgaruvchan kuchlanish amplitudasi </a:t>
                </a:r>
                <a14:m>
                  <m:oMath xmlns:m="http://schemas.openxmlformats.org/officeDocument/2006/math">
                    <m: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V bo‘lsa, tok kuchining effektiv qiymatini toping.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0563FC-11D4-4B2D-8D2C-F33624EE81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4157" y="1417982"/>
                <a:ext cx="10469217" cy="5009321"/>
              </a:xfrm>
              <a:blipFill>
                <a:blip r:embed="rId2"/>
                <a:stretch>
                  <a:fillRect l="-1514" t="-609" r="-1456" b="-30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22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75809997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975809997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625776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6257768"/>
                  </p:ext>
                </p:extLst>
              </p:nvPr>
            </p:nvGraphicFramePr>
            <p:xfrm>
              <a:off x="596349" y="225287"/>
              <a:ext cx="1103906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8984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7653" y="2054087"/>
                <a:ext cx="10545417" cy="45852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Zanjirdagi reaktiv qarshilik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aktiv qarshilik 4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zanjirdagi o‘zgaruvchan kuchlanish amplitudasi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ad>
                      <m:radPr>
                        <m:degHide m:val="on"/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V bo‘lsa, tok kuchining effektiv qiymatini toping.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7653" y="2054087"/>
                <a:ext cx="10545417" cy="4585252"/>
              </a:xfrm>
              <a:blipFill>
                <a:blip r:embed="rId2"/>
                <a:stretch>
                  <a:fillRect l="-1445" r="-15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943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588967" y="187553"/>
                <a:ext cx="6016485" cy="3241447"/>
              </a:xfrm>
            </p:spPr>
            <p:txBody>
              <a:bodyPr/>
              <a:lstStyle/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𝑒𝑓</m:t>
                            </m:r>
                          </m:sub>
                        </m:sSub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𝑍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uz-Latn-UZ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uz-Latn-UZ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𝐿</m:t>
                                </m:r>
                              </m:sub>
                            </m:s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uz-Latn-UZ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uz-Latn-UZ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sub>
                            </m:s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𝑅</m:t>
                                </m:r>
                              </m:e>
                              <m:sup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uz-Latn-UZ" sz="32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32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uz-Latn-UZ" sz="32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𝐿</m:t>
                                    </m:r>
                                  </m:sub>
                                </m:sSub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uz-Latn-UZ" sz="32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uz-Latn-UZ" sz="32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uz-Latn-UZ" sz="3200" i="1"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𝐶</m:t>
                                    </m:r>
                                  </m:sub>
                                </m:sSub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uz-Latn-UZ" sz="32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588967" y="187553"/>
                <a:ext cx="6016485" cy="3241447"/>
              </a:xfrm>
              <a:blipFill>
                <a:blip r:embed="rId2"/>
                <a:stretch>
                  <a:fillRect t="-3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588968" y="844362"/>
            <a:ext cx="1" cy="2584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225548" y="2448339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3723876"/>
                <a:ext cx="11529388" cy="28710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  <m:rad>
                          <m:radPr>
                            <m:degHide m:val="on"/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2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  <m:r>
                          <a:rPr lang="uz-Latn-UZ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uz-Latn-UZ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uz-Latn-UZ" sz="32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e>
                        </m:rad>
                        <m:r>
                          <a:rPr lang="uz-Latn-UZ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uz-Latn-U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(4 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3200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Ω</m:t>
                                </m:r>
                                <m:r>
                                  <a:rPr lang="uz-Latn-U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uz-Latn-U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uz-Latn-UZ" sz="32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uz-Latn-UZ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uz-Latn-U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(3 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3200" i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Ω</m:t>
                                </m:r>
                                <m:r>
                                  <a:rPr lang="uz-Latn-U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uz-Latn-UZ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=1,2 </m:t>
                    </m:r>
                    <m:r>
                      <m:rPr>
                        <m:sty m:val="p"/>
                      </m:rP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1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𝐈</m:t>
                        </m:r>
                      </m:e>
                      <m:sub>
                        <m:r>
                          <a:rPr lang="uz-Latn-UZ" sz="3200" b="1" i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𝐞𝐟</m:t>
                        </m:r>
                      </m:sub>
                    </m:sSub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𝐀</m:t>
                    </m:r>
                  </m:oMath>
                </a14:m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3723876"/>
                <a:ext cx="11529388" cy="2871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187554"/>
                <a:ext cx="5141843" cy="33905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ad>
                      <m:radPr>
                        <m:degHide m:val="on"/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𝑒𝑓</m:t>
                        </m:r>
                      </m:sub>
                    </m:sSub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187554"/>
                <a:ext cx="5141843" cy="3390534"/>
              </a:xfrm>
              <a:prstGeom prst="rect">
                <a:avLst/>
              </a:prstGeom>
              <a:blipFill>
                <a:blip r:embed="rId4"/>
                <a:stretch>
                  <a:fillRect t="-37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2014330"/>
                <a:ext cx="10545417" cy="42672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Zanjirning aktiv qarshiligi 16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reaktiv qarshilgi esa 12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ga teng. Zanjirdagi tok kuchi va kuchlanish tebranishlari orasidagi fazalar farqini toping.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2014330"/>
                <a:ext cx="10545417" cy="4267200"/>
              </a:xfrm>
              <a:blipFill>
                <a:blip r:embed="rId2"/>
                <a:stretch>
                  <a:fillRect l="-1503" r="-14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756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588967" y="889610"/>
                <a:ext cx="6016485" cy="2539390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i="1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ru-RU" sz="3200" dirty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𝑎𝑟𝑐𝑡𝑔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588967" y="889610"/>
                <a:ext cx="6016485" cy="2539390"/>
              </a:xfrm>
              <a:blipFill>
                <a:blip r:embed="rId2"/>
                <a:stretch>
                  <a:fillRect t="-16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741716" y="993450"/>
            <a:ext cx="1" cy="2584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265303" y="2571934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2852" y="3906490"/>
                <a:ext cx="11529388" cy="268847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𝑎𝑟𝑐𝑡𝑔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12 </m:t>
                        </m:r>
                        <m:r>
                          <m:rPr>
                            <m:sty m:val="p"/>
                          </m:rPr>
                          <a:rPr lang="el-G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16 </m:t>
                        </m:r>
                        <m:r>
                          <m:rPr>
                            <m:sty m:val="p"/>
                          </m:rPr>
                          <a:rPr lang="el-G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𝑎𝑟𝑐𝑡𝑔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=37°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𝟑𝟕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°</m:t>
                    </m:r>
                  </m:oMath>
                </a14:m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52" y="3906490"/>
                <a:ext cx="11529388" cy="2688477"/>
              </a:xfrm>
              <a:prstGeom prst="rect">
                <a:avLst/>
              </a:prstGeom>
              <a:blipFill>
                <a:blip r:embed="rId3"/>
                <a:stretch>
                  <a:fillRect t="-11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84929" y="889610"/>
                <a:ext cx="4629165" cy="268847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=16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φ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929" y="889610"/>
                <a:ext cx="4629165" cy="2688478"/>
              </a:xfrm>
              <a:prstGeom prst="rect">
                <a:avLst/>
              </a:prstGeom>
              <a:blipFill>
                <a:blip r:embed="rId4"/>
                <a:stretch>
                  <a:fillRect l="-3426" t="-47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12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1881808"/>
                <a:ext cx="10919791" cy="439972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O‘zgaruvchan tok manbayiga kattaligi 4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aktiv qarshilik va induktivligi 10 H bo‘lgan induktiv g‘altak ketma-ket ulangan. Agar tokning chastotasi 50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bo‘lsa, zanjirning to‘la qarshiligini (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 toping.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r>
                      <a:rPr lang="uz-Latn-UZ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1881808"/>
                <a:ext cx="10919791" cy="4399721"/>
              </a:xfrm>
              <a:blipFill>
                <a:blip r:embed="rId2"/>
                <a:stretch>
                  <a:fillRect l="-1452" r="-1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254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588967" y="516835"/>
                <a:ext cx="6016485" cy="3710608"/>
              </a:xfrm>
            </p:spPr>
            <p:txBody>
              <a:bodyPr/>
              <a:lstStyle/>
              <a:p>
                <a:pPr algn="ctr"/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Formula:</a:t>
                </a:r>
              </a:p>
              <a:p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uz-Latn-UZ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z-Latn-UZ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uz-Latn-UZ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28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uz-Latn-UZ" sz="2800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  <m:r>
                              <a:rPr lang="uz-Latn-UZ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uz-Latn-UZ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28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uz-Latn-UZ" sz="2800" i="1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  <m:r>
                              <a:rPr lang="uz-Latn-UZ" sz="2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ru-RU" sz="2800"/>
                          <m:t> </m:t>
                        </m:r>
                      </m:e>
                    </m:rad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    </a:t>
                </a:r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uz-Latn-UZ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2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2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uz-Latn-UZ" sz="2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28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Sup>
                          <m:sSubSupPr>
                            <m:ctrlPr>
                              <a:rPr lang="uz-Latn-UZ" sz="2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uz-Latn-UZ" sz="2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uz-Latn-UZ" sz="2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sub>
                          <m:sup>
                            <m:r>
                              <a:rPr lang="uz-Latn-UZ" sz="28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</m:t>
                        </m:r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𝜋𝜈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b="0" dirty="0"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𝜋𝜈</m:t>
                            </m:r>
                            <m:r>
                              <a:rPr lang="uz-Latn-UZ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588967" y="516835"/>
                <a:ext cx="6016485" cy="3710608"/>
              </a:xfrm>
              <a:blipFill>
                <a:blip r:embed="rId2"/>
                <a:stretch>
                  <a:fillRect t="-2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88459" y="844362"/>
            <a:ext cx="1" cy="2919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212295" y="3283226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4227443"/>
                <a:ext cx="11032710" cy="236752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000 </m:t>
                            </m:r>
                            <m:r>
                              <m:rPr>
                                <m:sty m:val="p"/>
                              </m:rPr>
                              <a:rPr lang="el-GR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Ω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(2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∙3∙50 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𝐻𝑧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∙10 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uz-Latn-UZ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5000 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𝒁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𝒌</m:t>
                    </m:r>
                    <m:r>
                      <a:rPr lang="el-GR" sz="32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𝜴</m:t>
                    </m:r>
                  </m:oMath>
                </a14:m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4227443"/>
                <a:ext cx="11032710" cy="2367525"/>
              </a:xfrm>
              <a:prstGeom prst="rect">
                <a:avLst/>
              </a:prstGeom>
              <a:blipFill>
                <a:blip r:embed="rId3"/>
                <a:stretch>
                  <a:fillRect l="-1437" t="-2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516834"/>
                <a:ext cx="4629165" cy="306125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m:rPr>
                        <m:sty m:val="p"/>
                      </m:rPr>
                      <a:rPr lang="el-GR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000 </m:t>
                    </m:r>
                    <m:r>
                      <m:rPr>
                        <m:sty m:val="p"/>
                      </m:rPr>
                      <a:rPr lang="el-GR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Z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516834"/>
                <a:ext cx="4629165" cy="3061253"/>
              </a:xfrm>
              <a:prstGeom prst="rect">
                <a:avLst/>
              </a:prstGeom>
              <a:blipFill>
                <a:blip r:embed="rId4"/>
                <a:stretch>
                  <a:fillRect l="-3426" t="-4183" b="-163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9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315</Words>
  <Application>Microsoft Office PowerPoint</Application>
  <PresentationFormat>Широкоэкранный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topshiriqlar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32</cp:revision>
  <dcterms:created xsi:type="dcterms:W3CDTF">2020-12-04T11:30:06Z</dcterms:created>
  <dcterms:modified xsi:type="dcterms:W3CDTF">2021-02-23T13:37:34Z</dcterms:modified>
</cp:coreProperties>
</file>