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0" r:id="rId3"/>
    <p:sldId id="293" r:id="rId4"/>
    <p:sldId id="294" r:id="rId5"/>
    <p:sldId id="295" r:id="rId6"/>
    <p:sldId id="291" r:id="rId7"/>
    <p:sldId id="292" r:id="rId8"/>
    <p:sldId id="28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>
      <p:ext uri="{19B8F6BF-5375-455C-9EA6-DF929625EA0E}">
        <p15:presenceInfo xmlns:p15="http://schemas.microsoft.com/office/powerpoint/2012/main" userId="f32c3f5e14827a5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65162" y="2409353"/>
            <a:ext cx="9531438" cy="450283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endParaRPr lang="ru-RU" sz="4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spcAft>
                <a:spcPts val="1200"/>
              </a:spcAft>
            </a:pP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O‘zgaruvchan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tok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zanjirida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rezonans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hodisasi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spcAft>
                <a:spcPts val="1200"/>
              </a:spcAft>
            </a:pPr>
            <a:endParaRPr lang="en-US" sz="40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97789" y="2490404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97789" y="495285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587346" y="482101"/>
            <a:ext cx="2186294" cy="11332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594303" y="476759"/>
            <a:ext cx="2179337" cy="113856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48708" y="636035"/>
            <a:ext cx="2186295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7BAD033-837D-450A-8C14-5DD30D8CB8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1635" y="543339"/>
                <a:ext cx="10681251" cy="593697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    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𝑍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𝐿</m:t>
                                </m:r>
                              </m:sub>
                            </m:s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𝐶</m:t>
                                </m:r>
                              </m:sub>
                            </m:s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o‘zgaruvchan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𝑍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𝑚𝑖𝑛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R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𝑍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O‘zgaruvchan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minimal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erishganda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amplitudasining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keskin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ketishi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rezonans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𝑟𝑒𝑧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𝐿𝐶</m:t>
                            </m:r>
                          </m:e>
                        </m:rad>
                      </m:den>
                    </m:f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7BAD033-837D-450A-8C14-5DD30D8CB8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635" y="543339"/>
                <a:ext cx="10681251" cy="5936974"/>
              </a:xfrm>
              <a:blipFill>
                <a:blip r:embed="rId2"/>
                <a:stretch>
                  <a:fillRect l="-1484" r="-14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066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6B37F55-ACFF-4DB8-9916-4163A9E12D1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3583" y="437322"/>
                <a:ext cx="11184834" cy="602973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𝐿𝐶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𝑟𝑒𝑧</m:t>
                        </m:r>
                      </m:sub>
                    </m:sSub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𝐿𝐶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        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𝑟𝑒𝑧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𝐿𝑟𝑒𝑧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𝐶𝑟𝑒𝑧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32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𝐿</m:t>
                            </m:r>
                          </m:num>
                          <m:den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𝐿</m:t>
                            </m:r>
                          </m:num>
                          <m:den>
                            <m:r>
                              <a:rPr lang="en-US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den>
                        </m:f>
                      </m:e>
                    </m:rad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6B37F55-ACFF-4DB8-9916-4163A9E12D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3583" y="437322"/>
                <a:ext cx="11184834" cy="6029739"/>
              </a:xfrm>
              <a:blipFill>
                <a:blip r:embed="rId2"/>
                <a:stretch>
                  <a:fillRect t="-7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780714-F6CB-4F45-B962-6F1F84991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530" y="1590261"/>
            <a:ext cx="3551581" cy="312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34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85D8B3-7AEE-4782-A132-AE7B2C930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3245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3-mashq  16-masala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BD8816-CD78-47D1-8CE1-19A817470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21565"/>
            <a:ext cx="10880036" cy="4572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400 Hz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zanjiriga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induktivligi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0,1 H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g‘altak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Zanjirga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sig‘imga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kondensator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ulansa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rezonans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5214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7B0608B-812E-4AA6-8A38-ED81F6D40DA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3583" y="530086"/>
                <a:ext cx="11264347" cy="600323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>
                    <a:solidFill>
                      <a:schemeClr val="accent1"/>
                    </a:solidFill>
                  </a:rPr>
                  <a:t>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Formula: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=400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</m:oMath>
                </a14:m>
                <a:r>
                  <a:rPr lang="en-US" dirty="0"/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𝑟𝑒𝑧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  <m:t>𝐿𝐶</m:t>
                            </m:r>
                          </m:e>
                        </m:rad>
                      </m:den>
                    </m:f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=0,1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sz="3200" dirty="0"/>
                  <a:t>         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𝜋𝜈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𝐿𝐶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3200" dirty="0"/>
                  <a:t>;     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𝐿𝐶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3200" dirty="0"/>
                  <a:t>;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𝐿𝐶</m:t>
                        </m:r>
                      </m:den>
                    </m:f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b="1" dirty="0" err="1">
                    <a:solidFill>
                      <a:schemeClr val="accent1"/>
                    </a:solidFill>
                  </a:rPr>
                  <a:t>Topish</a:t>
                </a:r>
                <a:r>
                  <a:rPr lang="en-US" sz="3200" b="1" dirty="0">
                    <a:solidFill>
                      <a:schemeClr val="accent1"/>
                    </a:solidFill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</a:rPr>
                  <a:t>kerak</a:t>
                </a:r>
                <a:r>
                  <a:rPr lang="en-US" sz="3200" b="1" dirty="0">
                    <a:solidFill>
                      <a:schemeClr val="accent1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en-US" sz="3200" dirty="0"/>
                  <a:t>                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  <m:sSup>
                          <m:sSup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/>
                  <a:t>  </a:t>
                </a:r>
              </a:p>
              <a:p>
                <a:pPr marL="0" indent="0">
                  <a:buNone/>
                </a:pPr>
                <a:endParaRPr lang="en-US" sz="3200" dirty="0"/>
              </a:p>
              <a:p>
                <a:pPr marL="0" indent="0">
                  <a:buNone/>
                </a:pP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4∙ 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3,14</m:t>
                                </m:r>
                              </m:e>
                            </m:d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∙0,1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∙ 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(400 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𝐻𝑧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0,63 ∙ 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=1,6 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7B0608B-812E-4AA6-8A38-ED81F6D40D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3583" y="530086"/>
                <a:ext cx="11264347" cy="6003235"/>
              </a:xfrm>
              <a:blipFill>
                <a:blip r:embed="rId2"/>
                <a:stretch>
                  <a:fillRect l="-1408" t="-21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735EE4D9-1FD0-4076-B928-ACDBB84B7E67}"/>
              </a:ext>
            </a:extLst>
          </p:cNvPr>
          <p:cNvCxnSpPr>
            <a:cxnSpLocks/>
          </p:cNvCxnSpPr>
          <p:nvPr/>
        </p:nvCxnSpPr>
        <p:spPr>
          <a:xfrm>
            <a:off x="3856382" y="808383"/>
            <a:ext cx="0" cy="23721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88CFA03-67C0-41F1-9CB9-AA349D2E1105}"/>
              </a:ext>
            </a:extLst>
          </p:cNvPr>
          <p:cNvCxnSpPr/>
          <p:nvPr/>
        </p:nvCxnSpPr>
        <p:spPr>
          <a:xfrm>
            <a:off x="503583" y="2623930"/>
            <a:ext cx="25046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411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9B3F8E-8BC0-4D4E-91FB-E0BD2D074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FB5912B-C3C5-4EB7-829E-CE99D936DD0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5373" y="2001078"/>
                <a:ext cx="10614991" cy="4545495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/>
                  <a:t> 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sig‘imi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2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iduktivligi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0,05 H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g‘altak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rezonans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sodir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FB5912B-C3C5-4EB7-829E-CE99D936DD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373" y="2001078"/>
                <a:ext cx="10614991" cy="4545495"/>
              </a:xfrm>
              <a:blipFill>
                <a:blip r:embed="rId2"/>
                <a:stretch>
                  <a:fillRect l="-1493" t="-2011" r="-14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3801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C53E7B8-7A77-4277-94B1-977D9EA34A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6835" y="424070"/>
                <a:ext cx="11410122" cy="606949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>
                    <a:solidFill>
                      <a:schemeClr val="accent1"/>
                    </a:solidFill>
                  </a:rPr>
                  <a:t>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</m:oMath>
                </a14:m>
                <a:r>
                  <a:rPr lang="en-US" sz="3200" dirty="0"/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𝑟𝑒𝑧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</a:rPr>
                              <m:t>𝐿𝐶</m:t>
                            </m:r>
                          </m:e>
                        </m:rad>
                      </m:den>
                    </m:f>
                  </m:oMath>
                </a14:m>
                <a:endParaRPr lang="en-US" sz="3200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/>
                  <a:t>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=0,05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sz="3200" dirty="0"/>
                  <a:t>                                 2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𝜋𝜈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𝐿𝐶</m:t>
                            </m:r>
                          </m:e>
                        </m:rad>
                      </m:den>
                    </m:f>
                  </m:oMath>
                </a14:m>
                <a:endParaRPr lang="en-US" sz="3200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600" b="1" dirty="0">
                    <a:solidFill>
                      <a:schemeClr val="accent1"/>
                    </a:solidFill>
                  </a:rPr>
                  <a:t>     </a:t>
                </a:r>
                <a:r>
                  <a:rPr lang="en-US" sz="3600" b="1" dirty="0" err="1">
                    <a:solidFill>
                      <a:schemeClr val="accent1"/>
                    </a:solidFill>
                  </a:rPr>
                  <a:t>Topish</a:t>
                </a:r>
                <a:r>
                  <a:rPr lang="en-US" sz="3600" b="1" dirty="0">
                    <a:solidFill>
                      <a:schemeClr val="accent1"/>
                    </a:solidFill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</a:rPr>
                  <a:t>kerak</a:t>
                </a:r>
                <a:r>
                  <a:rPr lang="en-US" sz="3600" b="1" dirty="0">
                    <a:solidFill>
                      <a:schemeClr val="accent1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en-US" sz="3600" dirty="0"/>
                  <a:t>               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ad>
                          <m:radPr>
                            <m:degHide m:val="on"/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𝐿𝐶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3600" dirty="0"/>
                  <a:t>    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sz="3600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600" dirty="0"/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</a:rPr>
                  <a:t>Yechish</a:t>
                </a:r>
                <a:r>
                  <a:rPr lang="en-US" sz="3600" b="1" dirty="0">
                    <a:solidFill>
                      <a:schemeClr val="accent1"/>
                    </a:solidFill>
                  </a:rPr>
                  <a:t>: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 ∙3,14 ∙</m:t>
                        </m:r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0,05 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∙2 ∙ </m:t>
                            </m:r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−6</m:t>
                                </m:r>
                              </m:sup>
                            </m:s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𝐹</m:t>
                            </m:r>
                          </m:e>
                        </m:rad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=0,5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Hz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=0,5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kHz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/>
                  <a:t>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sz="3200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𝝂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𝒌𝑯𝒛</m:t>
                    </m:r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C53E7B8-7A77-4277-94B1-977D9EA34A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6835" y="424070"/>
                <a:ext cx="11410122" cy="6069495"/>
              </a:xfrm>
              <a:blipFill>
                <a:blip r:embed="rId2"/>
                <a:stretch>
                  <a:fillRect l="-748" t="-2111" b="-19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99F8B2DC-D4A9-41B5-AA12-05B4F7345050}"/>
              </a:ext>
            </a:extLst>
          </p:cNvPr>
          <p:cNvCxnSpPr/>
          <p:nvPr/>
        </p:nvCxnSpPr>
        <p:spPr>
          <a:xfrm>
            <a:off x="5300870" y="834887"/>
            <a:ext cx="0" cy="31937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F9F245FE-EBB9-4EED-9FC1-214CC084B4D1}"/>
              </a:ext>
            </a:extLst>
          </p:cNvPr>
          <p:cNvCxnSpPr/>
          <p:nvPr/>
        </p:nvCxnSpPr>
        <p:spPr>
          <a:xfrm>
            <a:off x="1033670" y="2663687"/>
            <a:ext cx="40551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903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B42EFA-740C-4504-9234-E0111FA39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2A5E2C-873D-4501-A6BB-B56BBDCEB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683027"/>
            <a:ext cx="11290851" cy="482379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bajarilganda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zanjirida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rezonans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2.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Kuchlanishlar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rezonansidan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qayerlarda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3.  Ideal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tebranish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konturida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rezonans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paytida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amplitudaviy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4. 3-mashqning  18-masalasini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(71-bet)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95226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1866</TotalTime>
  <Words>391</Words>
  <Application>Microsoft Office PowerPoint</Application>
  <PresentationFormat>Широкоэкранный</PresentationFormat>
  <Paragraphs>48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                         3-mashq  16-masala</vt:lpstr>
      <vt:lpstr>Презентация PowerPoint</vt:lpstr>
      <vt:lpstr>                                       Masala</vt:lpstr>
      <vt:lpstr>Презентация PowerPoint</vt:lpstr>
      <vt:lpstr>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363</cp:revision>
  <dcterms:created xsi:type="dcterms:W3CDTF">2020-08-15T18:39:42Z</dcterms:created>
  <dcterms:modified xsi:type="dcterms:W3CDTF">2021-02-23T13:31:28Z</dcterms:modified>
</cp:coreProperties>
</file>