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90" r:id="rId3"/>
    <p:sldId id="293" r:id="rId4"/>
    <p:sldId id="294" r:id="rId5"/>
    <p:sldId id="295" r:id="rId6"/>
    <p:sldId id="291" r:id="rId7"/>
    <p:sldId id="292" r:id="rId8"/>
    <p:sldId id="282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ronbek Salimbekov" initials="DS" lastIdx="1" clrIdx="0">
    <p:extLst>
      <p:ext uri="{19B8F6BF-5375-455C-9EA6-DF929625EA0E}">
        <p15:presenceInfo xmlns:p15="http://schemas.microsoft.com/office/powerpoint/2012/main" userId="f32c3f5e14827a5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C4FD"/>
    <a:srgbClr val="8ADBFD"/>
    <a:srgbClr val="88CAFD"/>
    <a:srgbClr val="68A5F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AAB94B-C65A-4407-AF01-49FEF02FCC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49AE16E-7EA5-418E-91CF-9BD9759211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B35598B-8CF5-45AE-9C69-13C50CC6E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4D7E233-61FD-4982-8446-44FBC66C7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A963B0-E428-4B12-92C1-7CB5230DA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920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D9040-9CF6-4B7A-9B5E-C77A3FBFF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D30720C1-1F2A-4C47-B924-2F9B4DDB9C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90CAB4-E12A-4F36-A000-5BED7F24FF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952481-C0AF-4DEF-802E-2873E0848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22DF1-0C8A-4367-A49E-B357BA1842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6756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22C4CAF-26EB-4123-945E-C63C12027F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07C162-4C63-4CFB-A01C-22043D57E2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67024B-4D48-4A4E-9ED7-B53BE6F84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641DF81-0A27-43E5-A6D3-40214BBB3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0BA3618-0114-4D17-8535-13F30954B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9446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43022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5F860D-8AC2-440A-94F8-C4F298F4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0FC7A7-F08D-45E3-99F4-0BA9D9CBE0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40156B6-2F26-47C9-B00B-C05A82874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5E67994-9CDE-4E66-945C-C8BE306C2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635BFAB-B3E8-42CC-A3B5-47711D1D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3077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F71094-BCEE-4884-906F-C78F19013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FDF37A-A588-4BFF-8C50-0FA79DA621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8FC6320-6D72-4263-AE68-1270542D99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B5D483D-B1A9-4EF8-9A7A-3385430E62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045151D-7989-4F00-9FCD-6EAE4F32E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3282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74A31B-5184-43CD-B81F-8238BFCAFF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D1A0DC-9637-418A-8B1C-71590FA004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AAEA2C4-2DEA-4D92-8DF9-8D8BE1EA3F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8F12402-C1C8-4859-ACDF-98ABFBDC3F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F0C7A73-7DAE-4921-9D4C-7E539B9D8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AB072F1-CA77-479D-A224-B4C5FA72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1433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88F87-2C10-4045-A44B-4794C5952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90BFF87-CC4D-4B59-B0D9-7BF599ADF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9BFD73F-DA39-4249-9A8C-E681C181F7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4EB243C-24EB-4366-ACAE-8ADE5001265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1DCB744-B11F-4293-8777-509BCBF9A5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81AD2B3-384A-49D3-A389-1587CB416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EE138D-1A21-4AB2-8887-B4F73B576D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1AEACCF-A3FC-4203-AE00-80CD38B743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A7F49-78FB-42AD-BE1A-28C70A28C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3524CD5B-551C-4F53-A375-F686A9B04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3067EC97-B986-4465-8573-C990E297C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8A6A7DD-A94C-4EAA-9136-D30B2A603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930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CF21124-97E2-4289-9686-8180A08DE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62E1659-160D-4F03-AE83-C5095623C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B1AC761-6AD7-4A73-A31E-2AC8CE61F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0699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09F9E9-D10D-4ACA-84EC-64211E662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42A32D-1CE1-42D2-9EE8-38E72C0A4F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624888E-B5D8-47B0-AB37-5959EBE348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E7147BB-BA48-41AC-8119-905E7F4A5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9FA9289-BA29-4B66-A06E-CA957101DE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AC19F96-24F9-4060-9B4E-830878B832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965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485E2A-25A8-4081-9DB6-2B0F8973B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FFB773-45F4-46A9-B72B-361BCF3FC1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64DD7FF-5155-4576-831A-6603884A1E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31BE194-8A25-4728-9769-9B495E9E24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C8B4BB8-2B1E-421F-89EA-A777A6F31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7809111-4A6F-452E-BC4B-9FFFBFF71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2534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C2DD653-0F51-4A94-824E-46BEB8F2A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339FA00-5ADB-404A-861D-0E066A0FB9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25A0156-604F-450A-951F-9EDF999A2E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65DBF-9DA8-41F9-ABDA-F161E32B58BB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B14F44-381B-4322-B0CD-05DAEAD69E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F3D914-9471-43D0-A653-DF9E0D29E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ED904-F856-4E94-92AB-4699295C50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2021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365162" y="2409353"/>
            <a:ext cx="9531438" cy="4502833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>
              <a:spcAft>
                <a:spcPts val="1200"/>
              </a:spcAft>
            </a:pPr>
            <a:r>
              <a:rPr lang="uz-Latn-UZ" sz="4800" dirty="0">
                <a:solidFill>
                  <a:srgbClr val="002060"/>
                </a:solidFill>
                <a:latin typeface="Arial"/>
                <a:cs typeface="Arial"/>
              </a:rPr>
              <a:t>Mavzu:</a:t>
            </a:r>
            <a:endParaRPr lang="ru-RU" sz="48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spcAft>
                <a:spcPts val="1200"/>
              </a:spcAft>
            </a:pP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O‘zgaruvchan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tok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zanjirida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rezonans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/>
                <a:cs typeface="Arial"/>
              </a:rPr>
              <a:t>hodisasi</a:t>
            </a:r>
            <a:r>
              <a:rPr lang="en-US" sz="4000" b="1" dirty="0">
                <a:solidFill>
                  <a:srgbClr val="002060"/>
                </a:solidFill>
                <a:latin typeface="Arial"/>
                <a:cs typeface="Arial"/>
              </a:rPr>
              <a:t>.</a:t>
            </a:r>
          </a:p>
          <a:p>
            <a:pPr marL="38918">
              <a:spcBef>
                <a:spcPts val="233"/>
              </a:spcBef>
            </a:pPr>
            <a:endParaRPr lang="en-US" sz="2400" b="1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just">
              <a:spcAft>
                <a:spcPts val="1200"/>
              </a:spcAft>
            </a:pPr>
            <a:endParaRPr lang="en-US" sz="40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397789" y="2490404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397789" y="495285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587346" y="482101"/>
            <a:ext cx="2186294" cy="1133225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594303" y="476759"/>
            <a:ext cx="2179337" cy="113856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9548708" y="636035"/>
            <a:ext cx="2186295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en-US" sz="4756" b="1" spc="21" dirty="0">
                <a:solidFill>
                  <a:srgbClr val="FEFEFE"/>
                </a:solidFill>
                <a:latin typeface="Arial"/>
                <a:cs typeface="Arial"/>
              </a:rPr>
              <a:t>1</a:t>
            </a:r>
            <a:r>
              <a:rPr lang="ru-RU" sz="4756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756" b="1" spc="21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24042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7BAD033-837D-450A-8C14-5DD30D8CB81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21635" y="543339"/>
                <a:ext cx="10681251" cy="593697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dirty="0"/>
                  <a:t>        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𝑍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𝐿</m:t>
                                </m:r>
                              </m:sub>
                            </m:s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b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𝑋</m:t>
                                </m:r>
                              </m:e>
                              <m:sub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𝐶</m:t>
                                </m:r>
                              </m:sub>
                            </m:s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o‘zgaruvchan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to‘la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𝑍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𝑚𝑖𝑛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m:rPr>
                        <m:sty m:val="p"/>
                      </m:rPr>
                      <a:rPr lang="en-US" sz="32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R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𝑍</m:t>
                        </m:r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O‘zgaruvchan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qarshiligi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o‘zining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minimal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qiymatiga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erishganda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zanjirdagi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kuchi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amplitudasining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keskin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ortib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ketishi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i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rezonans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deyiladi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𝜔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𝐿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yoki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𝑟𝑒𝑧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F7BAD033-837D-450A-8C14-5DD30D8CB81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21635" y="543339"/>
                <a:ext cx="10681251" cy="5936974"/>
              </a:xfrm>
              <a:blipFill>
                <a:blip r:embed="rId2"/>
                <a:stretch>
                  <a:fillRect l="-1484" r="-142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20665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6B37F55-ACFF-4DB8-9916-4163A9E12D1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3583" y="437322"/>
                <a:ext cx="11184834" cy="602973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/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𝑟𝑒𝑧</m:t>
                        </m:r>
                      </m:sub>
                    </m:sSub>
                    <m:r>
                      <a:rPr lang="en-US" sz="320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              </m:t>
                        </m:r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𝜔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𝑟𝑒𝑧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3200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𝐿𝑟𝑒𝑧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𝑈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𝐶𝑟𝑒𝑧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𝐿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sub>
                    </m:sSub>
                    <m:sSub>
                      <m:sSub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𝑋</m:t>
                        </m:r>
                      </m:e>
                      <m:sub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𝐶</m:t>
                        </m:r>
                      </m:sub>
                    </m:sSub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𝑈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20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den>
                        </m:f>
                      </m:e>
                    </m:rad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𝑅</m:t>
                        </m:r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32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fPr>
                          <m:num>
                            <m:r>
                              <a:rPr lang="en-US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𝐿</m:t>
                            </m:r>
                          </m:num>
                          <m:den>
                            <m:r>
                              <a:rPr lang="en-US" sz="32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𝐶</m:t>
                            </m:r>
                          </m:den>
                        </m:f>
                      </m:e>
                    </m:rad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&gt;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</m:t>
                    </m:r>
                  </m:oMath>
                </a14:m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46B37F55-ACFF-4DB8-9916-4163A9E12D1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583" y="437322"/>
                <a:ext cx="11184834" cy="6029739"/>
              </a:xfrm>
              <a:blipFill>
                <a:blip r:embed="rId2"/>
                <a:stretch>
                  <a:fillRect t="-70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B780714-F6CB-4F45-B962-6F1F849918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3530" y="1590261"/>
            <a:ext cx="3551581" cy="3127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7349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85D8B3-7AEE-4782-A132-AE7B2C930E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32451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3-mashq  16-masala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2BD8816-CD78-47D1-8CE1-19A817470A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21565"/>
            <a:ext cx="10880036" cy="45720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/>
              <a:t>         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Chastotasi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400 Hz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zanjiriga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induktivligi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0,1 H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g‘altak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ulangan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Zanjirga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sig‘imga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kondensator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ulansa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rezonans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hodisasi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kuzatiladi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5214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7B0608B-812E-4AA6-8A38-ED81F6D40DA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03583" y="530086"/>
                <a:ext cx="11264347" cy="6003235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en-US" b="1" dirty="0">
                    <a:solidFill>
                      <a:schemeClr val="accent1"/>
                    </a:solidFill>
                  </a:rPr>
                  <a:t>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Formula:</a:t>
                </a: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=400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𝐻𝑧</m:t>
                    </m:r>
                  </m:oMath>
                </a14:m>
                <a:r>
                  <a:rPr lang="en-US" dirty="0"/>
                  <a:t>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𝑟𝑒𝑧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sz="3200" dirty="0"/>
                  <a:t>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=0,1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sz="3200" dirty="0"/>
                  <a:t>                  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𝜋𝜈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3200" dirty="0"/>
                  <a:t>;     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3200" dirty="0"/>
                  <a:t>;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32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𝜈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3200" b="0" i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</a:rPr>
                          <m:t>𝐿𝐶</m:t>
                        </m:r>
                      </m:den>
                    </m:f>
                  </m:oMath>
                </a14:m>
                <a:endParaRPr lang="en-US" sz="3200" dirty="0"/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</a:rPr>
                  <a:t>Topish</a:t>
                </a:r>
                <a:r>
                  <a:rPr lang="en-US" sz="3200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sz="3200" b="1" dirty="0" err="1">
                    <a:solidFill>
                      <a:schemeClr val="accent1"/>
                    </a:solidFill>
                  </a:rPr>
                  <a:t>kerak</a:t>
                </a:r>
                <a:r>
                  <a:rPr lang="en-US" sz="3200" b="1" dirty="0">
                    <a:solidFill>
                      <a:schemeClr val="accent1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3200" dirty="0"/>
                  <a:t>                         </a:t>
                </a:r>
                <a14:m>
                  <m:oMath xmlns:m="http://schemas.openxmlformats.org/officeDocument/2006/math"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4</m:t>
                        </m:r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600" b="0" i="1" dirty="0" smtClean="0">
                            <a:latin typeface="Cambria Math" panose="02040503050406030204" pitchFamily="18" charset="0"/>
                          </a:rPr>
                          <m:t>𝐿</m:t>
                        </m:r>
                        <m:sSup>
                          <m:sSupPr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𝜈</m:t>
                            </m:r>
                          </m:e>
                          <m:sup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/>
                  <a:t>  </a:t>
                </a:r>
              </a:p>
              <a:p>
                <a:pPr marL="0" indent="0">
                  <a:buNone/>
                </a:pPr>
                <a:endParaRPr lang="en-US" sz="3200" dirty="0"/>
              </a:p>
              <a:p>
                <a:pPr marL="0" indent="0">
                  <a:buNone/>
                </a:pP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Yechish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4∙ 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3,14</m:t>
                                </m:r>
                              </m:e>
                            </m:d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∙0,1 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𝐻</m:t>
                        </m:r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∙ 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(400 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𝐻𝑧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)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0,63 ∙ </m:t>
                        </m:r>
                        <m:sSup>
                          <m:sSupPr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10</m:t>
                            </m:r>
                          </m:e>
                          <m: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=1,6 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</m:oMath>
                </a14:m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endParaRPr lang="en-US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𝑪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𝟏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𝟔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𝝁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𝑭</m:t>
                    </m:r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87B0608B-812E-4AA6-8A38-ED81F6D40DA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3583" y="530086"/>
                <a:ext cx="11264347" cy="6003235"/>
              </a:xfrm>
              <a:blipFill>
                <a:blip r:embed="rId2"/>
                <a:stretch>
                  <a:fillRect l="-1408" t="-213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735EE4D9-1FD0-4076-B928-ACDBB84B7E67}"/>
              </a:ext>
            </a:extLst>
          </p:cNvPr>
          <p:cNvCxnSpPr>
            <a:cxnSpLocks/>
          </p:cNvCxnSpPr>
          <p:nvPr/>
        </p:nvCxnSpPr>
        <p:spPr>
          <a:xfrm>
            <a:off x="3856382" y="808383"/>
            <a:ext cx="0" cy="23721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188CFA03-67C0-41F1-9CB9-AA349D2E1105}"/>
              </a:ext>
            </a:extLst>
          </p:cNvPr>
          <p:cNvCxnSpPr/>
          <p:nvPr/>
        </p:nvCxnSpPr>
        <p:spPr>
          <a:xfrm>
            <a:off x="503583" y="2623930"/>
            <a:ext cx="25046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4116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F9B3F8E-8BC0-4D4E-91FB-E0BD2D0744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272208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                                      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FB5912B-C3C5-4EB7-829E-CE99D936DD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55373" y="2001078"/>
                <a:ext cx="10614991" cy="4545495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lnSpc>
                    <a:spcPct val="100000"/>
                  </a:lnSpc>
                  <a:buNone/>
                </a:pPr>
                <a:r>
                  <a:rPr lang="en-US" sz="3200" dirty="0"/>
                  <a:t>       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Zanjirga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sig‘imi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2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 </m:t>
                    </m:r>
                  </m:oMath>
                </a14:m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kondensator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va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iduktivligi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0,05 H 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g‘altak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ulangan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Tokning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chastotasi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qanday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bo‘lganda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bu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zanjirda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rezonans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sodir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bo‘ladi</a:t>
                </a: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?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FB5912B-C3C5-4EB7-829E-CE99D936DD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55373" y="2001078"/>
                <a:ext cx="10614991" cy="4545495"/>
              </a:xfrm>
              <a:blipFill>
                <a:blip r:embed="rId2"/>
                <a:stretch>
                  <a:fillRect l="-1493" t="-2011" r="-14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38018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C53E7B8-7A77-4277-94B1-977D9EA34AF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16835" y="424070"/>
                <a:ext cx="11410122" cy="606949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solidFill>
                      <a:schemeClr val="accent1"/>
                    </a:solidFill>
                  </a:rPr>
                  <a:t>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                               </a:t>
                </a:r>
                <a:r>
                  <a:rPr lang="en-US" sz="3200" b="1" dirty="0" err="1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Formulasi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𝜇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𝐹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=2∙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−6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F</m:t>
                    </m:r>
                  </m:oMath>
                </a14:m>
                <a:r>
                  <a:rPr lang="en-US" sz="3200" dirty="0"/>
                  <a:t>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3200" i="1" dirty="0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20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𝜔</m:t>
                        </m:r>
                      </m:e>
                      <m:sub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𝑟𝑒𝑧</m:t>
                        </m:r>
                      </m:sub>
                    </m:sSub>
                    <m:r>
                      <a:rPr lang="en-US" sz="3200" b="0" i="0" dirty="0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/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/>
                  <a:t>      </a:t>
                </a:r>
                <a14:m>
                  <m:oMath xmlns:m="http://schemas.openxmlformats.org/officeDocument/2006/math"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𝐿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=0,05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</a:rPr>
                      <m:t>𝐻</m:t>
                    </m:r>
                  </m:oMath>
                </a14:m>
                <a:r>
                  <a:rPr lang="en-US" sz="3200" dirty="0"/>
                  <a:t>                                 2</a:t>
                </a:r>
                <a14:m>
                  <m:oMath xmlns:m="http://schemas.openxmlformats.org/officeDocument/2006/math">
                    <m:r>
                      <a:rPr lang="en-US" sz="32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𝜋𝜈</m:t>
                    </m:r>
                    <m:r>
                      <a:rPr lang="en-US" sz="32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endParaRPr lang="en-US" sz="3200" dirty="0"/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b="1" dirty="0">
                    <a:solidFill>
                      <a:schemeClr val="accent1"/>
                    </a:solidFill>
                  </a:rPr>
                  <a:t>     </a:t>
                </a:r>
                <a:r>
                  <a:rPr lang="en-US" sz="3600" b="1" dirty="0" err="1">
                    <a:solidFill>
                      <a:schemeClr val="accent1"/>
                    </a:solidFill>
                  </a:rPr>
                  <a:t>Topish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</a:rPr>
                  <a:t>kerak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: </a:t>
                </a:r>
                <a14:m>
                  <m:oMath xmlns:m="http://schemas.openxmlformats.org/officeDocument/2006/math">
                    <m:r>
                      <a:rPr lang="en-US" sz="3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−?</m:t>
                    </m:r>
                  </m:oMath>
                </a14:m>
                <a:r>
                  <a:rPr lang="en-US" sz="3600" dirty="0"/>
                  <a:t>                </a:t>
                </a:r>
                <a14:m>
                  <m:oMath xmlns:m="http://schemas.openxmlformats.org/officeDocument/2006/math">
                    <m:r>
                      <a:rPr lang="en-US" sz="360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  <m:r>
                      <a:rPr lang="en-US" sz="3600" b="0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  <m:r>
                          <a:rPr lang="en-US" sz="3600" b="0" i="1" dirty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  <m:rad>
                          <m:radPr>
                            <m:degHide m:val="on"/>
                            <m:ctrlP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600" b="0" i="1" dirty="0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𝐿𝐶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3600" dirty="0"/>
                  <a:t>    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en-US" sz="3600" dirty="0"/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600" dirty="0"/>
                  <a:t> </a:t>
                </a:r>
                <a:r>
                  <a:rPr lang="en-US" sz="3600" b="1" dirty="0" err="1">
                    <a:solidFill>
                      <a:schemeClr val="accent1"/>
                    </a:solidFill>
                  </a:rPr>
                  <a:t>Yechish</a:t>
                </a:r>
                <a:r>
                  <a:rPr lang="en-US" sz="3600" b="1" dirty="0">
                    <a:solidFill>
                      <a:schemeClr val="accent1"/>
                    </a:solidFill>
                  </a:rPr>
                  <a:t>:   </a:t>
                </a:r>
                <a14:m>
                  <m:oMath xmlns:m="http://schemas.openxmlformats.org/officeDocument/2006/math"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𝜈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 ∙3,14 ∙</m:t>
                        </m:r>
                        <m:rad>
                          <m:radPr>
                            <m:degHide m:val="on"/>
                            <m:ctrlP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0,05 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𝐻</m:t>
                            </m:r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∙2 ∙ </m:t>
                            </m:r>
                            <m:sSup>
                              <m:sSupPr>
                                <m:ctrlP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sz="3200" b="0" i="1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−6</m:t>
                                </m:r>
                              </m:sup>
                            </m:sSup>
                            <m:r>
                              <a:rPr lang="en-US" sz="32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𝐹</m:t>
                            </m:r>
                          </m:e>
                        </m:rad>
                      </m:den>
                    </m:f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=0,5 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sSup>
                      <m:sSupPr>
                        <m:ctrlP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Hz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=0,5 </m:t>
                    </m:r>
                    <m:r>
                      <m:rPr>
                        <m:sty m:val="p"/>
                      </m:rP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kHz</m:t>
                    </m:r>
                    <m:r>
                      <a:rPr lang="en-US" sz="32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3200" dirty="0"/>
                  <a:t>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en-US" sz="3200" dirty="0"/>
              </a:p>
              <a:p>
                <a:pPr marL="0" indent="0">
                  <a:lnSpc>
                    <a:spcPct val="100000"/>
                  </a:lnSpc>
                  <a:buNone/>
                </a:pPr>
                <a:r>
                  <a:rPr lang="en-US" sz="32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200" b="1" dirty="0">
                    <a:solidFill>
                      <a:schemeClr val="accent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    </a:t>
                </a:r>
                <a14:m>
                  <m:oMath xmlns:m="http://schemas.openxmlformats.org/officeDocument/2006/math"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𝝂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𝟎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𝟓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en-US" sz="3200" b="1" i="1" smtClean="0">
                        <a:solidFill>
                          <a:schemeClr val="accent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𝒌𝑯𝒛</m:t>
                    </m:r>
                  </m:oMath>
                </a14:m>
                <a:endParaRPr lang="ru-RU" sz="32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>
                <a:extLst>
                  <a:ext uri="{FF2B5EF4-FFF2-40B4-BE49-F238E27FC236}">
                    <a16:creationId xmlns:a16="http://schemas.microsoft.com/office/drawing/2014/main" id="{0C53E7B8-7A77-4277-94B1-977D9EA34A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16835" y="424070"/>
                <a:ext cx="11410122" cy="6069495"/>
              </a:xfrm>
              <a:blipFill>
                <a:blip r:embed="rId2"/>
                <a:stretch>
                  <a:fillRect l="-748" t="-2111" b="-191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99F8B2DC-D4A9-41B5-AA12-05B4F7345050}"/>
              </a:ext>
            </a:extLst>
          </p:cNvPr>
          <p:cNvCxnSpPr/>
          <p:nvPr/>
        </p:nvCxnSpPr>
        <p:spPr>
          <a:xfrm>
            <a:off x="5300870" y="834887"/>
            <a:ext cx="0" cy="31937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F9F245FE-EBB9-4EED-9FC1-214CC084B4D1}"/>
              </a:ext>
            </a:extLst>
          </p:cNvPr>
          <p:cNvCxnSpPr/>
          <p:nvPr/>
        </p:nvCxnSpPr>
        <p:spPr>
          <a:xfrm>
            <a:off x="1033670" y="2663687"/>
            <a:ext cx="405516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9035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B42EFA-740C-4504-9234-E0111FA39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19269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72A5E2C-873D-4501-A6BB-B56BBDCEB5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6591" y="1683027"/>
            <a:ext cx="11290851" cy="482379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1.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shart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bajarilganda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o‘zgaruvchan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zanjirida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rezonans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sodir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2.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Kuchlanishlar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rezonansidan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qayerlarda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foydalaniladi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3.  Ideal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tebranish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konturida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rezonans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paytida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kuchining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amplitudaviy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qiymati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  4. 3-mashqning  18-masalasini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(71-bet)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095226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1866</TotalTime>
  <Words>391</Words>
  <Application>Microsoft Office PowerPoint</Application>
  <PresentationFormat>Широкоэкранный</PresentationFormat>
  <Paragraphs>48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Презентация PowerPoint</vt:lpstr>
      <vt:lpstr>Презентация PowerPoint</vt:lpstr>
      <vt:lpstr>Презентация PowerPoint</vt:lpstr>
      <vt:lpstr>                         3-mashq  16-masala</vt:lpstr>
      <vt:lpstr>Презентация PowerPoint</vt:lpstr>
      <vt:lpstr>                                       Masala</vt:lpstr>
      <vt:lpstr>Презентация PowerPoint</vt:lpstr>
      <vt:lpstr>      Mustaqil bajarish uchun topshiriqlar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hp</cp:lastModifiedBy>
  <cp:revision>363</cp:revision>
  <dcterms:created xsi:type="dcterms:W3CDTF">2020-08-15T18:39:42Z</dcterms:created>
  <dcterms:modified xsi:type="dcterms:W3CDTF">2021-02-23T13:31:28Z</dcterms:modified>
</cp:coreProperties>
</file>