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7" r:id="rId3"/>
    <p:sldId id="288" r:id="rId4"/>
    <p:sldId id="289" r:id="rId5"/>
    <p:sldId id="290" r:id="rId6"/>
    <p:sldId id="293" r:id="rId7"/>
    <p:sldId id="291" r:id="rId8"/>
    <p:sldId id="292" r:id="rId9"/>
    <p:sldId id="28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>
      <p:ext uri="{19B8F6BF-5375-455C-9EA6-DF929625EA0E}">
        <p15:presenceInfo xmlns:p15="http://schemas.microsoft.com/office/powerpoint/2012/main" userId="f32c3f5e14827a5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C5FF"/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62129" y="2460869"/>
            <a:ext cx="10671065" cy="481060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r>
              <a:rPr lang="uz-Latn-UZ" sz="40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4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Aft>
                <a:spcPts val="1200"/>
              </a:spcAft>
            </a:pP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Aktiv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qarshilik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induktiv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g‘altak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kondensator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ketma-ket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ulangan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o‘zgaruvchan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tok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zanjiri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uchun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Om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qonuni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Aft>
                <a:spcPts val="1200"/>
              </a:spcAft>
            </a:pPr>
            <a:endParaRPr lang="en-US" sz="40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590800"/>
            <a:ext cx="727405" cy="15108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02328" y="5118100"/>
            <a:ext cx="727405" cy="1349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87346" y="482101"/>
            <a:ext cx="2186294" cy="11332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94303" y="476759"/>
            <a:ext cx="2179337" cy="113856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48708" y="636035"/>
            <a:ext cx="2186295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000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ru-RU" sz="40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8133F7-ECDC-472B-8AC2-9D18865DBD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7565" y="410817"/>
                <a:ext cx="11357113" cy="606949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Aktiv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US" sz="3200" dirty="0"/>
                  <a:t>           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3200" dirty="0"/>
                  <a:t>                                   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2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US" sz="32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ru-RU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sub>
                    </m:sSub>
                    <m:r>
                      <a:rPr lang="ru-RU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ru-RU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32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         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3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Induktiv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qarshilik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sz="3200" dirty="0"/>
                  <a:t>)         </a:t>
                </a:r>
                <a:r>
                  <a:rPr lang="en-US" sz="32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200" b="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3200" b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200" b="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  <m:r>
                      <a:rPr lang="en-US" sz="3200" b="0"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sz="32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32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3200" dirty="0"/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3200" dirty="0"/>
                  <a:t>                                  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8133F7-ECDC-472B-8AC2-9D18865DBD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7565" y="410817"/>
                <a:ext cx="11357113" cy="606949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493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BA4F4CD-3E1D-4AB5-84A7-FBE6B7FFC8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0573" y="503583"/>
                <a:ext cx="11237843" cy="5950226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dirty="0"/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rezistor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induktivligi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induktiv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ketma-ket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</m:acc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sub>
                        </m:sSub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sub>
                        </m:sSub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</m:t>
                            </m:r>
                          </m:sub>
                        </m:sSub>
                      </m:e>
                    </m:acc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BA4F4CD-3E1D-4AB5-84A7-FBE6B7FFC8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0573" y="503583"/>
                <a:ext cx="11237843" cy="5950226"/>
              </a:xfrm>
              <a:blipFill rotWithShape="1">
                <a:blip r:embed="rId2"/>
                <a:stretch>
                  <a:fillRect l="-1411" t="-1332" r="-1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679554-9590-4F09-ABDC-D0ADF0141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809" y="3710609"/>
            <a:ext cx="5327374" cy="201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58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B7B98D0-4D59-4FD5-91F5-9A78F34D13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12975" y="596348"/>
                <a:ext cx="7156174" cy="5777948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𝐿𝐶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𝐿𝐶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/>
                    </m:sSubSup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ru-RU" dirty="0"/>
                  <a:t>∙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; 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ru-RU" dirty="0"/>
                  <a:t>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dirty="0"/>
                  <a:t>;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ru-RU" dirty="0"/>
                  <a:t>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𝑚𝑎𝑥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𝑚𝑎𝑥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dirty="0"/>
                  <a:t>  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Om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endParaRPr lang="ru-RU" sz="32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B7B98D0-4D59-4FD5-91F5-9A78F34D13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12975" y="596348"/>
                <a:ext cx="7156174" cy="577794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2B0673-8CA0-456E-A85C-63A15951C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15" y="1497496"/>
            <a:ext cx="4034460" cy="323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6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7BAD033-837D-450A-8C14-5DD30D8CB8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9843" y="543339"/>
                <a:ext cx="10933043" cy="593697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  </a:t>
                </a:r>
              </a:p>
              <a:p>
                <a:pPr marL="0" indent="0">
                  <a:buNone/>
                </a:pPr>
                <a:r>
                  <a:rPr lang="en-US" sz="3200" dirty="0"/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3200" dirty="0"/>
                  <a:t>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3200" dirty="0"/>
                  <a:t> </a:t>
                </a:r>
              </a:p>
              <a:p>
                <a:pPr marL="0" indent="0">
                  <a:buNone/>
                </a:pPr>
                <a:r>
                  <a:rPr lang="en-US" sz="3200" dirty="0"/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𝐿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den>
                                </m:f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dirty="0"/>
                  <a:t>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reaktiv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sub>
                            </m:s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o‘zgaruvchan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dirty="0">
                    <a:latin typeface="+mj-lt"/>
                    <a:cs typeface="Arial" panose="020B0604020202020204" pitchFamily="34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t</a:t>
                </a:r>
                <a:r>
                  <a:rPr lang="en-US" sz="3200" dirty="0">
                    <a:latin typeface="+mj-lt"/>
                    <a:cs typeface="Arial" panose="020B0604020202020204" pitchFamily="34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sub>
                        </m:sSub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7BAD033-837D-450A-8C14-5DD30D8CB8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3" y="543339"/>
                <a:ext cx="10933043" cy="5936974"/>
              </a:xfrm>
              <a:blipFill>
                <a:blip r:embed="rId2"/>
                <a:stretch>
                  <a:fillRect l="-13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066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0-11-20_22-34-30">
            <a:hlinkClick r:id="" action="ppaction://media"/>
            <a:extLst>
              <a:ext uri="{FF2B5EF4-FFF2-40B4-BE49-F238E27FC236}">
                <a16:creationId xmlns:a16="http://schemas.microsoft.com/office/drawing/2014/main" id="{DF1C7D4D-2281-4A70-BA92-981B02E8394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2915" y="92765"/>
            <a:ext cx="11806170" cy="6480313"/>
          </a:xfrm>
        </p:spPr>
      </p:pic>
      <p:sp>
        <p:nvSpPr>
          <p:cNvPr id="3" name="Прямоугольник 2"/>
          <p:cNvSpPr/>
          <p:nvPr/>
        </p:nvSpPr>
        <p:spPr>
          <a:xfrm>
            <a:off x="299103" y="136732"/>
            <a:ext cx="2119357" cy="461473"/>
          </a:xfrm>
          <a:prstGeom prst="rect">
            <a:avLst/>
          </a:prstGeom>
          <a:solidFill>
            <a:srgbClr val="5DC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89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B3F8E-8BC0-4D4E-91FB-E0BD2D074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FB5912B-C3C5-4EB7-829E-CE99D936DD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0575" y="1722782"/>
                <a:ext cx="11211338" cy="4823791"/>
              </a:xfrm>
            </p:spPr>
            <p:txBody>
              <a:bodyPr/>
              <a:lstStyle/>
              <a:p>
                <a:pPr marL="0" indent="541338" algn="just">
                  <a:lnSpc>
                    <a:spcPct val="100000"/>
                  </a:lnSpc>
                  <a:buNone/>
                </a:pP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/>
                        <a:cs typeface="Arial" panose="020B0604020202020204" pitchFamily="34" charset="0"/>
                      </a:rPr>
                      <m:t>10</m:t>
                    </m:r>
                    <m:r>
                      <a:rPr lang="el-GR" sz="3200" i="1" dirty="0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  <m:r>
                      <a:rPr lang="en-US" sz="3200" i="1" dirty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induktiv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/>
                        <a:cs typeface="Arial" panose="020B0604020202020204" pitchFamily="34" charset="0"/>
                      </a:rPr>
                      <m:t>20</m:t>
                    </m:r>
                    <m:r>
                      <a:rPr lang="el-GR" sz="3200" i="1" dirty="0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  <m:r>
                      <a:rPr lang="en-US" sz="3200" i="1" dirty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ketma-ket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541338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samarador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3200" i="1" dirty="0" smtClean="0"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i="1" dirty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uchlaridagi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samarador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0FB5912B-C3C5-4EB7-829E-CE99D936DD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0575" y="1722782"/>
                <a:ext cx="11211338" cy="4823791"/>
              </a:xfrm>
              <a:blipFill rotWithShape="1">
                <a:blip r:embed="rId2"/>
                <a:stretch>
                  <a:fillRect l="-1414" t="-1643" r="-13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380182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C53E7B8-7A77-4277-94B1-977D9EA34A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6835" y="424070"/>
                <a:ext cx="11039061" cy="606949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1"/>
                    </a:solidFill>
                  </a:rPr>
                  <a:t>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l-G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dirty="0"/>
                  <a:t>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𝑒𝑓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/>
                  <a:t>    </a:t>
                </a:r>
                <a:r>
                  <a:rPr lang="en-US" dirty="0" err="1"/>
                  <a:t>va</a:t>
                </a:r>
                <a:r>
                  <a:rPr lang="en-US" dirty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𝑒𝑓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=20 </m:t>
                    </m:r>
                    <m:r>
                      <a:rPr lang="el-GR" sz="3200" b="0" i="1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3200" dirty="0"/>
                  <a:t>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3200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𝐶</m:t>
                                    </m:r>
                                  </m:sub>
                                </m:s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𝑒𝑓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=20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3200" dirty="0"/>
                  <a:t>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𝐶</m:t>
                                    </m:r>
                                  </m:sub>
                                </m:s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𝑒𝑓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3200" dirty="0"/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𝑒𝑓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𝑒𝑓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/>
                  <a:t>                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𝑒𝑓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𝑒𝑓</m:t>
                        </m:r>
                      </m:sub>
                    </m:sSub>
                  </m:oMath>
                </a14:m>
                <a:r>
                  <a:rPr lang="ru-RU" sz="3200" dirty="0"/>
                  <a:t>∙</a:t>
                </a:r>
                <a:r>
                  <a:rPr lang="en-US" sz="32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3200" i="1" dirty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sz="3200" dirty="0"/>
                  <a:t>)</a:t>
                </a:r>
              </a:p>
              <a:p>
                <a:pPr marL="0" indent="0">
                  <a:buNone/>
                </a:pPr>
                <a:r>
                  <a:rPr lang="en-US" sz="3200" dirty="0"/>
                  <a:t>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−10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𝑼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𝒆𝒇</m:t>
                        </m:r>
                      </m:sub>
                    </m:sSub>
                    <m:r>
                      <a:rPr lang="en-US" sz="32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sz="32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𝐕</m:t>
                    </m:r>
                  </m:oMath>
                </a14:m>
                <a:r>
                  <a:rPr lang="en-US" sz="3200" dirty="0"/>
                  <a:t>  </a:t>
                </a: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C53E7B8-7A77-4277-94B1-977D9EA34A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6835" y="424070"/>
                <a:ext cx="11039061" cy="6069495"/>
              </a:xfrm>
              <a:blipFill>
                <a:blip r:embed="rId2"/>
                <a:stretch>
                  <a:fillRect t="-2111" b="-10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9F8B2DC-D4A9-41B5-AA12-05B4F7345050}"/>
              </a:ext>
            </a:extLst>
          </p:cNvPr>
          <p:cNvCxnSpPr/>
          <p:nvPr/>
        </p:nvCxnSpPr>
        <p:spPr>
          <a:xfrm>
            <a:off x="5300870" y="834887"/>
            <a:ext cx="0" cy="3193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9F245FE-EBB9-4EED-9FC1-214CC084B4D1}"/>
              </a:ext>
            </a:extLst>
          </p:cNvPr>
          <p:cNvCxnSpPr/>
          <p:nvPr/>
        </p:nvCxnSpPr>
        <p:spPr>
          <a:xfrm>
            <a:off x="967409" y="3644348"/>
            <a:ext cx="40551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03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B42EFA-740C-4504-9234-E0111FA39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2A5E2C-873D-4501-A6BB-B56BBDCEB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792" y="2040836"/>
            <a:ext cx="11230377" cy="160388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(62-bet)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3-mashq  12, 13-masalalarni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(71-bet)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95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1706</TotalTime>
  <Words>401</Words>
  <Application>Microsoft Office PowerPoint</Application>
  <PresentationFormat>Широкоэкранный</PresentationFormat>
  <Paragraphs>45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Masala</vt:lpstr>
      <vt:lpstr>Презентация PowerPoint</vt:lpstr>
      <vt:lpstr>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345</cp:revision>
  <dcterms:created xsi:type="dcterms:W3CDTF">2020-08-15T18:39:42Z</dcterms:created>
  <dcterms:modified xsi:type="dcterms:W3CDTF">2021-02-23T13:29:39Z</dcterms:modified>
</cp:coreProperties>
</file>