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88" r:id="rId4"/>
    <p:sldId id="289" r:id="rId5"/>
    <p:sldId id="290" r:id="rId6"/>
    <p:sldId id="293" r:id="rId7"/>
    <p:sldId id="291" r:id="rId8"/>
    <p:sldId id="292" r:id="rId9"/>
    <p:sldId id="28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ronbek Salimbekov" initials="DS" lastIdx="1" clrIdx="0">
    <p:extLst>
      <p:ext uri="{19B8F6BF-5375-455C-9EA6-DF929625EA0E}">
        <p15:presenceInfo xmlns:p15="http://schemas.microsoft.com/office/powerpoint/2012/main" userId="f32c3f5e14827a5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C5FF"/>
    <a:srgbClr val="86C4FD"/>
    <a:srgbClr val="8ADBFD"/>
    <a:srgbClr val="88CAFD"/>
    <a:srgbClr val="68A5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AB94B-C65A-4407-AF01-49FEF02FC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9AE16E-7EA5-418E-91CF-9BD975921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5598B-8CF5-45AE-9C69-13C50CC6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7E233-61FD-4982-8446-44FBC66C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963B0-E428-4B12-92C1-7CB5230D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2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D9040-9CF6-4B7A-9B5E-C77A3FBF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0720C1-1F2A-4C47-B924-2F9B4DDB9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0CAB4-E12A-4F36-A000-5BED7F24F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52481-C0AF-4DEF-802E-2873E084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B22DF1-0C8A-4367-A49E-B357BA18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5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2C4CAF-26EB-4123-945E-C63C12027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07C162-4C63-4CFB-A01C-22043D57E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67024B-4D48-4A4E-9ED7-B53BE6F8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41DF81-0A27-43E5-A6D3-40214BBB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BA3618-0114-4D17-8535-13F30954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46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302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F860D-8AC2-440A-94F8-C4F298F48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0FC7A7-F08D-45E3-99F4-0BA9D9CBE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156B6-2F26-47C9-B00B-C05A8287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67994-9CDE-4E66-945C-C8BE306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5BFAB-B3E8-42CC-A3B5-47711D1D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7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71094-BCEE-4884-906F-C78F1901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FDF37A-A588-4BFF-8C50-0FA79DA62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C6320-6D72-4263-AE68-1270542D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5D483D-B1A9-4EF8-9A7A-3385430E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45151D-7989-4F00-9FCD-6EAE4F32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8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4A31B-5184-43CD-B81F-8238BFCA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1A0DC-9637-418A-8B1C-71590FA00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EA2C4-2DEA-4D92-8DF9-8D8BE1EA3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F12402-C1C8-4859-ACDF-98ABFBDC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0C7A73-7DAE-4921-9D4C-7E539B9D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B072F1-CA77-479D-A224-B4C5FA72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3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88F87-2C10-4045-A44B-4794C595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0BFF87-CC4D-4B59-B0D9-7BF599ADF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BFD73F-DA39-4249-9A8C-E681C181F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EB243C-24EB-4366-ACAE-8ADE50012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DCB744-B11F-4293-8777-509BCBF9A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1AD2B3-384A-49D3-A389-1587CB41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EE138D-1A21-4AB2-8887-B4F73B57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AEACCF-A3FC-4203-AE00-80CD38B7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A7F49-78FB-42AD-BE1A-28C70A28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24CD5B-551C-4F53-A375-F686A9B0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67EC97-B986-4465-8573-C990E297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A6A7DD-A94C-4EAA-9136-D30B2A60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0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F21124-97E2-4289-9686-8180A08D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2E1659-160D-4F03-AE83-C5095623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1AC761-6AD7-4A73-A31E-2AC8CE61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9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9F9E9-D10D-4ACA-84EC-64211E66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2A32D-1CE1-42D2-9EE8-38E72C0A4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4888E-B5D8-47B0-AB37-5959EBE34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7147BB-BA48-41AC-8119-905E7F4A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FA9289-BA29-4B66-A06E-CA957101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C19F96-24F9-4060-9B4E-830878B8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6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85E2A-25A8-4081-9DB6-2B0F8973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FFB773-45F4-46A9-B72B-361BCF3FC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4DD7FF-5155-4576-831A-6603884A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BE194-8A25-4728-9769-9B495E9E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8B4BB8-2B1E-421F-89EA-A777A6F3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809111-4A6F-452E-BC4B-9FFFBFF7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3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DD653-0F51-4A94-824E-46BEB8F2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39FA00-5ADB-404A-861D-0E066A0FB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A0156-604F-450A-951F-9EDF999A2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14F44-381B-4322-B0CD-05DAEAD69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F3D914-9471-43D0-A653-DF9E0D29E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2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21258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62129" y="2460869"/>
            <a:ext cx="10671065" cy="4810609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Aft>
                <a:spcPts val="1200"/>
              </a:spcAft>
            </a:pPr>
            <a:r>
              <a:rPr lang="uz-Latn-UZ" sz="4000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endParaRPr lang="en-US" sz="4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Aft>
                <a:spcPts val="1200"/>
              </a:spcAft>
            </a:pP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Aktiv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qarshilik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induktiv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g‘altak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kondensator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ketma-ket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ulangan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o‘zgaruvchan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tok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zanjiri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uchun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Om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qonuni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Aft>
                <a:spcPts val="1200"/>
              </a:spcAft>
            </a:pPr>
            <a:endParaRPr lang="en-US" sz="40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02328" y="2590800"/>
            <a:ext cx="727405" cy="151084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02328" y="5118100"/>
            <a:ext cx="727405" cy="134965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587346" y="482101"/>
            <a:ext cx="2186294" cy="11332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594303" y="476759"/>
            <a:ext cx="2179337" cy="113856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548708" y="636035"/>
            <a:ext cx="2186295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4000" b="1" spc="21" dirty="0">
                <a:solidFill>
                  <a:srgbClr val="FEFEFE"/>
                </a:solidFill>
                <a:latin typeface="Arial"/>
                <a:cs typeface="Arial"/>
              </a:rPr>
              <a:t>1</a:t>
            </a: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</a:t>
            </a:r>
            <a:r>
              <a:rPr lang="ru-RU" sz="4000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1601435" y="476759"/>
            <a:ext cx="822674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1551736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0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A8133F7-ECDC-472B-8AC2-9D18865DBD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565" y="410817"/>
                <a:ext cx="11357113" cy="606949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 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Aktiv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32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200" dirty="0"/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32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Sig‘im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</m:t>
                        </m:r>
                      </m:sub>
                    </m:sSub>
                    <m:r>
                      <a:rPr lang="ru-RU" sz="3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lang="ru-R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Induktiv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qarshilik</a:t>
                </a:r>
                <a:r>
                  <a:rPr lang="en-US" sz="3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200" dirty="0"/>
                  <a:t>)         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b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sz="3200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/>
                  <a:t>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200" dirty="0"/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A8133F7-ECDC-472B-8AC2-9D18865DBD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565" y="410817"/>
                <a:ext cx="11357113" cy="606949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93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BA4F4CD-3E1D-4AB5-84A7-FBE6B7FFC8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573" y="503583"/>
                <a:ext cx="11237843" cy="5950226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O‘zgaruvchan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zanjirida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bo‘lgan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rezistor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induktivligi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induktiv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g‘altak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sig‘imi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kondensator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ketma-ket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ulangan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</m:acc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sub>
                        </m:sSub>
                      </m:e>
                    </m:acc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sub>
                        </m:sSub>
                      </m:e>
                    </m:acc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sub>
                        </m:sSub>
                      </m:e>
                    </m:acc>
                  </m:oMath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BA4F4CD-3E1D-4AB5-84A7-FBE6B7FFC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573" y="503583"/>
                <a:ext cx="11237843" cy="5950226"/>
              </a:xfrm>
              <a:blipFill rotWithShape="1">
                <a:blip r:embed="rId2"/>
                <a:stretch>
                  <a:fillRect l="-1411" t="-1332" r="-1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679554-9590-4F09-ABDC-D0ADF0141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09" y="3710609"/>
            <a:ext cx="5327374" cy="20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8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B7B98D0-4D59-4FD5-91F5-9A78F34D13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12975" y="596348"/>
                <a:ext cx="7156174" cy="577794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𝐿𝐶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𝐿𝐶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dirty="0"/>
                  <a:t>∙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;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dirty="0"/>
                  <a:t>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;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dirty="0"/>
                  <a:t>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Om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qonuni</a:t>
                </a:r>
                <a:endParaRPr lang="ru-RU" sz="32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B7B98D0-4D59-4FD5-91F5-9A78F34D13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2975" y="596348"/>
                <a:ext cx="7156174" cy="577794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2B0673-8CA0-456E-A85C-63A15951C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5" y="1497496"/>
            <a:ext cx="4034460" cy="323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7BAD033-837D-450A-8C14-5DD30D8CB8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9843" y="543339"/>
                <a:ext cx="10933043" cy="593697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          </a:t>
                </a:r>
              </a:p>
              <a:p>
                <a:pPr marL="0" indent="0">
                  <a:buNone/>
                </a:pPr>
                <a:r>
                  <a:rPr lang="en-US" sz="3200" dirty="0"/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/>
                  <a:t>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dirty="0"/>
                  <a:t>  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reaktiv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𝑍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o‘zgaruvchan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zanjirining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200" dirty="0">
                    <a:latin typeface="+mj-lt"/>
                    <a:cs typeface="Arial" panose="020B0604020202020204" pitchFamily="34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t</a:t>
                </a:r>
                <a:r>
                  <a:rPr lang="en-US" sz="3200" dirty="0">
                    <a:latin typeface="+mj-lt"/>
                    <a:cs typeface="Arial" panose="020B0604020202020204" pitchFamily="34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</m:oMath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7BAD033-837D-450A-8C14-5DD30D8CB8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843" y="543339"/>
                <a:ext cx="10933043" cy="5936974"/>
              </a:xfrm>
              <a:blipFill>
                <a:blip r:embed="rId2"/>
                <a:stretch>
                  <a:fillRect l="-13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6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20-11-20_22-34-30">
            <a:hlinkClick r:id="" action="ppaction://media"/>
            <a:extLst>
              <a:ext uri="{FF2B5EF4-FFF2-40B4-BE49-F238E27FC236}">
                <a16:creationId xmlns:a16="http://schemas.microsoft.com/office/drawing/2014/main" id="{DF1C7D4D-2281-4A70-BA92-981B02E8394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915" y="92765"/>
            <a:ext cx="11806170" cy="6480313"/>
          </a:xfrm>
        </p:spPr>
      </p:pic>
      <p:sp>
        <p:nvSpPr>
          <p:cNvPr id="3" name="Прямоугольник 2"/>
          <p:cNvSpPr/>
          <p:nvPr/>
        </p:nvSpPr>
        <p:spPr>
          <a:xfrm>
            <a:off x="299103" y="136732"/>
            <a:ext cx="2119357" cy="461473"/>
          </a:xfrm>
          <a:prstGeom prst="rect">
            <a:avLst/>
          </a:prstGeom>
          <a:solidFill>
            <a:srgbClr val="5D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B3F8E-8BC0-4D4E-91FB-E0BD2D07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FB5912B-C3C5-4EB7-829E-CE99D936DD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575" y="1722782"/>
                <a:ext cx="11211338" cy="4823791"/>
              </a:xfrm>
            </p:spPr>
            <p:txBody>
              <a:bodyPr/>
              <a:lstStyle/>
              <a:p>
                <a:pPr marL="0" indent="541338" algn="just">
                  <a:lnSpc>
                    <a:spcPct val="100000"/>
                  </a:lnSpc>
                  <a:buNone/>
                </a:pP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O‘zgaruvchan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zanjiriga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sig‘im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Arial" panose="020B0604020202020204" pitchFamily="34" charset="0"/>
                      </a:rPr>
                      <m:t>10</m:t>
                    </m:r>
                    <m:r>
                      <a:rPr lang="el-GR" sz="3200" i="1" dirty="0">
                        <a:latin typeface="Cambria Math"/>
                        <a:cs typeface="Arial" panose="020B0604020202020204" pitchFamily="34" charset="0"/>
                      </a:rPr>
                      <m:t>Ω</m:t>
                    </m:r>
                    <m:r>
                      <a:rPr lang="en-US" sz="3200" i="1" dirty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kondensator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induktiv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Arial" panose="020B0604020202020204" pitchFamily="34" charset="0"/>
                      </a:rPr>
                      <m:t>20</m:t>
                    </m:r>
                    <m:r>
                      <a:rPr lang="el-GR" sz="3200" i="1" dirty="0">
                        <a:latin typeface="Cambria Math"/>
                        <a:cs typeface="Arial" panose="020B0604020202020204" pitchFamily="34" charset="0"/>
                      </a:rPr>
                      <m:t>Ω</m:t>
                    </m:r>
                    <m:r>
                      <a:rPr lang="en-US" sz="3200" i="1" dirty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g‘altak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ketma-ket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ulangan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indent="541338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samarador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3200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200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zanjir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uchlaridagi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kuchlanishning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samarador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0FB5912B-C3C5-4EB7-829E-CE99D936DD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575" y="1722782"/>
                <a:ext cx="11211338" cy="4823791"/>
              </a:xfrm>
              <a:blipFill rotWithShape="1">
                <a:blip r:embed="rId2"/>
                <a:stretch>
                  <a:fillRect l="-1414" t="-1643" r="-13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8018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C53E7B8-7A77-4277-94B1-977D9EA34A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835" y="424070"/>
                <a:ext cx="11039061" cy="60694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         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               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el-G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dirty="0"/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𝑒𝑓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   </a:t>
                </a:r>
                <a:r>
                  <a:rPr lang="en-US" dirty="0" err="1"/>
                  <a:t>va</a:t>
                </a:r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𝑒𝑓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a:rPr lang="el-GR" sz="3200" b="0" i="1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320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𝑒𝑓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    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𝑒𝑓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−?</m:t>
                    </m:r>
                  </m:oMath>
                </a14:m>
                <a:r>
                  <a:rPr lang="en-US" sz="3200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𝑒𝑓</m:t>
                        </m:r>
                      </m:sub>
                    </m:sSub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𝑒𝑓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                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𝑒𝑓</m:t>
                        </m:r>
                      </m:sub>
                    </m:sSub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𝑒𝑓</m:t>
                        </m:r>
                      </m:sub>
                    </m:sSub>
                  </m:oMath>
                </a14:m>
                <a:r>
                  <a:rPr lang="ru-RU" sz="3200" dirty="0"/>
                  <a:t>∙</a:t>
                </a:r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3200" dirty="0"/>
                  <a:t>)</a:t>
                </a:r>
              </a:p>
              <a:p>
                <a:pPr marL="0" indent="0">
                  <a:buNone/>
                </a:pPr>
                <a:r>
                  <a:rPr lang="en-US" sz="3200" dirty="0"/>
                  <a:t>    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𝑒𝑓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el-G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−10</m:t>
                        </m:r>
                        <m:r>
                          <a:rPr lang="el-G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 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    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𝑼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𝒆𝒇</m:t>
                        </m:r>
                      </m:sub>
                    </m:sSub>
                    <m:r>
                      <a:rPr lang="en-US" sz="32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  <m:r>
                      <a:rPr lang="en-US" sz="32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𝐕</m:t>
                    </m:r>
                  </m:oMath>
                </a14:m>
                <a:r>
                  <a:rPr lang="en-US" sz="3200" dirty="0"/>
                  <a:t>  </a:t>
                </a:r>
                <a:endParaRPr lang="ru-RU" sz="32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C53E7B8-7A77-4277-94B1-977D9EA34A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835" y="424070"/>
                <a:ext cx="11039061" cy="6069495"/>
              </a:xfrm>
              <a:blipFill>
                <a:blip r:embed="rId2"/>
                <a:stretch>
                  <a:fillRect t="-2111" b="-10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9F8B2DC-D4A9-41B5-AA12-05B4F7345050}"/>
              </a:ext>
            </a:extLst>
          </p:cNvPr>
          <p:cNvCxnSpPr/>
          <p:nvPr/>
        </p:nvCxnSpPr>
        <p:spPr>
          <a:xfrm>
            <a:off x="5300870" y="834887"/>
            <a:ext cx="0" cy="3193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9F245FE-EBB9-4EED-9FC1-214CC084B4D1}"/>
              </a:ext>
            </a:extLst>
          </p:cNvPr>
          <p:cNvCxnSpPr/>
          <p:nvPr/>
        </p:nvCxnSpPr>
        <p:spPr>
          <a:xfrm>
            <a:off x="967409" y="3644348"/>
            <a:ext cx="40551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0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2EFA-740C-4504-9234-E0111FA3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2A5E2C-873D-4501-A6BB-B56BBDCE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92" y="2040836"/>
            <a:ext cx="11230377" cy="16038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(62-bet)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3-mashq  12, 13-masalalarni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(71-bet)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5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401</Words>
  <Application>Microsoft Office PowerPoint</Application>
  <PresentationFormat>Широкоэкранный</PresentationFormat>
  <Paragraphs>45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Masala</vt:lpstr>
      <vt:lpstr>Презентация PowerPoint</vt:lpstr>
      <vt:lpstr>      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hp</cp:lastModifiedBy>
  <cp:revision>345</cp:revision>
  <dcterms:created xsi:type="dcterms:W3CDTF">2020-08-15T18:39:42Z</dcterms:created>
  <dcterms:modified xsi:type="dcterms:W3CDTF">2021-02-23T13:29:39Z</dcterms:modified>
</cp:coreProperties>
</file>