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8" r:id="rId3"/>
    <p:sldId id="259" r:id="rId4"/>
    <p:sldId id="290" r:id="rId5"/>
    <p:sldId id="287" r:id="rId6"/>
    <p:sldId id="291" r:id="rId7"/>
    <p:sldId id="292" r:id="rId8"/>
    <p:sldId id="293" r:id="rId9"/>
    <p:sldId id="294" r:id="rId10"/>
    <p:sldId id="295" r:id="rId11"/>
    <p:sldId id="296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374886D-D42F-423A-8E72-767569677346}">
          <dgm:prSet phldrT="[Текст]" custT="1"/>
          <dgm:spPr/>
          <dgm:t>
            <a:bodyPr/>
            <a:lstStyle/>
            <a:p>
              <a:pPr algn="ctr"/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Sig‘im qarshilik</a:t>
              </a:r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−</m:t>
                  </m:r>
                  <m:sSub>
                    <m:sSub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</m:e>
                    <m:sub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sub>
                  </m:sSub>
                </m:oMath>
              </a14:m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374886D-D42F-423A-8E72-767569677346}">
          <dgm:prSet phldrT="[Текст]" custT="1"/>
          <dgm:spPr/>
          <dgm:t>
            <a:bodyPr/>
            <a:lstStyle/>
            <a:p>
              <a:pPr algn="ctr"/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Sig‘im qarshilik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−𝑋_𝑐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uz-Latn-UZ" sz="4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800" b="0" i="1" smtClean="0"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uz-Latn-UZ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</m:sub>
                  </m:sSub>
                  <m:r>
                    <a:rPr lang="uz-Latn-UZ" sz="48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uz-Latn-UZ" sz="4800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uz-Latn-UZ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den>
                  </m:f>
                  <m:r>
                    <a:rPr lang="uz-Latn-UZ" sz="4800" b="0" i="1" smtClean="0"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lang="uz-Latn-UZ" sz="48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800" b="0" i="1" smtClean="0">
                          <a:latin typeface="Cambria Math" panose="02040503050406030204" pitchFamily="18" charset="0"/>
                        </a:rPr>
                        <m:t>𝑈</m:t>
                      </m:r>
                    </m:e>
                    <m:sub>
                      <m:r>
                        <a:rPr lang="uz-Latn-UZ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</m:sub>
                  </m:sSub>
                  <m:r>
                    <a:rPr lang="uz-Latn-UZ" sz="4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𝜔</m:t>
                  </m:r>
                  <m:r>
                    <a:rPr lang="uz-Latn-UZ" sz="4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𝐶</m:t>
                  </m:r>
                </m:oMath>
              </a14:m>
              <a:r>
                <a:rPr lang="uz-Latn-UZ" sz="5800" dirty="0"/>
                <a:t>  </a:t>
              </a:r>
              <a:endParaRPr lang="ru-RU" sz="5800" dirty="0"/>
            </a:p>
          </dgm:t>
        </dgm:pt>
      </mc:Choice>
      <mc:Fallback xmlns="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:r>
                <a:rPr lang="uz-Latn-UZ" sz="4800" b="0" i="0">
                  <a:latin typeface="Cambria Math" panose="02040503050406030204" pitchFamily="18" charset="0"/>
                </a:rPr>
                <a:t>𝐼_𝑚=𝑈_𝑚/𝑋_𝑐 =𝑈_𝑚</a:t>
              </a:r>
              <a:r>
                <a:rPr lang="uz-Latn-UZ" sz="4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 𝜔𝐶</a:t>
              </a:r>
              <a:r>
                <a:rPr lang="uz-Latn-UZ" sz="5800" dirty="0"/>
                <a:t>  </a:t>
              </a:r>
              <a:endParaRPr lang="ru-RU" sz="5800" dirty="0"/>
            </a:p>
          </dgm:t>
        </dgm:pt>
      </mc:Fallback>
    </mc:AlternateConten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A32EE14-D127-4D6B-946D-FD0E7F8C2D6B}">
          <dgm:prSet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ru-RU" sz="44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400" b="0" i="1" smtClean="0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uz-Latn-UZ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sub>
                  </m:sSub>
                  <m:r>
                    <a:rPr lang="uz-Latn-UZ" sz="44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uz-Latn-UZ" sz="4400" b="0" i="1" smtClean="0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den>
                  </m:f>
                </m:oMath>
              </a14:m>
              <a:r>
                <a:rPr lang="uz-Latn-UZ" sz="5400" dirty="0"/>
                <a:t> </a:t>
              </a:r>
              <a:endParaRPr lang="ru-RU" sz="5400" dirty="0"/>
            </a:p>
          </dgm:t>
        </dgm:pt>
      </mc:Choice>
      <mc:Fallback xmlns="">
        <dgm:pt modelId="{6A32EE14-D127-4D6B-946D-FD0E7F8C2D6B}">
          <dgm:prSet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</a:rPr>
                <a:t>𝑋</a:t>
              </a:r>
              <a:r>
                <a:rPr lang="ru-RU" sz="4400" b="0" i="0">
                  <a:latin typeface="Cambria Math" panose="02040503050406030204" pitchFamily="18" charset="0"/>
                </a:rPr>
                <a:t>_</a:t>
              </a:r>
              <a:r>
                <a:rPr lang="uz-Latn-UZ" sz="4400" b="0" i="0">
                  <a:latin typeface="Cambria Math" panose="02040503050406030204" pitchFamily="18" charset="0"/>
                </a:rPr>
                <a:t>𝑐=1/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𝜔𝐶</a:t>
              </a:r>
              <a:r>
                <a:rPr lang="uz-Latn-UZ" sz="5400" dirty="0"/>
                <a:t> </a:t>
              </a:r>
              <a:endParaRPr lang="ru-RU" sz="5400" dirty="0"/>
            </a:p>
          </dgm:t>
        </dgm:pt>
      </mc:Fallback>
    </mc:AlternateConten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4886D-D42F-423A-8E72-767569677346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dgm:pt modelId="{3612753D-C5EF-44E3-8618-CAFF215A3C99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dgm:pt modelId="{6A32EE14-D127-4D6B-946D-FD0E7F8C2D6B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374886D-D42F-423A-8E72-767569677346}">
          <dgm:prSet phldrT="[Текст]" custT="1"/>
          <dgm:spPr/>
          <dgm:t>
            <a:bodyPr/>
            <a:lstStyle/>
            <a:p>
              <a:pPr algn="ctr"/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Induktiv qarshilik</a:t>
              </a:r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−</m:t>
                  </m:r>
                  <m:sSub>
                    <m:sSub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</m:e>
                    <m:sub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</m:sub>
                  </m:sSub>
                </m:oMath>
              </a14:m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374886D-D42F-423A-8E72-767569677346}">
          <dgm:prSet phldrT="[Текст]" custT="1"/>
          <dgm:spPr/>
          <dgm:t>
            <a:bodyPr/>
            <a:lstStyle/>
            <a:p>
              <a:pPr algn="ctr"/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Induktiv qarshilik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−𝑋_𝐿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uz-Latn-UZ" sz="4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800" b="0" i="1" smtClean="0"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uz-Latn-UZ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</m:sub>
                  </m:sSub>
                  <m:r>
                    <a:rPr lang="uz-Latn-UZ" sz="48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uz-Latn-UZ" sz="4800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uz-Latn-UZ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den>
                  </m:f>
                  <m:r>
                    <a:rPr lang="uz-Latn-UZ" sz="48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uz-Latn-UZ" sz="4800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z-Latn-UZ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num>
                    <m:den>
                      <m:r>
                        <a:rPr lang="uz-Latn-UZ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uz-Latn-UZ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den>
                  </m:f>
                </m:oMath>
              </a14:m>
              <a:r>
                <a:rPr lang="uz-Latn-UZ" sz="5800" dirty="0"/>
                <a:t> </a:t>
              </a:r>
              <a:endParaRPr lang="ru-RU" sz="5800" dirty="0"/>
            </a:p>
          </dgm:t>
        </dgm:pt>
      </mc:Choice>
      <mc:Fallback xmlns="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:r>
                <a:rPr lang="uz-Latn-UZ" sz="4800" b="0" i="0">
                  <a:latin typeface="Cambria Math" panose="02040503050406030204" pitchFamily="18" charset="0"/>
                </a:rPr>
                <a:t>𝐼_𝑚=𝑈_𝑚/𝑋_𝐿 =𝑈_𝑚/</a:t>
              </a:r>
              <a:r>
                <a:rPr lang="uz-Latn-UZ" sz="4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𝜔𝐿</a:t>
              </a:r>
              <a:r>
                <a:rPr lang="uz-Latn-UZ" sz="5800" dirty="0"/>
                <a:t> </a:t>
              </a:r>
              <a:endParaRPr lang="ru-RU" sz="5800" dirty="0"/>
            </a:p>
          </dgm:t>
        </dgm:pt>
      </mc:Fallback>
    </mc:AlternateConten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A32EE14-D127-4D6B-946D-FD0E7F8C2D6B}">
          <dgm:prSet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ru-RU" sz="44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400" b="0" i="1" smtClean="0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uz-Latn-UZ" sz="4400" b="0" i="1" smtClean="0"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  <m:r>
                    <a:rPr lang="uz-Latn-UZ" sz="4400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𝜔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𝐿</m:t>
                  </m:r>
                </m:oMath>
              </a14:m>
              <a:r>
                <a:rPr lang="uz-Latn-UZ" sz="5400" dirty="0"/>
                <a:t> </a:t>
              </a:r>
              <a:endParaRPr lang="ru-RU" sz="5400" dirty="0"/>
            </a:p>
          </dgm:t>
        </dgm:pt>
      </mc:Choice>
      <mc:Fallback xmlns="">
        <dgm:pt modelId="{6A32EE14-D127-4D6B-946D-FD0E7F8C2D6B}">
          <dgm:prSet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</a:rPr>
                <a:t>𝑋</a:t>
              </a:r>
              <a:r>
                <a:rPr lang="ru-RU" sz="4400" b="0" i="0">
                  <a:latin typeface="Cambria Math" panose="02040503050406030204" pitchFamily="18" charset="0"/>
                </a:rPr>
                <a:t>_</a:t>
              </a:r>
              <a:r>
                <a:rPr lang="uz-Latn-UZ" sz="4400" b="0" i="0">
                  <a:latin typeface="Cambria Math" panose="02040503050406030204" pitchFamily="18" charset="0"/>
                </a:rPr>
                <a:t>𝐿=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𝜔𝐿</a:t>
              </a:r>
              <a:r>
                <a:rPr lang="uz-Latn-UZ" sz="5400" dirty="0"/>
                <a:t> </a:t>
              </a:r>
              <a:endParaRPr lang="ru-RU" sz="5400" dirty="0"/>
            </a:p>
          </dgm:t>
        </dgm:pt>
      </mc:Fallback>
    </mc:AlternateConten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4886D-D42F-423A-8E72-767569677346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dgm:pt modelId="{3612753D-C5EF-44E3-8618-CAFF215A3C99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dgm:pt modelId="{6A32EE14-D127-4D6B-946D-FD0E7F8C2D6B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EF83-F52F-4632-A3A8-85C84DA44597}">
      <dsp:nvSpPr>
        <dsp:cNvPr id="0" name=""/>
        <dsp:cNvSpPr/>
      </dsp:nvSpPr>
      <dsp:spPr>
        <a:xfrm>
          <a:off x="-7099683" y="-1085823"/>
          <a:ext cx="8453176" cy="8453176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79AC6-FD50-45D9-B559-7E40B99F7290}">
      <dsp:nvSpPr>
        <dsp:cNvPr id="0" name=""/>
        <dsp:cNvSpPr/>
      </dsp:nvSpPr>
      <dsp:spPr>
        <a:xfrm>
          <a:off x="871876" y="628153"/>
          <a:ext cx="10107003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Sig‘im qarshilik</a:t>
          </a: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−</m:t>
              </m:r>
              <m:sSub>
                <m:sSub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𝑋</m:t>
                  </m:r>
                </m:e>
                <m:sub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𝑐</m:t>
                  </m:r>
                </m:sub>
              </m:sSub>
            </m:oMath>
          </a14:m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876" y="628153"/>
        <a:ext cx="10107003" cy="1256306"/>
      </dsp:txXfrm>
    </dsp:sp>
    <dsp:sp modelId="{1372BBF5-5292-431A-82F5-37D811C4FBAA}">
      <dsp:nvSpPr>
        <dsp:cNvPr id="0" name=""/>
        <dsp:cNvSpPr/>
      </dsp:nvSpPr>
      <dsp:spPr>
        <a:xfrm>
          <a:off x="86685" y="471114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02FF6-4803-49CA-8C95-E668787874FC}">
      <dsp:nvSpPr>
        <dsp:cNvPr id="0" name=""/>
        <dsp:cNvSpPr/>
      </dsp:nvSpPr>
      <dsp:spPr>
        <a:xfrm>
          <a:off x="1328543" y="2531161"/>
          <a:ext cx="9650336" cy="1219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44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uz-Latn-UZ" sz="4400" b="0" i="1" kern="1200" smtClean="0">
                      <a:latin typeface="Cambria Math" panose="02040503050406030204" pitchFamily="18" charset="0"/>
                    </a:rPr>
                    <m:t>𝑋</m:t>
                  </m:r>
                </m:e>
                <m:sub>
                  <m:r>
                    <a:rPr lang="uz-Latn-UZ" sz="4400" b="0" i="1" kern="1200" smtClean="0">
                      <a:latin typeface="Cambria Math" panose="02040503050406030204" pitchFamily="18" charset="0"/>
                    </a:rPr>
                    <m:t>𝑐</m:t>
                  </m:r>
                </m:sub>
              </m:sSub>
              <m:r>
                <a:rPr lang="uz-Latn-UZ" sz="44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uz-Latn-UZ" sz="4400" b="0" i="1" kern="1200" smtClean="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𝜔</m:t>
                  </m:r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𝐶</m:t>
                  </m:r>
                </m:den>
              </m:f>
            </m:oMath>
          </a14:m>
          <a:r>
            <a:rPr lang="uz-Latn-UZ" sz="5400" kern="1200" dirty="0"/>
            <a:t> </a:t>
          </a:r>
          <a:endParaRPr lang="ru-RU" sz="5400" kern="1200" dirty="0"/>
        </a:p>
      </dsp:txBody>
      <dsp:txXfrm>
        <a:off x="1328543" y="2531161"/>
        <a:ext cx="9650336" cy="1219207"/>
      </dsp:txXfrm>
    </dsp:sp>
    <dsp:sp modelId="{23B7056B-BDBD-4F94-9EF7-2262EDE278CE}">
      <dsp:nvSpPr>
        <dsp:cNvPr id="0" name=""/>
        <dsp:cNvSpPr/>
      </dsp:nvSpPr>
      <dsp:spPr>
        <a:xfrm>
          <a:off x="543352" y="2355573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2CE7-3C87-45AE-96FB-CE0B7CCE59AA}">
      <dsp:nvSpPr>
        <dsp:cNvPr id="0" name=""/>
        <dsp:cNvSpPr/>
      </dsp:nvSpPr>
      <dsp:spPr>
        <a:xfrm>
          <a:off x="871876" y="4397071"/>
          <a:ext cx="10107003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uz-Latn-UZ" sz="4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uz-Latn-UZ" sz="4800" b="0" i="1" kern="1200" smtClean="0"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uz-Latn-UZ" sz="4800" b="0" i="1" kern="1200" smtClean="0">
                      <a:latin typeface="Cambria Math" panose="02040503050406030204" pitchFamily="18" charset="0"/>
                    </a:rPr>
                    <m:t>𝑚</m:t>
                  </m:r>
                </m:sub>
              </m:sSub>
              <m:r>
                <a:rPr lang="uz-Latn-UZ" sz="48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uz-Latn-UZ" sz="48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sSub>
                    <m:sSubPr>
                      <m:ctrlPr>
                        <a:rPr lang="uz-Latn-UZ" sz="48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𝑈</m:t>
                      </m:r>
                    </m:e>
                    <m:sub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𝑚</m:t>
                      </m:r>
                    </m:sub>
                  </m:sSub>
                </m:num>
                <m:den>
                  <m:sSub>
                    <m:sSubPr>
                      <m:ctrlPr>
                        <a:rPr lang="uz-Latn-UZ" sz="48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𝑐</m:t>
                      </m:r>
                    </m:sub>
                  </m:sSub>
                </m:den>
              </m:f>
              <m:r>
                <a:rPr lang="uz-Latn-UZ" sz="4800" b="0" i="1" kern="1200" smtClean="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uz-Latn-UZ" sz="4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uz-Latn-UZ" sz="4800" b="0" i="1" kern="1200" smtClean="0">
                      <a:latin typeface="Cambria Math" panose="02040503050406030204" pitchFamily="18" charset="0"/>
                    </a:rPr>
                    <m:t>𝑈</m:t>
                  </m:r>
                </m:e>
                <m:sub>
                  <m:r>
                    <a:rPr lang="uz-Latn-UZ" sz="4800" b="0" i="1" kern="1200" smtClean="0">
                      <a:latin typeface="Cambria Math" panose="02040503050406030204" pitchFamily="18" charset="0"/>
                    </a:rPr>
                    <m:t>𝑚</m:t>
                  </m:r>
                </m:sub>
              </m:sSub>
              <m:r>
                <a:rPr lang="uz-Latn-UZ" sz="4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𝜔</m:t>
              </m:r>
              <m:r>
                <a:rPr lang="uz-Latn-UZ" sz="4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𝐶</m:t>
              </m:r>
            </m:oMath>
          </a14:m>
          <a:r>
            <a:rPr lang="uz-Latn-UZ" sz="5800" kern="1200" dirty="0"/>
            <a:t>  </a:t>
          </a:r>
          <a:endParaRPr lang="ru-RU" sz="5800" kern="1200" dirty="0"/>
        </a:p>
      </dsp:txBody>
      <dsp:txXfrm>
        <a:off x="871876" y="4397071"/>
        <a:ext cx="10107003" cy="1256306"/>
      </dsp:txXfrm>
    </dsp:sp>
    <dsp:sp modelId="{9BD10D19-311E-4F12-957B-7DFD14DF2197}">
      <dsp:nvSpPr>
        <dsp:cNvPr id="0" name=""/>
        <dsp:cNvSpPr/>
      </dsp:nvSpPr>
      <dsp:spPr>
        <a:xfrm>
          <a:off x="86685" y="4240032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EF83-F52F-4632-A3A8-85C84DA44597}">
      <dsp:nvSpPr>
        <dsp:cNvPr id="0" name=""/>
        <dsp:cNvSpPr/>
      </dsp:nvSpPr>
      <dsp:spPr>
        <a:xfrm>
          <a:off x="-7099683" y="-1085823"/>
          <a:ext cx="8453176" cy="8453176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79AC6-FD50-45D9-B559-7E40B99F7290}">
      <dsp:nvSpPr>
        <dsp:cNvPr id="0" name=""/>
        <dsp:cNvSpPr/>
      </dsp:nvSpPr>
      <dsp:spPr>
        <a:xfrm>
          <a:off x="871876" y="628153"/>
          <a:ext cx="10107003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Induktiv qarshilik</a:t>
          </a: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−</m:t>
              </m:r>
              <m:sSub>
                <m:sSub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𝑋</m:t>
                  </m:r>
                </m:e>
                <m:sub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𝐿</m:t>
                  </m:r>
                </m:sub>
              </m:sSub>
            </m:oMath>
          </a14:m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876" y="628153"/>
        <a:ext cx="10107003" cy="1256306"/>
      </dsp:txXfrm>
    </dsp:sp>
    <dsp:sp modelId="{1372BBF5-5292-431A-82F5-37D811C4FBAA}">
      <dsp:nvSpPr>
        <dsp:cNvPr id="0" name=""/>
        <dsp:cNvSpPr/>
      </dsp:nvSpPr>
      <dsp:spPr>
        <a:xfrm>
          <a:off x="86685" y="471114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02FF6-4803-49CA-8C95-E668787874FC}">
      <dsp:nvSpPr>
        <dsp:cNvPr id="0" name=""/>
        <dsp:cNvSpPr/>
      </dsp:nvSpPr>
      <dsp:spPr>
        <a:xfrm>
          <a:off x="1328543" y="2531161"/>
          <a:ext cx="9650336" cy="1219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44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uz-Latn-UZ" sz="4400" b="0" i="1" kern="1200" smtClean="0">
                      <a:latin typeface="Cambria Math" panose="02040503050406030204" pitchFamily="18" charset="0"/>
                    </a:rPr>
                    <m:t>𝑋</m:t>
                  </m:r>
                </m:e>
                <m:sub>
                  <m:r>
                    <a:rPr lang="uz-Latn-UZ" sz="4400" b="0" i="1" kern="1200" smtClean="0">
                      <a:latin typeface="Cambria Math" panose="02040503050406030204" pitchFamily="18" charset="0"/>
                    </a:rPr>
                    <m:t>𝐿</m:t>
                  </m:r>
                </m:sub>
              </m:sSub>
              <m:r>
                <a:rPr lang="uz-Latn-UZ" sz="4400" b="0" i="1" kern="1200" smtClean="0">
                  <a:latin typeface="Cambria Math" panose="02040503050406030204" pitchFamily="18" charset="0"/>
                </a:rPr>
                <m:t>=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𝜔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𝐿</m:t>
              </m:r>
            </m:oMath>
          </a14:m>
          <a:r>
            <a:rPr lang="uz-Latn-UZ" sz="5400" kern="1200" dirty="0"/>
            <a:t> </a:t>
          </a:r>
          <a:endParaRPr lang="ru-RU" sz="5400" kern="1200" dirty="0"/>
        </a:p>
      </dsp:txBody>
      <dsp:txXfrm>
        <a:off x="1328543" y="2531161"/>
        <a:ext cx="9650336" cy="1219207"/>
      </dsp:txXfrm>
    </dsp:sp>
    <dsp:sp modelId="{23B7056B-BDBD-4F94-9EF7-2262EDE278CE}">
      <dsp:nvSpPr>
        <dsp:cNvPr id="0" name=""/>
        <dsp:cNvSpPr/>
      </dsp:nvSpPr>
      <dsp:spPr>
        <a:xfrm>
          <a:off x="543352" y="2355573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2CE7-3C87-45AE-96FB-CE0B7CCE59AA}">
      <dsp:nvSpPr>
        <dsp:cNvPr id="0" name=""/>
        <dsp:cNvSpPr/>
      </dsp:nvSpPr>
      <dsp:spPr>
        <a:xfrm>
          <a:off x="871876" y="4397071"/>
          <a:ext cx="10107003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uz-Latn-UZ" sz="4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uz-Latn-UZ" sz="4800" b="0" i="1" kern="1200" smtClean="0"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uz-Latn-UZ" sz="4800" b="0" i="1" kern="1200" smtClean="0">
                      <a:latin typeface="Cambria Math" panose="02040503050406030204" pitchFamily="18" charset="0"/>
                    </a:rPr>
                    <m:t>𝑚</m:t>
                  </m:r>
                </m:sub>
              </m:sSub>
              <m:r>
                <a:rPr lang="uz-Latn-UZ" sz="48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uz-Latn-UZ" sz="48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sSub>
                    <m:sSubPr>
                      <m:ctrlPr>
                        <a:rPr lang="uz-Latn-UZ" sz="48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𝑈</m:t>
                      </m:r>
                    </m:e>
                    <m:sub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𝑚</m:t>
                      </m:r>
                    </m:sub>
                  </m:sSub>
                </m:num>
                <m:den>
                  <m:sSub>
                    <m:sSubPr>
                      <m:ctrlPr>
                        <a:rPr lang="uz-Latn-UZ" sz="48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</m:den>
              </m:f>
              <m:r>
                <a:rPr lang="uz-Latn-UZ" sz="48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uz-Latn-UZ" sz="48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sSub>
                    <m:sSubPr>
                      <m:ctrlPr>
                        <a:rPr lang="uz-Latn-UZ" sz="48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𝑈</m:t>
                      </m:r>
                    </m:e>
                    <m:sub>
                      <m:r>
                        <a:rPr lang="uz-Latn-UZ" sz="4800" b="0" i="1" kern="1200" smtClean="0">
                          <a:latin typeface="Cambria Math" panose="02040503050406030204" pitchFamily="18" charset="0"/>
                        </a:rPr>
                        <m:t>𝑚</m:t>
                      </m:r>
                    </m:sub>
                  </m:sSub>
                </m:num>
                <m:den>
                  <m:r>
                    <a:rPr lang="uz-Latn-UZ" sz="4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𝜔</m:t>
                  </m:r>
                  <m:r>
                    <a:rPr lang="uz-Latn-UZ" sz="4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𝐿</m:t>
                  </m:r>
                </m:den>
              </m:f>
            </m:oMath>
          </a14:m>
          <a:r>
            <a:rPr lang="uz-Latn-UZ" sz="5800" kern="1200" dirty="0"/>
            <a:t> </a:t>
          </a:r>
          <a:endParaRPr lang="ru-RU" sz="5800" kern="1200" dirty="0"/>
        </a:p>
      </dsp:txBody>
      <dsp:txXfrm>
        <a:off x="871876" y="4397071"/>
        <a:ext cx="10107003" cy="1256306"/>
      </dsp:txXfrm>
    </dsp:sp>
    <dsp:sp modelId="{9BD10D19-311E-4F12-957B-7DFD14DF2197}">
      <dsp:nvSpPr>
        <dsp:cNvPr id="0" name=""/>
        <dsp:cNvSpPr/>
      </dsp:nvSpPr>
      <dsp:spPr>
        <a:xfrm>
          <a:off x="86685" y="4240032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FFAE6-87B2-4D44-A508-CA9B94010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3208F6-8C18-497C-8F73-35C263BD6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57D1F-407A-4858-8FF4-38E46E9B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306A0-7B47-46AF-AB9A-71C091FE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63FE6-14DA-4EDB-9522-BD465048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1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68294-0BED-4EDE-8B2D-269E9B31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40240-0BA2-47B9-BC6A-808EFFDBF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F03EB-7565-4978-9066-0FD523C0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DB840-B86D-4F0E-A912-E0F6FBC6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C108D-F705-43ED-9D17-C25A333C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6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80AEE9-AB97-44BC-99A5-F98544FA9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9A3599-725D-481E-B4ED-19A4D131B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3C1BB-FD4B-4BC1-84A2-6C51CCA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5AB65-10E8-44C2-AAFF-636D929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E5C5A-9CCB-4123-A3B5-B3DC8CE5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2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109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3425B-E62F-4C1B-8F8C-F0A74FF4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97426-31BF-4FE1-BBF2-882AAE5D5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857DA-58E6-43AF-984C-885A2F02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87F80D-DD3E-4A31-845A-214C64FB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22E43-4FFD-477B-970C-9859AF71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0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CF40A-EEA5-4152-9817-7373F7B0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05C42-2E60-4E18-9E64-5C0F596A6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1B8A6-7A3E-416C-9111-BC93A6C7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EE4D2-61F4-477F-943D-8B2F21A1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49450-266D-4634-BB79-D0993A62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0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E5E0-B070-49C6-967C-6181ACA1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96FA3-63B7-4F5C-BE4B-E0D580911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B04599-0B86-46AB-A45B-F844D558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BFE2CB-2484-47F3-8440-2E1EC314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85CD2-8DB0-4470-B2BD-4116D80A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8DF00-A193-4798-A9ED-C0445E34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8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DEEAA-0F31-4E67-B908-205A939E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3FC2D4-537F-4F92-BA85-074BD1784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D974B0-B551-493B-87A7-2C05EFF51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0E7A4B-15D2-499E-A4EA-A7979BF11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947295-C270-427F-A5E6-C9E74730E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A76FAB-F9BF-49C2-8408-FC1F4441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5F575-296A-46A1-8763-728D41C7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CC1644-C15D-49A2-83EA-D1902CC4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6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7DAE9-057F-4845-A499-0036426B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94D6CA-0143-4D1A-8E1C-E6B2DA59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609DAA-246D-41D9-9158-6357AD03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EC3757-ED2F-49C3-9AA9-2744E2A1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4E6CE1-1DE3-4FF2-98DE-20DE5384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A38ECE-E60A-480C-99A6-6BE5DBDA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7B3CF8-C4DF-455F-A013-BE962D7F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8745-7D42-402F-BF54-CB5F6E4B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7D120-7A92-425C-96B0-36CE754A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B37E1-028D-45F5-BCC0-42FBF2D1C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D4360-0DB2-4DA2-99CE-F5803066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2C318-A164-40CD-8220-7367538D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E765BF-E7F6-4901-B498-A1AB2026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4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B42F1-1E21-4769-AE9F-06C4D16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9A56DF-570F-46A7-A291-33C6C8C44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79ACDF-E591-4CF8-9DBD-41E41F5F2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1827B7-5ACD-4041-AEBD-5856E5D6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39C2BF-199E-4C30-AE03-73E5F8D4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847C4-E886-4011-927A-08867E0C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6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1C9D6-4C7D-4535-AEF9-DFAE2359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56D1E4-3412-4911-9FD6-7E96E939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98128-72B3-4F12-91AE-67911D392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6834-564B-42A7-B2DD-CEB0E9910E5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5BB0A-4640-4575-9EE7-74BC9B97E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5FBA6-3B5D-4709-BE75-A8C325BFE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DA724-621D-4F9B-9665-E2C8549BE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3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05014" y="2028794"/>
            <a:ext cx="9446434" cy="476245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Masalalar yechish.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91718" y="2030961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17848" y="49815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591718" y="4514988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17DF0B-DDDF-413A-9A10-0F165B4A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36" y="1909554"/>
            <a:ext cx="2832100" cy="19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EAFF14EC-36FE-4D6C-8606-A4AB9CF9D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49287"/>
                <a:ext cx="10515600" cy="4427676"/>
              </a:xfrm>
            </p:spPr>
            <p:txBody>
              <a:bodyPr>
                <a:normAutofit/>
              </a:bodyPr>
              <a:lstStyle/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Induktiv g‘altak chastotasi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𝑯𝒛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o‘zgaruvchan tok manbayiga ulangan. G‘altakdan o‘tayotgan tok kuchi va kuchlanishning samarador qiymatlari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G‘altakning induktivligi qanday? Aktiv qarshilik hisobga olinmasin.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EAFF14EC-36FE-4D6C-8606-A4AB9CF9D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49287"/>
                <a:ext cx="10515600" cy="4427676"/>
              </a:xfrm>
              <a:blipFill>
                <a:blip r:embed="rId2"/>
                <a:stretch>
                  <a:fillRect l="-1797" t="-2204"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68FDC3-E800-418D-9CF1-FAAEC3E3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1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3828468" cy="3871645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3828468" cy="3871645"/>
              </a:xfrm>
              <a:blipFill>
                <a:blip r:embed="rId2"/>
                <a:stretch>
                  <a:fillRect l="-4777" t="-3780" b="-6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380549" y="263031"/>
                <a:ext cx="7228355" cy="4123439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𝜋𝜈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uz-Latn-UZ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𝑒𝑓</m:t>
                              </m:r>
                            </m:sub>
                          </m:sSub>
                        </m:den>
                      </m:f>
                      <m:r>
                        <a:rPr lang="uz-Latn-UZ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𝜋𝜈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𝑒𝑓</m:t>
                            </m:r>
                          </m:sub>
                        </m:sSub>
                      </m:num>
                      <m:den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𝜋𝜈</m:t>
                        </m:r>
                        <m:sSub>
                          <m:sSubPr>
                            <m:ctrlPr>
                              <a:rPr lang="uz-Latn-UZ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380549" y="263031"/>
                <a:ext cx="7228355" cy="4123439"/>
              </a:xfrm>
              <a:blipFill>
                <a:blip r:embed="rId3"/>
                <a:stretch>
                  <a:fillRect t="-2511" b="-2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380549" y="558610"/>
            <a:ext cx="0" cy="357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10304" y="3429000"/>
            <a:ext cx="3497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574" y="4558749"/>
                <a:ext cx="11701666" cy="203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Yechish: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3,14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0,2 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endParaRPr lang="uz-Latn-UZ" sz="40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4558749"/>
                <a:ext cx="11701666" cy="2036218"/>
              </a:xfrm>
              <a:prstGeom prst="rect">
                <a:avLst/>
              </a:prstGeom>
              <a:blipFill>
                <a:blip r:embed="rId4"/>
                <a:stretch>
                  <a:fillRect l="-677" t="-2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3DB3A4-7A00-42BC-A572-452860A07F48}"/>
              </a:ext>
            </a:extLst>
          </p:cNvPr>
          <p:cNvSpPr txBox="1"/>
          <p:nvPr/>
        </p:nvSpPr>
        <p:spPr>
          <a:xfrm>
            <a:off x="4936435" y="30016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1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477" y="1815547"/>
                <a:ext cx="10867897" cy="4361415"/>
              </a:xfrm>
            </p:spPr>
            <p:txBody>
              <a:bodyPr>
                <a:normAutofit/>
              </a:bodyPr>
              <a:lstStyle/>
              <a:p>
                <a:pPr marL="0" indent="358775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Sig‘imi 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kondensator chastotasi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𝑯𝒛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o‘zgaruvc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an tok zanjiriga ulangan. Agar kuchlanishning maksimal qiymati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bo‘Isa, zanjirdan o‘tayotgan tok kuchining maksimal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qiymati qanday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0" indent="358775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2. Chastotasi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𝑯𝒛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o‘zgaruvchan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tok zanjiriga ulangan induktivligi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g‘altakning qarshiligini aniqlang.</a:t>
                </a:r>
                <a:endParaRPr lang="ru-RU" sz="7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477" y="1815547"/>
                <a:ext cx="10867897" cy="4361415"/>
              </a:xfrm>
              <a:blipFill>
                <a:blip r:embed="rId2"/>
                <a:stretch>
                  <a:fillRect l="-1683" t="-3497" r="-1739" b="-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4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391270"/>
                  </p:ext>
                </p:extLst>
              </p:nvPr>
            </p:nvGraphicFramePr>
            <p:xfrm>
              <a:off x="318052" y="145774"/>
              <a:ext cx="11065565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391270"/>
                  </p:ext>
                </p:extLst>
              </p:nvPr>
            </p:nvGraphicFramePr>
            <p:xfrm>
              <a:off x="318052" y="145774"/>
              <a:ext cx="11065565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895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4989966"/>
                  </p:ext>
                </p:extLst>
              </p:nvPr>
            </p:nvGraphicFramePr>
            <p:xfrm>
              <a:off x="318052" y="145774"/>
              <a:ext cx="11065565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4989966"/>
                  </p:ext>
                </p:extLst>
              </p:nvPr>
            </p:nvGraphicFramePr>
            <p:xfrm>
              <a:off x="318052" y="145774"/>
              <a:ext cx="11065565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941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861" y="1881809"/>
                <a:ext cx="10747513" cy="429515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Chastotasi 50 Hz bo‘lgan o‘zgaruvchan tok tarmog‘iga ulangan, sig‘imi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kondensatorning qarshiligini toping.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61" y="1881809"/>
                <a:ext cx="10747513" cy="4295154"/>
              </a:xfrm>
              <a:blipFill>
                <a:blip r:embed="rId2"/>
                <a:stretch>
                  <a:fillRect l="-1758" t="-1136" r="-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  <a:blipFill>
                <a:blip r:embed="rId2"/>
                <a:stretch>
                  <a:fillRect l="-3623" t="-3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6029740" y="263032"/>
                <a:ext cx="5326670" cy="3165968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𝜋𝜈</m:t>
                      </m:r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6029740" y="263032"/>
                <a:ext cx="5326670" cy="3165968"/>
              </a:xfrm>
              <a:blipFill>
                <a:blip r:embed="rId3"/>
                <a:stretch>
                  <a:fillRect t="-32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665305" y="558610"/>
            <a:ext cx="0" cy="3205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35591" y="2779643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591" y="3763620"/>
                <a:ext cx="11316649" cy="2831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3,14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15,9 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1" y="3763620"/>
                <a:ext cx="11316649" cy="2831348"/>
              </a:xfrm>
              <a:prstGeom prst="rect">
                <a:avLst/>
              </a:prstGeom>
              <a:blipFill>
                <a:blip r:embed="rId4"/>
                <a:stretch>
                  <a:fillRect l="-1886" t="-2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3DB3A4-7A00-42BC-A572-452860A07F48}"/>
              </a:ext>
            </a:extLst>
          </p:cNvPr>
          <p:cNvSpPr txBox="1"/>
          <p:nvPr/>
        </p:nvSpPr>
        <p:spPr>
          <a:xfrm>
            <a:off x="5638800" y="29883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3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2049" y="1525857"/>
                <a:ext cx="9887483" cy="4334911"/>
              </a:xfrm>
            </p:spPr>
            <p:txBody>
              <a:bodyPr>
                <a:noAutofit/>
              </a:bodyPr>
              <a:lstStyle/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Sig‘imi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kondensator chastotasi </a:t>
                </a:r>
                <a14:m>
                  <m:oMath xmlns:m="http://schemas.openxmlformats.org/officeDocument/2006/math">
                    <m:r>
                      <a:rPr lang="uz-Latn-UZ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50 </m:t>
                    </m:r>
                    <m:r>
                      <a:rPr lang="uz-Latn-UZ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  <m:r>
                      <a:rPr lang="uz-Latn-UZ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o‘zgaruvc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an tok zanjiriga ulangan.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kuchlanishning samarador qiymati </a:t>
                </a:r>
                <a:b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uz-Latn-UZ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220 </m:t>
                    </m:r>
                    <m:r>
                      <a:rPr lang="uz-Latn-UZ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bo‘Isa, zanjirdan o‘tayotgan tok kuchining samarador qiymati qanday?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2049" y="1525857"/>
                <a:ext cx="9887483" cy="4334911"/>
              </a:xfrm>
              <a:blipFill>
                <a:blip r:embed="rId2"/>
                <a:stretch>
                  <a:fillRect l="-1850" t="-2110" r="-1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45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  <a:blipFill>
                <a:blip r:embed="rId2"/>
                <a:stretch>
                  <a:fillRect l="-3623" t="-3780" b="-2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433393" y="263031"/>
                <a:ext cx="6201950" cy="3500587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𝜋𝜈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𝜋𝜈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433393" y="263031"/>
                <a:ext cx="6201950" cy="3500587"/>
              </a:xfrm>
              <a:blipFill>
                <a:blip r:embed="rId3"/>
                <a:stretch>
                  <a:fillRect t="-2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440020" y="558608"/>
            <a:ext cx="0" cy="3205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35591" y="3429000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574" y="4134676"/>
                <a:ext cx="11701666" cy="2460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=220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∙2∙3,14∙50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0,14 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𝒆𝒇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𝟏𝟒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4134676"/>
                <a:ext cx="11701666" cy="2460291"/>
              </a:xfrm>
              <a:prstGeom prst="rect">
                <a:avLst/>
              </a:prstGeom>
              <a:blipFill>
                <a:blip r:embed="rId4"/>
                <a:stretch>
                  <a:fillRect l="-1876" t="-6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3DB3A4-7A00-42BC-A572-452860A07F48}"/>
              </a:ext>
            </a:extLst>
          </p:cNvPr>
          <p:cNvSpPr txBox="1"/>
          <p:nvPr/>
        </p:nvSpPr>
        <p:spPr>
          <a:xfrm>
            <a:off x="5638800" y="29883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13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EAFF14EC-36FE-4D6C-8606-A4AB9CF9D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2296"/>
                <a:ext cx="10515600" cy="4374667"/>
              </a:xfrm>
            </p:spPr>
            <p:txBody>
              <a:bodyPr/>
              <a:lstStyle/>
              <a:p>
                <a:pPr marL="0" indent="358775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Tok chastotasi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𝑯𝒛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bo‘lganda, induktivligi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g‘altakning reaktiv qarshiligi qancha bo‘ladi?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EAFF14EC-36FE-4D6C-8606-A4AB9CF9D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2296"/>
                <a:ext cx="10515600" cy="4374667"/>
              </a:xfrm>
              <a:blipFill>
                <a:blip r:embed="rId2"/>
                <a:stretch>
                  <a:fillRect l="-1797" t="-3487"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68FDC3-E800-418D-9CF1-FAAEC3E3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  <a:blipFill>
                <a:blip r:embed="rId2"/>
                <a:stretch>
                  <a:fillRect l="-3623" t="-2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638800" y="263031"/>
                <a:ext cx="5970104" cy="3500587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uz-Latn-UZ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uz-Latn-UZ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𝜋𝜈</m:t>
                      </m:r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638800" y="263031"/>
                <a:ext cx="5970104" cy="3500587"/>
              </a:xfrm>
              <a:blipFill>
                <a:blip r:embed="rId3"/>
                <a:stretch>
                  <a:fillRect t="-2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665305" y="558610"/>
            <a:ext cx="0" cy="3205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35591" y="2726635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574" y="4134676"/>
                <a:ext cx="11701666" cy="2460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=2∙3,14∙1000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∙0,1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=628 </m:t>
                    </m:r>
                    <m:r>
                      <m:rPr>
                        <m:sty m:val="p"/>
                      </m:rPr>
                      <a:rPr lang="el-G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endParaRPr lang="uz-Latn-UZ" sz="40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𝟔𝟐𝟖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4134676"/>
                <a:ext cx="11701666" cy="2460291"/>
              </a:xfrm>
              <a:prstGeom prst="rect">
                <a:avLst/>
              </a:prstGeom>
              <a:blipFill>
                <a:blip r:embed="rId4"/>
                <a:stretch>
                  <a:fillRect t="-6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3DB3A4-7A00-42BC-A572-452860A07F48}"/>
              </a:ext>
            </a:extLst>
          </p:cNvPr>
          <p:cNvSpPr txBox="1"/>
          <p:nvPr/>
        </p:nvSpPr>
        <p:spPr>
          <a:xfrm>
            <a:off x="5638800" y="29883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497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Masala </vt:lpstr>
      <vt:lpstr>Презентация PowerPoint</vt:lpstr>
      <vt:lpstr>Masala </vt:lpstr>
      <vt:lpstr>Презентация PowerPoint</vt:lpstr>
      <vt:lpstr>Masala </vt:lpstr>
      <vt:lpstr>Презентация PowerPoint</vt:lpstr>
      <vt:lpstr>Masala 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29</cp:revision>
  <dcterms:created xsi:type="dcterms:W3CDTF">2020-11-16T16:56:16Z</dcterms:created>
  <dcterms:modified xsi:type="dcterms:W3CDTF">2021-02-23T11:37:33Z</dcterms:modified>
</cp:coreProperties>
</file>