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8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ronbek Salimbekov" initials="DS" lastIdx="1" clrIdx="0">
    <p:extLst>
      <p:ext uri="{19B8F6BF-5375-455C-9EA6-DF929625EA0E}">
        <p15:presenceInfo xmlns:p15="http://schemas.microsoft.com/office/powerpoint/2012/main" userId="f32c3f5e14827a5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4FD"/>
    <a:srgbClr val="8ADBFD"/>
    <a:srgbClr val="88CAFD"/>
    <a:srgbClr val="68A5F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AB94B-C65A-4407-AF01-49FEF02FC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AE16E-7EA5-418E-91CF-9BD97592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35598B-8CF5-45AE-9C69-13C50CC6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D7E233-61FD-4982-8446-44FBC66C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A963B0-E428-4B12-92C1-7CB5230D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2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D9040-9CF6-4B7A-9B5E-C77A3FBF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0720C1-1F2A-4C47-B924-2F9B4DDB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90CAB4-E12A-4F36-A000-5BED7F24F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52481-C0AF-4DEF-802E-2873E084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22DF1-0C8A-4367-A49E-B357BA18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22C4CAF-26EB-4123-945E-C63C12027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07C162-4C63-4CFB-A01C-22043D57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7024B-4D48-4A4E-9ED7-B53BE6F84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41DF81-0A27-43E5-A6D3-40214BBB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A3618-0114-4D17-8535-13F30954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44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302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F860D-8AC2-440A-94F8-C4F298F4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FC7A7-F08D-45E3-99F4-0BA9D9CBE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0156B6-2F26-47C9-B00B-C05A8287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67994-9CDE-4E66-945C-C8BE306C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5BFAB-B3E8-42CC-A3B5-47711D1D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7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71094-BCEE-4884-906F-C78F19013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FDF37A-A588-4BFF-8C50-0FA79DA62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FC6320-6D72-4263-AE68-1270542D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5D483D-B1A9-4EF8-9A7A-3385430E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45151D-7989-4F00-9FCD-6EAE4F32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8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4A31B-5184-43CD-B81F-8238BFCA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D1A0DC-9637-418A-8B1C-71590FA00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AEA2C4-2DEA-4D92-8DF9-8D8BE1EA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F12402-C1C8-4859-ACDF-98ABFBDC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0C7A73-7DAE-4921-9D4C-7E539B9D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072F1-CA77-479D-A224-B4C5FA72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4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88F87-2C10-4045-A44B-4794C59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0BFF87-CC4D-4B59-B0D9-7BF599ADF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FD73F-DA39-4249-9A8C-E681C181F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EB243C-24EB-4366-ACAE-8ADE50012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DCB744-B11F-4293-8777-509BCBF9A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1AD2B3-384A-49D3-A389-1587CB41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EE138D-1A21-4AB2-8887-B4F73B57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AEACCF-A3FC-4203-AE00-80CD38B74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A7F49-78FB-42AD-BE1A-28C70A28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24CD5B-551C-4F53-A375-F686A9B0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67EC97-B986-4465-8573-C990E297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A6A7DD-A94C-4EAA-9136-D30B2A60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0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F21124-97E2-4289-9686-8180A08D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2E1659-160D-4F03-AE83-C509562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1AC761-6AD7-4A73-A31E-2AC8CE61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9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F9E9-D10D-4ACA-84EC-64211E662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42A32D-1CE1-42D2-9EE8-38E72C0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24888E-B5D8-47B0-AB37-5959EBE34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7147BB-BA48-41AC-8119-905E7F4A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FA9289-BA29-4B66-A06E-CA957101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C19F96-24F9-4060-9B4E-830878B8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6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85E2A-25A8-4081-9DB6-2B0F8973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FFB773-45F4-46A9-B72B-361BCF3FC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DD7FF-5155-4576-831A-6603884A1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1BE194-8A25-4728-9769-9B495E9E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8B4BB8-2B1E-421F-89EA-A777A6F3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09111-4A6F-452E-BC4B-9FFFBFF7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5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DD653-0F51-4A94-824E-46BEB8F2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39FA00-5ADB-404A-861D-0E066A0F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5A0156-604F-450A-951F-9EDF999A2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B14F44-381B-4322-B0CD-05DAEAD69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F3D914-9471-43D0-A653-DF9E0D29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02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g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65161" y="2409353"/>
            <a:ext cx="10481631" cy="4749054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Aft>
                <a:spcPts val="1200"/>
              </a:spcAft>
            </a:pPr>
            <a:endParaRPr lang="en-US" sz="48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spcAft>
                <a:spcPts val="1200"/>
              </a:spcAft>
            </a:pPr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4800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O‘zgaruvchan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tok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zanjiridagi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induktiv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g‘altak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Aft>
                <a:spcPts val="1200"/>
              </a:spcAft>
            </a:pPr>
            <a:endParaRPr lang="en-US" sz="4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6053" y="2770874"/>
            <a:ext cx="727405" cy="16798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96053" y="4851400"/>
            <a:ext cx="727405" cy="16798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587346" y="482101"/>
            <a:ext cx="2186294" cy="113322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594303" y="476759"/>
            <a:ext cx="2179337" cy="113856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548708" y="636035"/>
            <a:ext cx="2186295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ru-RU" sz="4756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756" b="1" spc="21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7B128C4-034E-4D95-AB7F-8E58BF6C8B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7072" y="2250058"/>
            <a:ext cx="2486842" cy="1240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6A9D05B-133F-4ADB-93BC-6F16F4CED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1988" y="371061"/>
            <a:ext cx="5335588" cy="9541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/>
            <a:r>
              <a:rPr lang="en-US" sz="4000" b="0" dirty="0" err="1">
                <a:latin typeface="Arial" panose="020B0604020202020204" pitchFamily="34" charset="0"/>
                <a:cs typeface="Arial" panose="020B0604020202020204" pitchFamily="34" charset="0"/>
              </a:rPr>
              <a:t>Aktiv</a:t>
            </a:r>
            <a:r>
              <a:rPr lang="en-US" sz="40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0" dirty="0" err="1">
                <a:latin typeface="Arial" panose="020B0604020202020204" pitchFamily="34" charset="0"/>
                <a:cs typeface="Arial" panose="020B0604020202020204" pitchFamily="34" charset="0"/>
              </a:rPr>
              <a:t>qarshilik</a:t>
            </a:r>
            <a:endParaRPr lang="ru-RU" sz="4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>
                <a:extLst>
                  <a:ext uri="{FF2B5EF4-FFF2-40B4-BE49-F238E27FC236}">
                    <a16:creationId xmlns:a16="http://schemas.microsoft.com/office/drawing/2014/main" id="{D06203DF-8036-4203-8C9E-2E2F91D0F1A7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661988" y="1510748"/>
                <a:ext cx="5335587" cy="4678915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dirty="0"/>
                  <a:t>                      </a:t>
                </a:r>
                <a14:m>
                  <m:oMath xmlns:m="http://schemas.openxmlformats.org/officeDocument/2006/math">
                    <m:r>
                      <a:rPr lang="en-US" sz="4100" b="0" i="1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sz="41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41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1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sz="41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41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1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4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en-US" sz="4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func>
                  </m:oMath>
                </a14:m>
                <a:endParaRPr lang="en-US" sz="4100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sz="4100" dirty="0"/>
                  <a:t>               </a:t>
                </a:r>
                <a14:m>
                  <m:oMath xmlns:m="http://schemas.openxmlformats.org/officeDocument/2006/math">
                    <m:r>
                      <a:rPr lang="en-US" sz="41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41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41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1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41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41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1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4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en-US" sz="4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func>
                  </m:oMath>
                </a14:m>
                <a:endParaRPr lang="en-US" sz="4100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sz="4100" dirty="0"/>
                  <a:t>               </a:t>
                </a:r>
                <a14:m>
                  <m:oMath xmlns:m="http://schemas.openxmlformats.org/officeDocument/2006/math">
                    <m:r>
                      <a:rPr lang="en-US" sz="41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41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1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100" b="0" i="1" smtClean="0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41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1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41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</m:oMath>
                </a14:m>
                <a:endParaRPr lang="en-US" sz="4100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sz="4100" dirty="0"/>
                  <a:t>                   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</a:t>
                </a:r>
                <a:endParaRPr lang="ru-RU" dirty="0"/>
              </a:p>
            </p:txBody>
          </p:sp>
        </mc:Choice>
        <mc:Fallback xmlns="">
          <p:sp>
            <p:nvSpPr>
              <p:cNvPr id="4" name="Объект 3">
                <a:extLst>
                  <a:ext uri="{FF2B5EF4-FFF2-40B4-BE49-F238E27FC236}">
                    <a16:creationId xmlns:a16="http://schemas.microsoft.com/office/drawing/2014/main" id="{D06203DF-8036-4203-8C9E-2E2F91D0F1A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61988" y="1510748"/>
                <a:ext cx="5335587" cy="4678915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Текст 4">
            <a:extLst>
              <a:ext uri="{FF2B5EF4-FFF2-40B4-BE49-F238E27FC236}">
                <a16:creationId xmlns:a16="http://schemas.microsoft.com/office/drawing/2014/main" id="{D0CB2A26-0B5B-4A9D-BA6E-C55C1C784C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371061"/>
            <a:ext cx="5357812" cy="9541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600" b="0" dirty="0" err="1">
                <a:latin typeface="Arial" panose="020B0604020202020204" pitchFamily="34" charset="0"/>
                <a:cs typeface="Arial" panose="020B0604020202020204" pitchFamily="34" charset="0"/>
              </a:rPr>
              <a:t>Sig‘im</a:t>
            </a:r>
            <a:r>
              <a:rPr lang="en-US" sz="36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dirty="0" err="1">
                <a:latin typeface="Arial" panose="020B0604020202020204" pitchFamily="34" charset="0"/>
                <a:cs typeface="Arial" panose="020B0604020202020204" pitchFamily="34" charset="0"/>
              </a:rPr>
              <a:t>qarshilik</a:t>
            </a:r>
            <a:endParaRPr lang="ru-RU" b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id="{1E205E66-13F6-4987-BA44-294D23B2C55A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172199" y="1325217"/>
                <a:ext cx="5357813" cy="4864446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dirty="0"/>
                  <a:t>                             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func>
                  </m:oMath>
                </a14:m>
                <a:endParaRPr lang="en-US" sz="40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sz="40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4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func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)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US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</m:t>
                        </m:r>
                      </m:sub>
                    </m:sSub>
                    <m:r>
                      <a:rPr lang="ru-RU" sz="40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ru-RU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ru-RU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С</m:t>
                        </m:r>
                      </m:den>
                    </m:f>
                  </m:oMath>
                </a14:m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</a:t>
                </a:r>
              </a:p>
            </p:txBody>
          </p:sp>
        </mc:Choice>
        <mc:Fallback xmlns="">
          <p:sp>
            <p:nvSpPr>
              <p:cNvPr id="6" name="Объект 5">
                <a:extLst>
                  <a:ext uri="{FF2B5EF4-FFF2-40B4-BE49-F238E27FC236}">
                    <a16:creationId xmlns:a16="http://schemas.microsoft.com/office/drawing/2014/main" id="{1E205E66-13F6-4987-BA44-294D23B2C55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172199" y="1325217"/>
                <a:ext cx="5357813" cy="4864446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680D8C1-DF79-470D-B1CA-5244D7466D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812" y="1510748"/>
            <a:ext cx="2286000" cy="166687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6453DD0-7967-47F8-AAC3-6B767204AFE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9538" y="1729822"/>
            <a:ext cx="2533650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21861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D70B4E-F9C9-4F10-B690-7116AFC58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589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O‘zinduksiya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EYuK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4D821C0-A98A-499D-B97B-007192BAE2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97565" y="1470991"/>
                <a:ext cx="11436626" cy="496956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O‘zgaruvchan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zanjiriga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faqat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g‘altak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3200" b="0" dirty="0"/>
                  <a:t>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func>
                  </m:oMath>
                </a14:m>
                <a:r>
                  <a:rPr lang="en-US" sz="3200" dirty="0"/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sz="3200" b="0" i="0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sz="3200" b="0" i="0" dirty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3200" dirty="0"/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2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ℰ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e>
                      <m:sup>
                        <m: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  <m: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func>
                      <m:func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sin</m:t>
                        </m:r>
                      </m:fName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</m:func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func>
                      <m:func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sin</m:t>
                        </m:r>
                      </m:fName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</m:func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𝑖𝑅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dan 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ℰ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func>
                      <m:func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sin</m:t>
                        </m:r>
                      </m:fName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e>
                    </m:func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func>
                      <m:func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4D821C0-A98A-499D-B97B-007192BAE2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7565" y="1470991"/>
                <a:ext cx="11436626" cy="4969566"/>
              </a:xfrm>
              <a:blipFill>
                <a:blip r:embed="rId2"/>
                <a:stretch>
                  <a:fillRect t="-25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DED84BF-0944-4AF7-B60B-D77BF93932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5461" y="3074504"/>
            <a:ext cx="2411068" cy="2405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538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F74DD2-16E2-4579-B6BF-40341E6B9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191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Induktiv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qarshilik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B40025C-BCD5-4499-AC1E-EA6356E2681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63826" y="1895061"/>
                <a:ext cx="11436626" cy="473102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</m:t>
                    </m:r>
                    <m:r>
                      <a:rPr lang="en-US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en-US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sz="36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func>
                      <m:funcPr>
                        <m:ctrlP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sin</m:t>
                        </m:r>
                      </m:fName>
                      <m:e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e>
                    </m:func>
                    <m:r>
                      <a:rPr lang="en-US" sz="36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sz="36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func>
                      <m:funcPr>
                        <m:ctrlP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6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36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 </m:t>
                    </m:r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              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3600" dirty="0"/>
                  <a:t>) 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 panose="02040503050406030204" pitchFamily="18" charset="0"/>
                      </a:rPr>
                      <m:t>              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60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func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r>
                  <a:rPr lang="en-US" sz="3600" dirty="0"/>
                  <a:t>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𝑿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𝑳</m:t>
                        </m:r>
                      </m:sub>
                    </m:sSub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sub>
                        </m:sSub>
                      </m:den>
                    </m:f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𝝎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𝑳</m:t>
                    </m:r>
                  </m:oMath>
                </a14:m>
                <a:r>
                  <a:rPr lang="en-US" sz="3600" b="1" dirty="0">
                    <a:solidFill>
                      <a:schemeClr val="tx1"/>
                    </a:solidFill>
                  </a:rPr>
                  <a:t>       </a:t>
                </a:r>
                <a:r>
                  <a:rPr lang="en-US" sz="3600" b="1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induktiv</a:t>
                </a:r>
                <a:r>
                  <a:rPr lang="en-US" sz="36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en-US" sz="3600" b="1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reaktiv</a:t>
                </a:r>
                <a:r>
                  <a:rPr lang="en-US" sz="36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3600" b="1" i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qarshilik</a:t>
                </a:r>
                <a:r>
                  <a:rPr lang="en-US" sz="36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𝐿</m:t>
                            </m:r>
                          </m:sub>
                        </m:sSub>
                      </m:den>
                    </m:f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B40025C-BCD5-4499-AC1E-EA6356E268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3826" y="1895061"/>
                <a:ext cx="11436626" cy="4731026"/>
              </a:xfrm>
              <a:blipFill>
                <a:blip r:embed="rId2"/>
                <a:stretch>
                  <a:fillRect t="-20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120023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800F2D-4EA7-496F-8A2C-89D3C80A4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9871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Grafik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tasviri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diagrammasi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EC36C6-BD37-4AC1-93D3-3816691BE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1510748"/>
            <a:ext cx="11542644" cy="499606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    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Tok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kuchlanish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o‘zinduksiya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EYuK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FB59678-5592-4C35-A4E9-E81DEB49C7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739" y="2570922"/>
            <a:ext cx="9316278" cy="361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268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E36084-F56D-40A9-950B-93693D992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117944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      3-mashq  11-masala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2EFBAF-BD56-4EF5-A341-46017A130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736035"/>
            <a:ext cx="11025809" cy="2214173"/>
          </a:xfrm>
        </p:spPr>
        <p:txBody>
          <a:bodyPr/>
          <a:lstStyle/>
          <a:p>
            <a:pPr marL="0" indent="536575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zanjiriga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ulangan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g‘altak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uchlariga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qo‘yilgan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kuchlanish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amplitudasi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157 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kuchining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amplitudasi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5 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tokning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chastotasi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50 Hz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induktivligi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0376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D6A1B29-C398-433E-8A1D-0C4E9ADB6A4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44486" y="503583"/>
                <a:ext cx="10323443" cy="595022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  Formula: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=157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</m:oMath>
                </a14:m>
                <a:r>
                  <a:rPr lang="en-US" sz="3200" dirty="0"/>
                  <a:t>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sz="3200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</m:oMath>
                </a14:m>
                <a:endParaRPr lang="en-US" sz="3200" dirty="0"/>
              </a:p>
              <a:p>
                <a:pPr marL="0" indent="0">
                  <a:buNone/>
                </a:pPr>
                <a:r>
                  <a:rPr lang="en-US" sz="3200" dirty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=5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</a:rPr>
                      <m:t>A</m:t>
                    </m:r>
                  </m:oMath>
                </a14:m>
                <a:r>
                  <a:rPr lang="en-US" sz="3200" dirty="0"/>
                  <a:t>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sz="3200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𝜋𝜈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</m:oMath>
                </a14:m>
                <a:endParaRPr lang="en-US" sz="3200" dirty="0"/>
              </a:p>
              <a:p>
                <a:pPr marL="0" indent="0">
                  <a:buNone/>
                </a:pPr>
                <a:r>
                  <a:rPr lang="en-US" sz="3200" dirty="0"/>
                  <a:t>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𝐻𝑧</m:t>
                    </m:r>
                  </m:oMath>
                </a14:m>
                <a:r>
                  <a:rPr lang="en-US" sz="3200" dirty="0"/>
                  <a:t>                                    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𝜋𝜈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</m:oMath>
                </a14:m>
                <a:endParaRPr lang="en-US" sz="3200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L</m:t>
                    </m:r>
                    <m:r>
                      <a:rPr lang="en-US" sz="36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sz="3600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36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6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36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36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𝜋𝜈</m:t>
                        </m:r>
                        <m:sSub>
                          <m:sSubPr>
                            <m:ctrlPr>
                              <a:rPr lang="en-US" sz="36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6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600" b="0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i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 marL="0" indent="0">
                  <a:buNone/>
                </a:pPr>
                <a:r>
                  <a:rPr lang="en-US" sz="3600" i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157 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2∙3,14∙50 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𝐻𝑧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∙5 </m:t>
                        </m:r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den>
                    </m:f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=0,1 </m:t>
                    </m:r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endParaRPr lang="en-US" sz="3600" i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i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600" i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𝐋</m:t>
                    </m:r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𝐇</m:t>
                    </m:r>
                  </m:oMath>
                </a14:m>
                <a:endParaRPr lang="ru-RU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9D6A1B29-C398-433E-8A1D-0C4E9ADB6A4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44486" y="503583"/>
                <a:ext cx="10323443" cy="5950226"/>
              </a:xfrm>
              <a:blipFill>
                <a:blip r:embed="rId2"/>
                <a:stretch>
                  <a:fillRect l="-1063" t="-2561" b="-8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30425117-221E-4BED-8C70-3768C1CD2795}"/>
              </a:ext>
            </a:extLst>
          </p:cNvPr>
          <p:cNvCxnSpPr/>
          <p:nvPr/>
        </p:nvCxnSpPr>
        <p:spPr>
          <a:xfrm>
            <a:off x="6003235" y="914400"/>
            <a:ext cx="0" cy="2514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17630522-55D3-4569-8B64-9B81E29247BB}"/>
              </a:ext>
            </a:extLst>
          </p:cNvPr>
          <p:cNvCxnSpPr/>
          <p:nvPr/>
        </p:nvCxnSpPr>
        <p:spPr>
          <a:xfrm>
            <a:off x="1590260" y="3220278"/>
            <a:ext cx="41876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0435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96598E-27F4-447D-91C1-69FCFC0C0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589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6-test   72-bet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4E5DC2A-06EC-4C1D-9B6B-331B04262D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30087" y="1497495"/>
                <a:ext cx="10813773" cy="5168347"/>
              </a:xfrm>
            </p:spPr>
            <p:txBody>
              <a:bodyPr/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keltirilgan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grafiklardan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o‘zgaruvchan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zanjirlaridagi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induktiv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qarshilikning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chastotaga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bog‘liqligi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keltirilgan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US" sz="3200" b="0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32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  <m:r>
                      <a:rPr lang="en-US" sz="3200" b="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(A)</a:t>
                </a:r>
                <a:endParaRPr lang="ru-RU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4E5DC2A-06EC-4C1D-9B6B-331B04262D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0087" y="1497495"/>
                <a:ext cx="10813773" cy="5168347"/>
              </a:xfrm>
              <a:blipFill>
                <a:blip r:embed="rId2"/>
                <a:stretch>
                  <a:fillRect l="-1466" t="-1535" r="-14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D0C27B6-A3DD-48FB-8A70-9426A11D99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16" y="3265004"/>
            <a:ext cx="82105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47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B42EFA-740C-4504-9234-E0111FA39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72A5E2C-873D-4501-A6BB-B56BBDCEB5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90330" y="1736035"/>
                <a:ext cx="11019183" cy="477078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1.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O‘zgaruvchan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zanjirida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induktivlik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ta’sir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ko‘rsatadi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2.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Induktiv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kattaliklarga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bog‘liq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3.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Induktiv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g‘altakdan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nima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maqsadda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foydalansa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4.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𝑿</m:t>
                        </m:r>
                      </m:e>
                      <m:sub>
                        <m:r>
                          <a:rPr lang="en-US" sz="3200" b="1" i="1">
                            <a:latin typeface="Cambria Math" panose="02040503050406030204" pitchFamily="18" charset="0"/>
                          </a:rPr>
                          <m:t>𝑳</m:t>
                        </m:r>
                      </m:sub>
                    </m:sSub>
                    <m:r>
                      <a:rPr lang="en-US" sz="3200" b="1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𝝎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𝑳</m:t>
                    </m:r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ifodadan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l-GR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Ω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keltirib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chiqaring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372A5E2C-873D-4501-A6BB-B56BBDCEB5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0330" y="1736035"/>
                <a:ext cx="11019183" cy="4770781"/>
              </a:xfrm>
              <a:blipFill rotWithShape="1">
                <a:blip r:embed="rId2"/>
                <a:stretch>
                  <a:fillRect l="-1383" t="-1662" r="-1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095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1567</TotalTime>
  <Words>418</Words>
  <Application>Microsoft Office PowerPoint</Application>
  <PresentationFormat>Широкоэкранный</PresentationFormat>
  <Paragraphs>70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                       O‘zinduksiya  EYuK</vt:lpstr>
      <vt:lpstr>                           Induktiv qarshilik</vt:lpstr>
      <vt:lpstr>            Grafik tasviri va vektor diagrammasi</vt:lpstr>
      <vt:lpstr>                     3-mashq  11-masala</vt:lpstr>
      <vt:lpstr>Презентация PowerPoint</vt:lpstr>
      <vt:lpstr>                            6-test   72-bet</vt:lpstr>
      <vt:lpstr>     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312</cp:revision>
  <dcterms:created xsi:type="dcterms:W3CDTF">2020-08-15T18:39:42Z</dcterms:created>
  <dcterms:modified xsi:type="dcterms:W3CDTF">2021-02-23T11:35:36Z</dcterms:modified>
</cp:coreProperties>
</file>