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84" r:id="rId3"/>
    <p:sldId id="285" r:id="rId4"/>
    <p:sldId id="286" r:id="rId5"/>
    <p:sldId id="290" r:id="rId6"/>
    <p:sldId id="287" r:id="rId7"/>
    <p:sldId id="288" r:id="rId8"/>
    <p:sldId id="289" r:id="rId9"/>
    <p:sldId id="282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avronbek Salimbekov" initials="DS" lastIdx="1" clrIdx="0">
    <p:extLst>
      <p:ext uri="{19B8F6BF-5375-455C-9EA6-DF929625EA0E}">
        <p15:presenceInfo xmlns:p15="http://schemas.microsoft.com/office/powerpoint/2012/main" userId="f32c3f5e14827a57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6C4FD"/>
    <a:srgbClr val="8ADBFD"/>
    <a:srgbClr val="88CAFD"/>
    <a:srgbClr val="68A5FD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6" d="100"/>
          <a:sy n="76" d="100"/>
        </p:scale>
        <p:origin x="582" y="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4AAB94B-C65A-4407-AF01-49FEF02FCC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49AE16E-7EA5-418E-91CF-9BD9759211B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B35598B-8CF5-45AE-9C69-13C50CC6E2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5DBF-9DA8-41F9-ABDA-F161E32B58BB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4D7E233-61FD-4982-8446-44FBC66C7A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5A963B0-E428-4B12-92C1-7CB5230DA0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59204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84D9040-9CF6-4B7A-9B5E-C77A3FBFF8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30720C1-1F2A-4C47-B924-2F9B4DDB9C8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A90CAB4-E12A-4F36-A000-5BED7F24FF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5DBF-9DA8-41F9-ABDA-F161E32B58BB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7952481-C0AF-4DEF-802E-2873E0848A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FB22DF1-0C8A-4367-A49E-B357BA1842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67562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722C4CAF-26EB-4123-945E-C63C12027F2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707C162-4C63-4CFB-A01C-22043D57E22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F67024B-4D48-4A4E-9ED7-B53BE6F84C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5DBF-9DA8-41F9-ABDA-F161E32B58BB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641DF81-0A27-43E5-A6D3-40214BBB33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0BA3618-0114-4D17-8535-13F30954BE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94463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430227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65F860D-8AC2-440A-94F8-C4F298F480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80FC7A7-F08D-45E3-99F4-0BA9D9CBE0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40156B6-2F26-47C9-B00B-C05A828745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5DBF-9DA8-41F9-ABDA-F161E32B58BB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5E67994-9CDE-4E66-945C-C8BE306C26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635BFAB-B3E8-42CC-A3B5-47711D1D94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30775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5F71094-BCEE-4884-906F-C78F190133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3FDF37A-A588-4BFF-8C50-0FA79DA621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8FC6320-6D72-4263-AE68-1270542D99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5DBF-9DA8-41F9-ABDA-F161E32B58BB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B5D483D-B1A9-4EF8-9A7A-3385430E62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045151D-7989-4F00-9FCD-6EAE4F32E5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32828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374A31B-5184-43CD-B81F-8238BFCAFF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9D1A0DC-9637-418A-8B1C-71590FA0042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AAEA2C4-2DEA-4D92-8DF9-8D8BE1EA3F0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8F12402-C1C8-4859-ACDF-98ABFBDC3F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5DBF-9DA8-41F9-ABDA-F161E32B58BB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F0C7A73-7DAE-4921-9D4C-7E539B9D80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AB072F1-CA77-479D-A224-B4C5FA72F2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14331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688F87-2C10-4045-A44B-4794C5952B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90BFF87-CC4D-4B59-B0D9-7BF599ADF4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9BFD73F-DA39-4249-9A8C-E681C181F7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14EB243C-24EB-4366-ACAE-8ADE5001265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C1DCB744-B11F-4293-8777-509BCBF9A51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681AD2B3-384A-49D3-A389-1587CB4160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5DBF-9DA8-41F9-ABDA-F161E32B58BB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51EE138D-1A21-4AB2-8887-B4F73B576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B1AEACCF-A3FC-4203-AE00-80CD38B743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5372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17A7F49-78FB-42AD-BE1A-28C70A28C2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3524CD5B-551C-4F53-A375-F686A9B04A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5DBF-9DA8-41F9-ABDA-F161E32B58BB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3067EC97-B986-4465-8573-C990E297CB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38A6A7DD-A94C-4EAA-9136-D30B2A6030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93062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8CF21124-97E2-4289-9686-8180A08DE9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5DBF-9DA8-41F9-ABDA-F161E32B58BB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F62E1659-160D-4F03-AE83-C5095623C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B1AC761-6AD7-4A73-A31E-2AC8CE61F8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06993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009F9E9-D10D-4ACA-84EC-64211E6620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842A32D-1CE1-42D2-9EE8-38E72C0A4F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624888E-B5D8-47B0-AB37-5959EBE348F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E7147BB-BA48-41AC-8119-905E7F4A5F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5DBF-9DA8-41F9-ABDA-F161E32B58BB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9FA9289-BA29-4B66-A06E-CA957101DE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AC19F96-24F9-4060-9B4E-830878B832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49652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4485E2A-25A8-4081-9DB6-2B0F8973BD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1FFFB773-45F4-46A9-B72B-361BCF3FC15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164DD7FF-5155-4576-831A-6603884A1ED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31BE194-8A25-4728-9769-9B495E9E24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5DBF-9DA8-41F9-ABDA-F161E32B58BB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C8B4BB8-2B1E-421F-89EA-A777A6F31F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7809111-4A6F-452E-BC4B-9FFFBFF712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25346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C2DD653-0F51-4A94-824E-46BEB8F2AA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339FA00-5ADB-404A-861D-0E066A0FB9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25A0156-604F-450A-951F-9EDF999A2E1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D65DBF-9DA8-41F9-ABDA-F161E32B58BB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9B14F44-381B-4322-B0CD-05DAEAD69ED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CF3D914-9471-43D0-A653-DF9E0D29E8E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20217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microsoft.com/office/2007/relationships/hdphoto" Target="../media/hdphoto3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microsoft.com/office/2007/relationships/hdphoto" Target="../media/hdphoto4.wdp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212580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206501" y="2409353"/>
            <a:ext cx="10640292" cy="4902942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>
              <a:spcAft>
                <a:spcPts val="1200"/>
              </a:spcAft>
            </a:pPr>
            <a:endParaRPr lang="en-US" sz="4800" dirty="0">
              <a:solidFill>
                <a:srgbClr val="2365C7"/>
              </a:solidFill>
              <a:latin typeface="Arial"/>
              <a:cs typeface="Arial"/>
            </a:endParaRPr>
          </a:p>
          <a:p>
            <a:pPr marL="38918">
              <a:spcAft>
                <a:spcPts val="1200"/>
              </a:spcAft>
            </a:pPr>
            <a:r>
              <a:rPr lang="uz-Latn-UZ" sz="4800" dirty="0">
                <a:solidFill>
                  <a:srgbClr val="002060"/>
                </a:solidFill>
                <a:latin typeface="Arial"/>
                <a:cs typeface="Arial"/>
              </a:rPr>
              <a:t>Mavzu:</a:t>
            </a:r>
            <a:endParaRPr lang="ru-RU" sz="4800" dirty="0">
              <a:solidFill>
                <a:srgbClr val="002060"/>
              </a:solidFill>
              <a:latin typeface="Arial"/>
              <a:cs typeface="Arial"/>
            </a:endParaRPr>
          </a:p>
          <a:p>
            <a:pPr marL="38918">
              <a:spcAft>
                <a:spcPts val="1200"/>
              </a:spcAft>
            </a:pPr>
            <a:r>
              <a:rPr lang="en-US" sz="4000" b="1" dirty="0" err="1">
                <a:solidFill>
                  <a:srgbClr val="002060"/>
                </a:solidFill>
                <a:latin typeface="Arial"/>
                <a:cs typeface="Arial"/>
              </a:rPr>
              <a:t>O‘zgaruvchan</a:t>
            </a:r>
            <a:r>
              <a:rPr lang="en-US" sz="40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/>
                <a:cs typeface="Arial"/>
              </a:rPr>
              <a:t>tok</a:t>
            </a:r>
            <a:r>
              <a:rPr lang="en-US" sz="40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/>
                <a:cs typeface="Arial"/>
              </a:rPr>
              <a:t>zanjiridagi</a:t>
            </a:r>
            <a:r>
              <a:rPr lang="en-US" sz="40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/>
                <a:cs typeface="Arial"/>
              </a:rPr>
              <a:t>kondensator</a:t>
            </a:r>
            <a:r>
              <a:rPr lang="en-US" sz="4000" b="1" dirty="0">
                <a:solidFill>
                  <a:srgbClr val="002060"/>
                </a:solidFill>
                <a:latin typeface="Arial"/>
                <a:cs typeface="Arial"/>
              </a:rPr>
              <a:t>.</a:t>
            </a:r>
          </a:p>
          <a:p>
            <a:pPr marL="38918">
              <a:spcBef>
                <a:spcPts val="233"/>
              </a:spcBef>
            </a:pPr>
            <a:endParaRPr lang="en-US" sz="24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O‘qituvchi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: </a:t>
            </a:r>
          </a:p>
          <a:p>
            <a:pPr marL="38918">
              <a:spcBef>
                <a:spcPts val="233"/>
              </a:spcBef>
            </a:pP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Toshkent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shahar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Uchtepa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tumani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287-maktab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fizika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fani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o‘qituvchisi</a:t>
            </a:r>
            <a:endParaRPr lang="en-US" sz="2400" dirty="0">
              <a:solidFill>
                <a:srgbClr val="7030A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Xodjayeva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Maxtuma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Ziyatovna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. </a:t>
            </a:r>
            <a:endParaRPr lang="en-US" sz="2400" dirty="0">
              <a:solidFill>
                <a:srgbClr val="002060"/>
              </a:solidFill>
              <a:latin typeface="Arial"/>
              <a:cs typeface="Arial"/>
            </a:endParaRPr>
          </a:p>
          <a:p>
            <a:pPr marL="38918">
              <a:spcAft>
                <a:spcPts val="1200"/>
              </a:spcAft>
            </a:pPr>
            <a:endParaRPr lang="en-US" sz="4800" b="1" dirty="0">
              <a:solidFill>
                <a:srgbClr val="2365C7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325386" y="2904149"/>
            <a:ext cx="727405" cy="167488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336442" y="4881771"/>
            <a:ext cx="727405" cy="167488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587346" y="482101"/>
            <a:ext cx="2186294" cy="113322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594303" y="476759"/>
            <a:ext cx="2179337" cy="1138567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9548708" y="636035"/>
            <a:ext cx="2186295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uz-Latn-UZ" sz="4756" b="1" spc="21" dirty="0">
                <a:solidFill>
                  <a:srgbClr val="FEFEFE"/>
                </a:solidFill>
                <a:latin typeface="Arial"/>
                <a:cs typeface="Arial"/>
              </a:rPr>
              <a:t>1</a:t>
            </a:r>
            <a:r>
              <a:rPr lang="en-US" sz="4756" b="1" spc="21" dirty="0">
                <a:solidFill>
                  <a:srgbClr val="FEFEFE"/>
                </a:solidFill>
                <a:latin typeface="Arial"/>
                <a:cs typeface="Arial"/>
              </a:rPr>
              <a:t>1</a:t>
            </a:r>
            <a:r>
              <a:rPr lang="ru-RU" sz="4756" b="1" spc="21" dirty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en-US" sz="4756" b="1" spc="21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id="{33B3743F-69E5-4A0A-9505-41E75798E9CF}"/>
              </a:ext>
            </a:extLst>
          </p:cNvPr>
          <p:cNvSpPr txBox="1">
            <a:spLocks/>
          </p:cNvSpPr>
          <p:nvPr/>
        </p:nvSpPr>
        <p:spPr>
          <a:xfrm>
            <a:off x="1601435" y="476759"/>
            <a:ext cx="8226745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7196" kern="0" spc="11" dirty="0" err="1">
                <a:solidFill>
                  <a:sysClr val="window" lastClr="FFFFFF"/>
                </a:solidFill>
              </a:rPr>
              <a:t>Fizika</a:t>
            </a:r>
            <a:endParaRPr lang="en-US" sz="7196" kern="0" spc="11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id="{CF4C4251-150C-409F-BB4F-13D887806802}"/>
              </a:ext>
            </a:extLst>
          </p:cNvPr>
          <p:cNvSpPr/>
          <p:nvPr/>
        </p:nvSpPr>
        <p:spPr>
          <a:xfrm>
            <a:off x="700145" y="584787"/>
            <a:ext cx="1551736" cy="100534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7B128C4-034E-4D95-AB7F-8E58BF6C8B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5105" y="2213404"/>
            <a:ext cx="3231837" cy="1975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4042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0230341-A1FA-4F1A-B676-FA30D1DA0B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1919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/>
              <a:t>                             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Aktiv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qarshilik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6FE5EA1B-3F98-4F49-94CA-247E54F0F37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09600" y="1603512"/>
                <a:ext cx="11092070" cy="4969565"/>
              </a:xfrm>
            </p:spPr>
            <p:txBody>
              <a:bodyPr/>
              <a:lstStyle/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dirty="0"/>
                  <a:t>       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Aktiv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qarshilikli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o‘tkazgichlardan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tok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o‘tganda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elektr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energiyasi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boshqa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turdagi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(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issiqlik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yorug‘lik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boshqa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)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energiyaga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aylanadi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                         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𝑈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𝑈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sub>
                    </m:sSub>
                    <m:func>
                      <m:funcPr>
                        <m:ctrlP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3200" b="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cos</m:t>
                        </m:r>
                      </m:fName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𝜔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e>
                    </m:func>
                  </m:oMath>
                </a14:m>
                <a:endParaRPr lang="en-US" sz="3200" dirty="0"/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3200" dirty="0"/>
                  <a:t>                                                      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3200" dirty="0"/>
                  <a:t>                                                            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𝑈</m:t>
                        </m:r>
                      </m:num>
                      <m:den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den>
                    </m:f>
                    <m:r>
                      <a:rPr lang="en-US" sz="3200" b="0" i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  <m:t>𝑈</m:t>
                            </m:r>
                          </m:e>
                          <m:sub>
                            <m: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sub>
                        </m:sSub>
                        <m:func>
                          <m:funcPr>
                            <m:ctrlP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3200" b="0" i="0" smtClean="0">
                                <a:latin typeface="Cambria Math" panose="02040503050406030204" pitchFamily="18" charset="0"/>
                              </a:rPr>
                              <m:t>cos</m:t>
                            </m:r>
                          </m:fName>
                          <m:e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𝜔</m:t>
                            </m:r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𝑡</m:t>
                            </m:r>
                          </m:e>
                        </m:func>
                      </m:num>
                      <m:den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den>
                    </m:f>
                    <m:r>
                      <a:rPr lang="en-US" sz="3200" b="0" i="0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sub>
                    </m:sSub>
                    <m:func>
                      <m:func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3200" b="0" i="0" smtClean="0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𝜔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e>
                    </m:func>
                  </m:oMath>
                </a14:m>
                <a:endParaRPr lang="en-US" sz="3200" dirty="0"/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3200" dirty="0"/>
                  <a:t>                                                      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3200" dirty="0"/>
                  <a:t>                                                             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sub>
                    </m:sSub>
                    <m:func>
                      <m:func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3200" b="0" i="0" smtClean="0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𝜔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e>
                    </m:func>
                  </m:oMath>
                </a14:m>
                <a:endParaRPr lang="ru-RU" sz="3200" dirty="0"/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6FE5EA1B-3F98-4F49-94CA-247E54F0F37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09600" y="1603512"/>
                <a:ext cx="11092070" cy="4969565"/>
              </a:xfrm>
              <a:blipFill rotWithShape="1">
                <a:blip r:embed="rId2"/>
                <a:stretch>
                  <a:fillRect l="-1374" t="-1595" r="-131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F01832E-5D3D-4102-B2B7-B7442E31D79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2235" y="3854519"/>
            <a:ext cx="2286000" cy="1666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3273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377700F-9D6C-4951-9F63-00E13C3AED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1919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O‘zgaruvchan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tok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zanjirida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kondensator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EC996DD0-8B86-4622-BDD4-079BA9BBDA3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24070" y="1444487"/>
                <a:ext cx="11410120" cy="5181600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      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O‘zgaruvchan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tok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zanjiriga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faqat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kondensator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ulangan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bo‘lsin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marL="0" indent="0"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ru-RU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𝑈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𝑈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sub>
                    </m:sSub>
                  </m:oMath>
                </a14:m>
                <a:r>
                  <a:rPr lang="en-US" dirty="0"/>
                  <a:t>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i="0" dirty="0" smtClean="0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en-US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𝜔</m:t>
                        </m:r>
                        <m:r>
                          <a:rPr lang="en-US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e>
                    </m:func>
                  </m:oMath>
                </a14:m>
                <a:endParaRPr lang="en-US" dirty="0"/>
              </a:p>
              <a:p>
                <a:pPr marL="0" indent="0"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ru-RU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bo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‘lganda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  <a14:m>
                  <m:oMath xmlns:m="http://schemas.openxmlformats.org/officeDocument/2006/math">
                    <m:r>
                      <a:rPr lang="ru-RU" sz="32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     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𝑈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𝑈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sub>
                    </m:sSub>
                    <m:func>
                      <m:funcPr>
                        <m:ctrlP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3200" b="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cos</m:t>
                        </m:r>
                      </m:fName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𝜔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=</m:t>
                        </m:r>
                        <m:f>
                          <m:fPr>
                            <m:ctrlPr>
                              <a:rPr lang="en-US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𝑞</m:t>
                            </m:r>
                          </m:num>
                          <m:den>
                            <m:r>
                              <a:rPr lang="ru-RU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С</m:t>
                            </m:r>
                          </m:den>
                        </m:f>
                      </m:e>
                    </m:func>
                  </m:oMath>
                </a14:m>
                <a:r>
                  <a:rPr lang="ru-RU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  <a:p>
                <a:pPr marL="0" indent="0">
                  <a:buNone/>
                </a:pPr>
                <a:r>
                  <a:rPr lang="ru-RU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𝑞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=С</m:t>
                    </m:r>
                    <m:sSub>
                      <m:sSubPr>
                        <m:ctrlPr>
                          <a:rPr lang="ru-RU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𝑈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sub>
                    </m:sSub>
                    <m:func>
                      <m:funcPr>
                        <m:ctrlP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3200" b="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cos</m:t>
                        </m:r>
                      </m:fName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𝜔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e>
                    </m:func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</a:p>
              <a:p>
                <a:pPr marL="0" indent="0"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𝑖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𝑞</m:t>
                        </m:r>
                      </m:e>
                      <m:sup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′</m:t>
                        </m:r>
                      </m:sup>
                    </m:sSup>
                    <m:r>
                      <a:rPr lang="en-US" sz="32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=−</m:t>
                    </m:r>
                    <m:sSub>
                      <m:sSubPr>
                        <m:ctrlP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𝑈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sub>
                    </m:sSub>
                    <m:r>
                      <a:rPr lang="ru-RU" sz="32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С</m:t>
                    </m:r>
                    <m:r>
                      <a:rPr lang="ru-RU" sz="32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𝜔</m:t>
                    </m:r>
                    <m:func>
                      <m:funcPr>
                        <m:ctrlPr>
                          <a:rPr lang="en-US" sz="320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3200" i="0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sin</m:t>
                        </m:r>
                      </m:fName>
                      <m:e>
                        <m:r>
                          <a:rPr lang="en-US" sz="320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𝜔</m:t>
                        </m:r>
                        <m:r>
                          <a:rPr lang="en-US" sz="32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  <m:r>
                          <a:rPr lang="en-US" sz="32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=</m:t>
                        </m:r>
                        <m:sSub>
                          <m:sSubPr>
                            <m:ctrlPr>
                              <a:rPr lang="en-US" sz="32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32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𝑈</m:t>
                            </m:r>
                          </m:e>
                          <m:sub>
                            <m:r>
                              <a:rPr lang="en-US" sz="32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</m:sub>
                        </m:sSub>
                        <m:func>
                          <m:funcPr>
                            <m:ctrlPr>
                              <a:rPr lang="en-US" sz="32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uncPr>
                          <m:fName>
                            <m:r>
                              <a:rPr lang="ru-RU" sz="32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С</m:t>
                            </m:r>
                            <m:r>
                              <a:rPr lang="en-US" sz="32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𝜔</m:t>
                            </m:r>
                            <m:r>
                              <a:rPr lang="en-US" sz="32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 </m:t>
                            </m:r>
                            <m:r>
                              <m:rPr>
                                <m:sty m:val="p"/>
                              </m:rPr>
                              <a:rPr lang="en-US" sz="3200" b="0" i="0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cos</m:t>
                            </m:r>
                          </m:fName>
                          <m:e>
                            <m:r>
                              <a:rPr lang="en-US" sz="32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(</m:t>
                            </m:r>
                            <m:r>
                              <a:rPr lang="en-US" sz="32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𝜔</m:t>
                            </m:r>
                            <m:r>
                              <a:rPr lang="en-US" sz="32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𝑡</m:t>
                            </m:r>
                            <m:r>
                              <a:rPr lang="en-US" sz="32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+</m:t>
                            </m:r>
                            <m:f>
                              <m:fPr>
                                <m:ctrlPr>
                                  <a:rPr lang="en-US" sz="3200" b="0" i="1" dirty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fPr>
                              <m:num>
                                <m:r>
                                  <a:rPr lang="en-US" sz="3200" b="0" i="1" dirty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𝜋</m:t>
                                </m:r>
                              </m:num>
                              <m:den>
                                <m:r>
                                  <a:rPr lang="en-US" sz="3200" b="0" i="1" dirty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</m:den>
                            </m:f>
                          </m:e>
                        </m:func>
                      </m:e>
                    </m:func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  <a:r>
                  <a:rPr lang="ru-RU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>
                  <a:buNone/>
                </a:pPr>
                <a:r>
                  <a:rPr lang="ru-RU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𝐼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sub>
                    </m:sSub>
                    <m:r>
                      <a:rPr lang="en-US" sz="32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𝑈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sub>
                    </m:sSub>
                    <m:r>
                      <a:rPr lang="ru-RU" sz="32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С</m:t>
                    </m:r>
                    <m:r>
                      <m:rPr>
                        <m:sty m:val="p"/>
                      </m:rPr>
                      <a:rPr lang="el-GR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ω</m:t>
                    </m:r>
                  </m:oMath>
                </a14:m>
                <a:r>
                  <a:rPr lang="ru-RU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>
                  <a:buNone/>
                </a:pPr>
                <a:r>
                  <a:rPr lang="ru-RU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𝑖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𝐼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sub>
                    </m:sSub>
                    <m:func>
                      <m:funcPr>
                        <m:ctrlP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3200" b="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cos</m:t>
                        </m:r>
                      </m:fName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(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𝜔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f>
                          <m:fPr>
                            <m:ctrlPr>
                              <a:rPr lang="en-US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den>
                        </m:f>
                      </m:e>
                    </m:func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  <a:endParaRPr lang="ru-RU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EC996DD0-8B86-4622-BDD4-079BA9BBDA3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24070" y="1444487"/>
                <a:ext cx="11410120" cy="5181600"/>
              </a:xfrm>
              <a:blipFill>
                <a:blip r:embed="rId2"/>
                <a:stretch>
                  <a:fillRect l="-1390" t="-247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9A329DC-339B-419B-8544-97582936EF8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3123" y="2602602"/>
            <a:ext cx="2533650" cy="1228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1915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8CAFD64-04F9-4FE2-A84F-75A0F3D81E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72208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/>
              <a:t>                             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Sig‘im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qarshilik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E5721E13-F6F7-4300-8B76-551FFDE1C7A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16835" y="1537252"/>
                <a:ext cx="11463129" cy="5009322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Zanjirdagi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kondensatorning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sig‘im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qarshiligi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: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𝑋</m:t>
                        </m:r>
                      </m:e>
                      <m:sub>
                        <m:r>
                          <a:rPr lang="ru-RU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с</m:t>
                        </m:r>
                      </m:sub>
                    </m:sSub>
                    <m:r>
                      <a:rPr lang="ru-RU" sz="320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ru-RU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ru-RU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𝜔</m:t>
                        </m:r>
                        <m:r>
                          <a:rPr lang="ru-RU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С</m:t>
                        </m:r>
                      </m:den>
                    </m:f>
                  </m:oMath>
                </a14:m>
                <a:r>
                  <a:rPr lang="ru-RU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ru-RU" sz="320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𝐼</m:t>
                        </m:r>
                      </m:e>
                      <m:sub>
                        <m:r>
                          <a:rPr lang="en-US" sz="32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sub>
                    </m:sSub>
                    <m:r>
                      <a:rPr lang="en-US" sz="3200" b="0" i="0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2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32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32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𝑈</m:t>
                            </m:r>
                          </m:e>
                          <m:sub>
                            <m:r>
                              <a:rPr lang="en-US" sz="32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32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32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ru-RU" sz="32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с</m:t>
                            </m:r>
                          </m:sub>
                        </m:sSub>
                      </m:den>
                    </m:f>
                  </m:oMath>
                </a14:m>
                <a:r>
                  <a:rPr lang="ru-RU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zanjirning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bir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qismi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uchun</a:t>
                </a:r>
                <a:r>
                  <a:rPr lang="ru-RU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Om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qonuni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,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𝑋</m:t>
                        </m:r>
                      </m:e>
                      <m:sub>
                        <m:r>
                          <a:rPr lang="ru-RU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с</m:t>
                        </m:r>
                      </m:sub>
                    </m:sSub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kattalik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reaktiv</a:t>
                </a:r>
                <a:r>
                  <a:rPr lang="en-US" sz="32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qarshilik</a:t>
                </a:r>
                <a:r>
                  <a:rPr lang="en-US" sz="32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deyiladi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E5721E13-F6F7-4300-8B76-551FFDE1C7A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16835" y="1537252"/>
                <a:ext cx="11463129" cy="5009322"/>
              </a:xfrm>
              <a:blipFill>
                <a:blip r:embed="rId2"/>
                <a:stretch>
                  <a:fillRect l="-1383" t="-85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6C050FA-A31A-4BC2-B5A7-177F0F646BD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6500" y="4041913"/>
            <a:ext cx="7239000" cy="2209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7245777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Video_20-11-14_07-34-01">
            <a:hlinkClick r:id="" action="ppaction://media"/>
            <a:extLst>
              <a:ext uri="{FF2B5EF4-FFF2-40B4-BE49-F238E27FC236}">
                <a16:creationId xmlns:a16="http://schemas.microsoft.com/office/drawing/2014/main" id="{3B42872A-6A42-4BDE-A79C-3E21844BE694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25006" y="344557"/>
            <a:ext cx="10941987" cy="5897217"/>
          </a:xfrm>
        </p:spPr>
      </p:pic>
      <p:sp>
        <p:nvSpPr>
          <p:cNvPr id="2" name="Прямоугольник 1"/>
          <p:cNvSpPr/>
          <p:nvPr/>
        </p:nvSpPr>
        <p:spPr>
          <a:xfrm>
            <a:off x="4751462" y="119641"/>
            <a:ext cx="4913831" cy="5554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83812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82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A5BA012-57D2-4E90-BF9D-9B2C28C419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311964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/>
              <a:t>                        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3-mashq  10-masala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8C8D48CD-235F-461B-A680-7964BDA8A6D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48640" y="1961322"/>
                <a:ext cx="11216640" cy="4625008"/>
              </a:xfrm>
            </p:spPr>
            <p:txBody>
              <a:bodyPr/>
              <a:lstStyle/>
              <a:p>
                <a:pPr marL="0" indent="0" algn="just">
                  <a:lnSpc>
                    <a:spcPts val="4200"/>
                  </a:lnSpc>
                  <a:spcBef>
                    <a:spcPts val="0"/>
                  </a:spcBef>
                  <a:spcAft>
                    <a:spcPts val="1200"/>
                  </a:spcAft>
                  <a:buNone/>
                </a:pPr>
                <a:r>
                  <a:rPr lang="en-US" dirty="0"/>
                  <a:t>         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O‘zgaruvchan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tok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zanjiriga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ulangan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kondensatordagi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tok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kuchi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2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𝒊</m:t>
                    </m:r>
                    <m:r>
                      <a:rPr lang="en-US" sz="32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2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𝟎</m:t>
                    </m:r>
                    <m:r>
                      <a:rPr lang="en-US" sz="32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  <m:r>
                      <a:rPr lang="en-US" sz="32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𝟎𝟑</m:t>
                    </m:r>
                    <m:func>
                      <m:funcPr>
                        <m:ctrlPr>
                          <a:rPr lang="en-US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uncPr>
                      <m:fName>
                        <m:r>
                          <a:rPr lang="en-US" sz="3200" b="1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𝐜𝐨𝐬</m:t>
                        </m:r>
                      </m:fName>
                      <m:e>
                        <m:r>
                          <a:rPr lang="en-US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(</m:t>
                        </m:r>
                        <m:r>
                          <a:rPr lang="en-US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𝟑𝟏𝟒</m:t>
                        </m:r>
                        <m:r>
                          <a:rPr lang="en-US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en-US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𝒕</m:t>
                        </m:r>
                        <m:r>
                          <a:rPr lang="en-US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r>
                          <a:rPr lang="en-US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  <m:r>
                          <a:rPr lang="en-US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,</m:t>
                        </m:r>
                        <m:r>
                          <a:rPr lang="en-US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𝟓𝟕</m:t>
                        </m:r>
                        <m:r>
                          <a:rPr lang="en-US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)</m:t>
                        </m:r>
                      </m:e>
                    </m:func>
                  </m:oMath>
                </a14:m>
                <a:r>
                  <a:rPr lang="en-US" sz="3200" b="1" dirty="0"/>
                  <a:t> 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qonuni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bo‘yicha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o‘zgaradi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Kondensatordagi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maksimal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kuchlanish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60 V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uning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sig‘imini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aniqlang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8C8D48CD-235F-461B-A680-7964BDA8A6D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48640" y="1961322"/>
                <a:ext cx="11216640" cy="4625008"/>
              </a:xfrm>
              <a:blipFill>
                <a:blip r:embed="rId2"/>
                <a:stretch>
                  <a:fillRect l="-1359" t="-1583" r="-135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79881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8393AC53-C825-4ABA-8A45-09A98C1C495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69843" y="490330"/>
                <a:ext cx="11145079" cy="6042992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dirty="0"/>
                  <a:t>  </a:t>
                </a:r>
                <a:r>
                  <a:rPr lang="en-US" sz="36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</a:t>
                </a:r>
                <a:r>
                  <a:rPr lang="en-US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                              </a:t>
                </a:r>
                <a:r>
                  <a:rPr lang="en-US" sz="36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Formulasi</a:t>
                </a:r>
                <a:r>
                  <a:rPr lang="en-US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𝑖</m:t>
                    </m:r>
                    <m:r>
                      <a:rPr lang="en-US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=0,03</m:t>
                    </m:r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cos</m:t>
                        </m:r>
                      </m:fName>
                      <m:e>
                        <m: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(314 </m:t>
                        </m:r>
                        <m: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  <m: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+1,57)</m:t>
                        </m:r>
                      </m:e>
                    </m:func>
                  </m:oMath>
                </a14:m>
                <a:r>
                  <a:rPr lang="en-US" dirty="0"/>
                  <a:t>                      </a:t>
                </a:r>
                <a14:m>
                  <m:oMath xmlns:m="http://schemas.openxmlformats.org/officeDocument/2006/math">
                    <m:r>
                      <a:rPr lang="en-US" sz="32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𝑖</m:t>
                    </m:r>
                    <m:r>
                      <a:rPr lang="en-US" sz="32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𝐼</m:t>
                        </m:r>
                      </m:e>
                      <m:sub>
                        <m: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sub>
                    </m:sSub>
                    <m:func>
                      <m:funcPr>
                        <m:ctrlP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320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cos</m:t>
                        </m:r>
                      </m:fName>
                      <m:e>
                        <m: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(</m:t>
                        </m:r>
                        <m:r>
                          <a:rPr lang="en-US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𝜔</m:t>
                        </m:r>
                        <m:r>
                          <a:rPr lang="en-US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  <m:r>
                          <a:rPr lang="en-US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f>
                          <m:fPr>
                            <m:ctrlPr>
                              <a:rPr lang="en-US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den>
                        </m:f>
                      </m:e>
                    </m:func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  <a:endParaRPr lang="en-US" sz="3200" dirty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𝑈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sub>
                    </m:sSub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=60 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𝑉</m:t>
                    </m:r>
                  </m:oMath>
                </a14:m>
                <a:r>
                  <a:rPr lang="en-US" sz="3200" dirty="0"/>
                  <a:t>                     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0" i="1" dirty="0" smtClean="0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en-US" sz="3200" b="0" i="1" dirty="0" smtClean="0">
                            <a:latin typeface="Cambria Math" panose="02040503050406030204" pitchFamily="18" charset="0"/>
                          </a:rPr>
                          <m:t>𝑚</m:t>
                        </m:r>
                      </m:sub>
                    </m:sSub>
                    <m:r>
                      <a:rPr lang="en-US" sz="3200" b="0" i="0" dirty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200" b="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3200" b="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200" b="0" i="1" dirty="0" smtClean="0">
                                <a:latin typeface="Cambria Math" panose="02040503050406030204" pitchFamily="18" charset="0"/>
                              </a:rPr>
                              <m:t>𝑈</m:t>
                            </m:r>
                          </m:e>
                          <m:sub>
                            <m:r>
                              <a:rPr lang="en-US" sz="3200" b="0" i="1" dirty="0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3200" b="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200" b="0" i="1" dirty="0" smtClean="0"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ru-RU" sz="3200" b="0" i="1" dirty="0" smtClean="0">
                                <a:latin typeface="Cambria Math" panose="02040503050406030204" pitchFamily="18" charset="0"/>
                              </a:rPr>
                              <m:t>с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sz="3200" dirty="0"/>
                  <a:t>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0" i="1" dirty="0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ru-RU" sz="3200" b="0" i="1" dirty="0" smtClean="0">
                            <a:latin typeface="Cambria Math" panose="02040503050406030204" pitchFamily="18" charset="0"/>
                          </a:rPr>
                          <m:t>с</m:t>
                        </m:r>
                      </m:sub>
                    </m:sSub>
                    <m:r>
                      <a:rPr lang="en-US" sz="3200" b="0" i="0" dirty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200" b="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0" i="1" dirty="0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32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𝜔</m:t>
                        </m:r>
                        <m:r>
                          <a:rPr lang="ru-RU" sz="32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С</m:t>
                        </m:r>
                      </m:den>
                    </m:f>
                  </m:oMath>
                </a14:m>
                <a:endParaRPr lang="en-US" sz="3200" dirty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i="1" dirty="0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en-US" sz="3200" i="1" dirty="0">
                            <a:latin typeface="Cambria Math" panose="02040503050406030204" pitchFamily="18" charset="0"/>
                          </a:rPr>
                          <m:t>𝑚</m:t>
                        </m:r>
                      </m:sub>
                    </m:sSub>
                    <m:r>
                      <a:rPr lang="en-US" sz="3200" b="0" i="1" dirty="0" smtClean="0">
                        <a:latin typeface="Cambria Math" panose="02040503050406030204" pitchFamily="18" charset="0"/>
                      </a:rPr>
                      <m:t>=0,03 </m:t>
                    </m:r>
                    <m:r>
                      <a:rPr lang="en-US" sz="3200" b="0" i="1" dirty="0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sz="3200" b="0" i="1" dirty="0" smtClean="0">
                        <a:latin typeface="Cambria Math" panose="02040503050406030204" pitchFamily="18" charset="0"/>
                      </a:rPr>
                      <m:t>                                          </m:t>
                    </m:r>
                    <m:sSub>
                      <m:sSubPr>
                        <m:ctrlPr>
                          <a:rPr lang="en-US" sz="320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0" i="1" dirty="0" smtClean="0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en-US" sz="3200" b="0" i="1" dirty="0" smtClean="0">
                            <a:latin typeface="Cambria Math" panose="02040503050406030204" pitchFamily="18" charset="0"/>
                          </a:rPr>
                          <m:t>𝑚</m:t>
                        </m:r>
                      </m:sub>
                    </m:sSub>
                    <m:r>
                      <a:rPr lang="en-US" sz="3200" b="0" i="0" dirty="0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3200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0" i="1" dirty="0" smtClean="0">
                            <a:latin typeface="Cambria Math" panose="02040503050406030204" pitchFamily="18" charset="0"/>
                          </a:rPr>
                          <m:t>𝑈</m:t>
                        </m:r>
                      </m:e>
                      <m:sub>
                        <m:r>
                          <a:rPr lang="en-US" sz="3200" b="0" i="1" dirty="0" smtClean="0">
                            <a:latin typeface="Cambria Math" panose="02040503050406030204" pitchFamily="18" charset="0"/>
                          </a:rPr>
                          <m:t>𝑚</m:t>
                        </m:r>
                      </m:sub>
                    </m:sSub>
                  </m:oMath>
                </a14:m>
                <a:r>
                  <a:rPr lang="en-US" sz="3200" dirty="0"/>
                  <a:t> </a:t>
                </a:r>
                <a14:m>
                  <m:oMath xmlns:m="http://schemas.openxmlformats.org/officeDocument/2006/math">
                    <m:r>
                      <a:rPr lang="en-US" sz="32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𝜔</m:t>
                    </m:r>
                    <m:r>
                      <a:rPr lang="ru-RU" sz="32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С</m:t>
                    </m:r>
                  </m:oMath>
                </a14:m>
                <a:r>
                  <a:rPr lang="en-US" sz="3200" dirty="0"/>
                  <a:t>        </a:t>
                </a:r>
                <a:endParaRPr lang="ru-RU" sz="3200" dirty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ru-RU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𝜔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=314 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𝑟𝑎𝑑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/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𝑠</m:t>
                    </m:r>
                  </m:oMath>
                </a14:m>
                <a:r>
                  <a:rPr lang="ru-RU" sz="3200" dirty="0"/>
                  <a:t>                                </a:t>
                </a:r>
                <a:r>
                  <a:rPr lang="en-US" sz="3200" dirty="0"/>
                  <a:t>  </a:t>
                </a:r>
                <a14:m>
                  <m:oMath xmlns:m="http://schemas.openxmlformats.org/officeDocument/2006/math">
                    <m:r>
                      <a:rPr lang="ru-RU" sz="3200" b="0" i="1" smtClean="0">
                        <a:latin typeface="Cambria Math" panose="02040503050406030204" pitchFamily="18" charset="0"/>
                      </a:rPr>
                      <m:t>С=</m:t>
                    </m:r>
                    <m:f>
                      <m:fPr>
                        <m:ctrlPr>
                          <a:rPr lang="ru-RU" sz="32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ru-RU" sz="32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  <m:t>𝐼</m:t>
                            </m:r>
                          </m:e>
                          <m:sub>
                            <m: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ru-RU" sz="32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  <m:t>𝑈</m:t>
                            </m:r>
                          </m:e>
                          <m:sub>
                            <m: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  <m: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</m:sub>
                        </m:sSub>
                        <m:r>
                          <a:rPr lang="ru-RU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𝜔</m:t>
                        </m:r>
                      </m:den>
                    </m:f>
                  </m:oMath>
                </a14:m>
                <a:r>
                  <a:rPr lang="en-US" sz="3200" dirty="0"/>
                  <a:t> </a:t>
                </a:r>
              </a:p>
              <a:p>
                <a:pPr marL="0" indent="0">
                  <a:buNone/>
                </a:pPr>
                <a:r>
                  <a:rPr lang="en-US" sz="32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Topish</a:t>
                </a:r>
                <a:r>
                  <a:rPr lang="en-US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kerak</a:t>
                </a:r>
                <a:r>
                  <a:rPr lang="en-US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ru-RU" sz="3200" b="0" i="1" smtClean="0">
                        <a:latin typeface="Cambria Math" panose="02040503050406030204" pitchFamily="18" charset="0"/>
                      </a:rPr>
                      <m:t>С−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?</m:t>
                    </m:r>
                  </m:oMath>
                </a14:m>
                <a:r>
                  <a:rPr lang="en-US" sz="3200" dirty="0"/>
                  <a:t> </a:t>
                </a:r>
              </a:p>
              <a:p>
                <a:pPr marL="0" indent="0">
                  <a:buNone/>
                </a:pPr>
                <a:r>
                  <a:rPr lang="en-US" sz="32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</a:t>
                </a:r>
                <a:r>
                  <a:rPr lang="en-US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   </a:t>
                </a:r>
                <a14:m>
                  <m:oMath xmlns:m="http://schemas.openxmlformats.org/officeDocument/2006/math">
                    <m:r>
                      <a:rPr lang="ru-RU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С=</m:t>
                    </m:r>
                    <m:f>
                      <m:fPr>
                        <m:ctrlPr>
                          <a:rPr lang="ru-RU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0,03 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</m:num>
                      <m:den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60 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𝑉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∙314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𝑟𝑎𝑑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/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𝑠</m:t>
                        </m:r>
                      </m:den>
                    </m:f>
                    <m:r>
                      <a:rPr lang="en-US" sz="32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1,6 </a:t>
                </a:r>
                <a14:m>
                  <m:oMath xmlns:m="http://schemas.openxmlformats.org/officeDocument/2006/math">
                    <m:r>
                      <a:rPr lang="en-US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𝜇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𝐹</m:t>
                    </m:r>
                  </m:oMath>
                </a14:m>
                <a:endParaRPr lang="en-US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US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 </a:t>
                </a:r>
                <a14:m>
                  <m:oMath xmlns:m="http://schemas.openxmlformats.org/officeDocument/2006/math">
                    <m:r>
                      <a:rPr lang="ru-RU" sz="32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С=</m:t>
                    </m:r>
                    <m:r>
                      <a:rPr lang="ru-RU" sz="32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</m:t>
                    </m:r>
                    <m:r>
                      <a:rPr lang="en-US" sz="32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  <m:r>
                      <a:rPr lang="en-US" sz="32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𝟔</m:t>
                    </m:r>
                    <m:r>
                      <a:rPr lang="en-US" sz="32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32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𝝁</m:t>
                    </m:r>
                    <m:r>
                      <a:rPr lang="en-US" sz="32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𝑭</m:t>
                    </m:r>
                  </m:oMath>
                </a14:m>
                <a:endParaRPr lang="en-US" sz="3200" b="1" dirty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US" sz="3200" dirty="0"/>
                  <a:t>       </a:t>
                </a:r>
                <a:endParaRPr lang="ru-RU" sz="3200" dirty="0"/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8393AC53-C825-4ABA-8A45-09A98C1C495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69843" y="490330"/>
                <a:ext cx="11145079" cy="6042992"/>
              </a:xfrm>
              <a:blipFill>
                <a:blip r:embed="rId2"/>
                <a:stretch>
                  <a:fillRect l="-1367" t="-241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FF2DCD1F-F366-4C2E-8E49-82C370043646}"/>
              </a:ext>
            </a:extLst>
          </p:cNvPr>
          <p:cNvCxnSpPr>
            <a:cxnSpLocks/>
          </p:cNvCxnSpPr>
          <p:nvPr/>
        </p:nvCxnSpPr>
        <p:spPr>
          <a:xfrm>
            <a:off x="5565913" y="1020417"/>
            <a:ext cx="92766" cy="320702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23446E64-E0F5-41A1-9B4C-84DD6A5B9079}"/>
              </a:ext>
            </a:extLst>
          </p:cNvPr>
          <p:cNvCxnSpPr/>
          <p:nvPr/>
        </p:nvCxnSpPr>
        <p:spPr>
          <a:xfrm>
            <a:off x="569843" y="3909391"/>
            <a:ext cx="470452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05396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B7D983F-D188-46E3-B62A-C660CB94A6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07164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/>
              <a:t>                               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5-test    72-bet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95A6FD6B-853C-4425-91D1-E2F41CCFC26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77079" y="1325216"/>
                <a:ext cx="11343860" cy="5261113"/>
              </a:xfrm>
            </p:spPr>
            <p:txBody>
              <a:bodyPr/>
              <a:lstStyle/>
              <a:p>
                <a:pPr marL="0" indent="450850" algn="just">
                  <a:lnSpc>
                    <a:spcPct val="100000"/>
                  </a:lnSpc>
                  <a:buNone/>
                </a:pP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Quyida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keltirilgan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grafiklardan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qaysi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birida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o‘zgaruvchan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elektr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zanjiridagi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sig‘im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qarshilikning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chastotaga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bog‘liqligi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keltirilgan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:endParaRPr lang="en-US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just">
                  <a:lnSpc>
                    <a:spcPct val="100000"/>
                  </a:lnSpc>
                  <a:buNone/>
                </a:pPr>
                <a:endParaRPr lang="en-US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just">
                  <a:lnSpc>
                    <a:spcPct val="100000"/>
                  </a:lnSpc>
                  <a:buNone/>
                </a:pPr>
                <a:endParaRPr lang="en-US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just">
                  <a:lnSpc>
                    <a:spcPct val="100000"/>
                  </a:lnSpc>
                  <a:buNone/>
                </a:pPr>
                <a:endParaRPr lang="en-US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𝑋</m:t>
                        </m:r>
                      </m:e>
                      <m:sub>
                        <m:r>
                          <a:rPr lang="ru-RU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с</m:t>
                        </m:r>
                      </m:sub>
                    </m:sSub>
                    <m:r>
                      <a:rPr lang="ru-RU" sz="320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ru-RU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en-US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𝜋𝜈</m:t>
                        </m:r>
                        <m:r>
                          <a:rPr lang="ru-RU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С</m:t>
                        </m:r>
                      </m:den>
                    </m:f>
                  </m:oMath>
                </a14:m>
                <a:r>
                  <a:rPr lang="en-US" dirty="0"/>
                  <a:t>   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formulaga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ko‘ra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javob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:    </a:t>
                </a:r>
                <a:r>
                  <a:rPr lang="en-US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(B)</a:t>
                </a:r>
                <a:endParaRPr lang="ru-RU" sz="3200" b="1" dirty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95A6FD6B-853C-4425-91D1-E2F41CCFC26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77079" y="1325216"/>
                <a:ext cx="11343860" cy="5261113"/>
              </a:xfrm>
              <a:blipFill rotWithShape="1">
                <a:blip r:embed="rId2"/>
                <a:stretch>
                  <a:fillRect l="-1343" t="-1506" r="-139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1853ECF-DC04-4F98-95DC-786C8DC1CD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4135" y="3055659"/>
            <a:ext cx="8458200" cy="1800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4499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CB42EFA-740C-4504-9234-E0111FA39B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192695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372A5E2C-873D-4501-A6BB-B56BBDCEB59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90330" y="1537251"/>
                <a:ext cx="11019183" cy="4969565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1.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Nima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sababdan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kondensator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orqali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o‘zgarmas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tok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o‘tmaydi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lekin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o‘zgaruvchan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tok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o‘tadi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? 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2. 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Sig‘im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qarshilik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qanday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kattaliklarga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bog‘liq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3.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O‘zgaruvchan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tok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zanjiriga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faqat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kondensator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ulangan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holda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o‘zgaruvchan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tok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kuchi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kuchlanish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orasidagi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fazalar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farqi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nimaga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4.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en-US" sz="32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𝑿</m:t>
                        </m:r>
                      </m:e>
                      <m:sub>
                        <m:r>
                          <a:rPr lang="ru-RU" sz="32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с</m:t>
                        </m:r>
                      </m:sub>
                    </m:sSub>
                    <m:r>
                      <a:rPr lang="ru-RU" sz="3200" b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ru-RU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2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num>
                      <m:den>
                        <m:r>
                          <a:rPr lang="en-US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  <m:r>
                          <a:rPr lang="en-US" sz="32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𝝅𝝂</m:t>
                        </m:r>
                        <m:r>
                          <a:rPr lang="ru-RU" sz="32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С</m:t>
                        </m:r>
                      </m:den>
                    </m:f>
                  </m:oMath>
                </a14:m>
                <a:r>
                  <a:rPr lang="en-US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ifodadan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qarshilik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birligi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l-GR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Ω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keltirib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chiqaring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372A5E2C-873D-4501-A6BB-B56BBDCEB59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90330" y="1537251"/>
                <a:ext cx="11019183" cy="4969565"/>
              </a:xfrm>
              <a:blipFill rotWithShape="1">
                <a:blip r:embed="rId2"/>
                <a:stretch>
                  <a:fillRect l="-1383" t="-1595" r="-143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3095226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1475</TotalTime>
  <Words>404</Words>
  <Application>Microsoft Office PowerPoint</Application>
  <PresentationFormat>Широкоэкранный</PresentationFormat>
  <Paragraphs>50</Paragraphs>
  <Slides>9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Cambria Math</vt:lpstr>
      <vt:lpstr>Тема Office</vt:lpstr>
      <vt:lpstr>Презентация PowerPoint</vt:lpstr>
      <vt:lpstr>                              Aktiv qarshilik</vt:lpstr>
      <vt:lpstr>       O‘zgaruvchan tok zanjirida kondensator</vt:lpstr>
      <vt:lpstr>                               Sig‘im    qarshilik</vt:lpstr>
      <vt:lpstr>Презентация PowerPoint</vt:lpstr>
      <vt:lpstr>                        3-mashq  10-masala</vt:lpstr>
      <vt:lpstr>Презентация PowerPoint</vt:lpstr>
      <vt:lpstr>                               5-test    72-bet</vt:lpstr>
      <vt:lpstr>      Mustaqil bajarish uchun topshiriqlar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lenovo</dc:creator>
  <cp:lastModifiedBy>hp</cp:lastModifiedBy>
  <cp:revision>282</cp:revision>
  <dcterms:created xsi:type="dcterms:W3CDTF">2020-08-15T18:39:42Z</dcterms:created>
  <dcterms:modified xsi:type="dcterms:W3CDTF">2021-02-23T11:32:19Z</dcterms:modified>
</cp:coreProperties>
</file>