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72" r:id="rId9"/>
    <p:sldId id="277" r:id="rId10"/>
    <p:sldId id="278" r:id="rId11"/>
    <p:sldId id="273" r:id="rId12"/>
    <p:sldId id="274" r:id="rId13"/>
    <p:sldId id="275" r:id="rId14"/>
    <p:sldId id="280" r:id="rId15"/>
    <p:sldId id="27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69696"/>
    <a:srgbClr val="FF9900"/>
    <a:srgbClr val="00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0E61C-E9EC-4441-AEBE-E3737EDFA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971005-6220-48DF-BAB4-A5F7EC4A7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361A59-E0E1-4B5E-998A-91B8AA820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7CB4A9-8B57-42C9-9705-D21ECECAA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CC49F4-A4DA-447E-B026-C30A64010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30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5E676-493A-40DC-8DB7-D4933106D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E2D6577-8A91-4B70-B5D3-ED091D735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552DF9-504B-4C2F-8BBD-672F8E87E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36DB89-1E5E-4CC0-AE0F-B99820F37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E4B38F-B5E7-4E53-A2EB-3B67F4354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94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4F2C667-3C26-4632-BFD5-2032C1BEC3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91D706-5A78-42B9-8C56-617188DFA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AA6C09-F778-4F05-8CFA-CDD68FAF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A2441D-2CD7-4FF7-8BE2-F657DFC67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3273AB-A391-4769-A0EB-6B45C212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326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3643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AA950-0EC1-4BFC-B016-B744824E5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39F8F8-D08C-475C-B392-50FAEEA9F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C4B273-BDD5-4EA0-91EC-902A21C73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94986E-D162-46A3-A63F-66DE1966D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288F71-8890-44CD-9E69-CDA80AFF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97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71C9F-4B22-4503-8005-425ADC149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91FD5F-767A-4C84-8335-194F037E9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285597-8F32-4D97-8BEE-F3F01445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842DEA-7D03-4B36-9A78-C80C0EDF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09D83A-CD06-43DD-BA68-D9F69A75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75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96ED0-D845-446C-B83D-E850A9C21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047A65-9CC3-4CF8-83DA-2F3F55C70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EA649C-67D4-4DA7-B0E3-BB78C2A26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09FEB7-0AEC-458E-906A-A05A86147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129722-4F69-4A5A-9734-860F977F3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DBFE53-68CF-4E0F-A816-B79CFB46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38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27E8C-F772-4CA0-B43F-820D8301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F50BAF-A7A0-4370-AA8F-265548854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9A9815-2041-40CD-AA07-D383DD5A0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852BE6C-3410-45D8-8FB7-A63C38D6E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9A0D61D-2F53-4346-90BA-CE8F1FECE6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EAD6287-0038-496A-BD04-6C780539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6A0E3D4-385F-4669-A110-2B52D30B0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B37C6E8-0253-4A9F-83DB-871161E9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2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FBBEA-1073-4722-AFAF-AEBA9D76E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A620CA-6B1E-4097-98F1-9524C9CE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ADD84B-764E-4DDE-B1E6-139050978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22929C-E207-413B-A110-5DD90951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11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BEB3869-C26D-45A9-BCB8-3F7A77C74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ABC14FD-312A-49C2-BE3C-269479F34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61957C-1DDF-4724-B4C9-BD40C7EB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5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04297-1159-46A8-9DA0-3AE2C10BD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B2D22E-7AE3-4670-8093-032561847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23CE90-BC36-4C26-AE36-8B5B62993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C6BE17-1F5F-4C62-9088-3A50AE088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B39B6A-0259-445A-B1FC-96D9CD750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84D79F-2FB6-4AD2-ADC8-6425AB40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4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3C274-4697-4113-8173-8A0D536B3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89E6BC0-5464-4183-804F-DB71C86A78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47878C-F498-4F3F-BF8B-5D676A3CF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7A32B2-A1ED-474F-8531-3D4759EB1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E0FEFB-45A4-433A-A554-639C20E6A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15ADEB-9468-447C-B9F0-E3A62BA3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02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B63F3E-AE69-418B-9AA7-AF3A2AC44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5A875D-EE36-47DE-AF23-2F4164F5F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79B8A6-478E-48E3-8AB6-9FC07BFE3B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AD4D0-1D93-4AA4-93F4-E1466205E5B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A998D0-3E90-47A4-8B21-A2EE8627F7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3956E8-F67C-4C6D-BE24-40633F61C3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CC60F-BAB4-4AAC-A94E-A6F82A3C0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2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54265" y="2280186"/>
            <a:ext cx="9616935" cy="489268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algn="ctr"/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r>
              <a:rPr lang="uz-Latn-UZ" sz="48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r>
              <a:rPr lang="uz-Latn-UZ" sz="4800" dirty="0">
                <a:solidFill>
                  <a:srgbClr val="2365C7"/>
                </a:solidFill>
                <a:latin typeface="Arial"/>
                <a:cs typeface="Arial"/>
              </a:rPr>
              <a:t> Masalalar yechish</a:t>
            </a:r>
            <a:endParaRPr lang="en-US" sz="48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sz="54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810687"/>
            <a:ext cx="727405" cy="147665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370422" y="471887"/>
            <a:ext cx="2307771" cy="111824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370423" y="482101"/>
            <a:ext cx="2307772" cy="11332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370423" y="663168"/>
            <a:ext cx="213451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311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E15E5622-0B73-414C-A585-ADAAE68F0182}"/>
              </a:ext>
            </a:extLst>
          </p:cNvPr>
          <p:cNvSpPr/>
          <p:nvPr/>
        </p:nvSpPr>
        <p:spPr>
          <a:xfrm>
            <a:off x="196264" y="5054600"/>
            <a:ext cx="727405" cy="147665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B12A35-D76C-47BD-95D6-37A541D1E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157" y="2139266"/>
            <a:ext cx="2994843" cy="188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060174" y="636104"/>
                <a:ext cx="5181600" cy="3617844"/>
              </a:xfrm>
            </p:spPr>
            <p:txBody>
              <a:bodyPr/>
              <a:lstStyle/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Berilgan: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</m:t>
                    </m:r>
                    <m:func>
                      <m:func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uz-Latn-UZ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200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uz-Latn-UZ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5</m:t>
                    </m:r>
                    <m: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060174" y="636104"/>
                <a:ext cx="5181600" cy="3617844"/>
              </a:xfrm>
              <a:blipFill>
                <a:blip r:embed="rId2"/>
                <a:stretch>
                  <a:fillRect l="-1176" t="-4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539410" y="636104"/>
                <a:ext cx="5075582" cy="3776870"/>
              </a:xfrm>
            </p:spPr>
            <p:txBody>
              <a:bodyPr/>
              <a:lstStyle/>
              <a:p>
                <a:pPr algn="ctr"/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r>
                  <a:rPr lang="en-US" sz="3600" b="0" dirty="0"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sin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539410" y="636104"/>
                <a:ext cx="5075582" cy="3776870"/>
              </a:xfrm>
              <a:blipFill>
                <a:blip r:embed="rId3"/>
                <a:stretch>
                  <a:fillRect t="-38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1060174" y="3882888"/>
                <a:ext cx="9925878" cy="2975112"/>
              </a:xfrm>
            </p:spPr>
            <p:txBody>
              <a:bodyPr/>
              <a:lstStyle/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5 </m:t>
                        </m:r>
                        <m:r>
                          <m:rPr>
                            <m:sty m:val="p"/>
                          </m:rPr>
                          <a:rPr lang="el-GR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  <m:r>
                          <m:rPr>
                            <m:nor/>
                          </m:rPr>
                          <a:rPr lang="uz-Latn-UZ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𝑰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1060174" y="3882888"/>
                <a:ext cx="9925878" cy="2975112"/>
              </a:xfrm>
              <a:blipFill>
                <a:blip r:embed="rId4"/>
                <a:stretch>
                  <a:fillRect l="-1904" t="-1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255026" y="863048"/>
            <a:ext cx="0" cy="2302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60174" y="2445026"/>
            <a:ext cx="40551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49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914C67-9F0D-46E3-8E90-781DDA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9993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29881-8CDD-44D6-867D-B6BBA17536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6191" y="1934817"/>
                <a:ext cx="9992140" cy="492318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Kuchlanishining ta’sir etuvchi qiymati 220 V bo‘lgan o‘zgaruvchan tok zanjiriga 110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aktiv qarshilik ulangan. Tokning amplitudaviy qiymati 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29881-8CDD-44D6-867D-B6BBA17536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6191" y="1934817"/>
                <a:ext cx="9992140" cy="4923182"/>
              </a:xfrm>
              <a:blipFill>
                <a:blip r:embed="rId2"/>
                <a:stretch>
                  <a:fillRect l="-1830" r="-18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32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510748" y="119270"/>
                <a:ext cx="3167269" cy="3531700"/>
              </a:xfrm>
            </p:spPr>
            <p:txBody>
              <a:bodyPr/>
              <a:lstStyle/>
              <a:p>
                <a:r>
                  <a:rPr lang="uz-Latn-UZ" sz="4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=110 </m:t>
                    </m:r>
                    <m:r>
                      <m:rPr>
                        <m:sty m:val="p"/>
                      </m:rP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510748" y="119270"/>
                <a:ext cx="3167269" cy="3531700"/>
              </a:xfrm>
              <a:blipFill>
                <a:blip r:embed="rId2"/>
                <a:stretch>
                  <a:fillRect t="-2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4479235" y="119268"/>
                <a:ext cx="6202017" cy="3750367"/>
              </a:xfrm>
            </p:spPr>
            <p:txBody>
              <a:bodyPr/>
              <a:lstStyle/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𝑒𝑓</m:t>
                            </m:r>
                          </m:sub>
                        </m:sSub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4479235" y="119268"/>
                <a:ext cx="6202017" cy="3750367"/>
              </a:xfrm>
              <a:blipFill>
                <a:blip r:embed="rId3"/>
                <a:stretch>
                  <a:fillRect t="-45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781878" y="3743738"/>
                <a:ext cx="9554818" cy="3114262"/>
              </a:xfrm>
            </p:spPr>
            <p:txBody>
              <a:bodyPr/>
              <a:lstStyle/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220 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110 </m:t>
                        </m:r>
                        <m:r>
                          <m:rPr>
                            <m:sty m:val="p"/>
                          </m:rPr>
                          <a:rPr lang="el-GR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2,82 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𝑰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𝟖𝟐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endParaRPr lang="uz-Latn-UZ" sz="4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781878" y="3743738"/>
                <a:ext cx="9554818" cy="3114262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678017" y="642731"/>
            <a:ext cx="0" cy="2332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510748" y="2183296"/>
            <a:ext cx="2703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410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914C67-9F0D-46E3-8E90-781DDA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9993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29881-8CDD-44D6-867D-B6BBA17536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02295" y="1868557"/>
                <a:ext cx="8587409" cy="498944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=140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sin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314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(V)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bo‘yicha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samarador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topilsin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29881-8CDD-44D6-867D-B6BBA17536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2295" y="1868557"/>
                <a:ext cx="8587409" cy="4989442"/>
              </a:xfrm>
              <a:blipFill>
                <a:blip r:embed="rId2"/>
                <a:stretch>
                  <a:fillRect l="-1847" r="-18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2877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431234" y="225287"/>
                <a:ext cx="4558749" cy="3425682"/>
              </a:xfrm>
            </p:spPr>
            <p:txBody>
              <a:bodyPr/>
              <a:lstStyle/>
              <a:p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314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(V)</a:t>
                </a:r>
                <a:r>
                  <a:rPr lang="en-US" sz="32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431234" y="225287"/>
                <a:ext cx="4558749" cy="3425682"/>
              </a:xfrm>
              <a:blipFill>
                <a:blip r:embed="rId2"/>
                <a:stretch>
                  <a:fillRect t="-7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4996070" y="225287"/>
                <a:ext cx="5420139" cy="3763616"/>
              </a:xfrm>
            </p:spPr>
            <p:txBody>
              <a:bodyPr/>
              <a:lstStyle/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200" dirty="0"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3200" dirty="0"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uz-Latn-UZ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sin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4996070" y="225287"/>
                <a:ext cx="5420139" cy="3763616"/>
              </a:xfrm>
              <a:blipFill>
                <a:blip r:embed="rId3"/>
                <a:stretch>
                  <a:fillRect t="-40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1179443" y="3988903"/>
                <a:ext cx="9872867" cy="2869096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=140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=314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140 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   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314 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𝑟𝑎𝑑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2∙3,14</m:t>
                        </m:r>
                      </m:den>
                    </m:f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𝒆𝒇</m:t>
                        </m:r>
                      </m:sub>
                    </m:sSub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</m:oMath>
                </a14:m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𝝂</m:t>
                    </m:r>
                    <m:r>
                      <a:rPr lang="en-US" sz="32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𝟓𝟎</m:t>
                    </m:r>
                    <m:r>
                      <a:rPr lang="en-US" sz="32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𝑯𝒛</m:t>
                    </m:r>
                  </m:oMath>
                </a14:m>
                <a:endParaRPr lang="uz-Latn-UZ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1179443" y="3988903"/>
                <a:ext cx="9872867" cy="2869096"/>
              </a:xfrm>
              <a:blipFill>
                <a:blip r:embed="rId4"/>
                <a:stretch>
                  <a:fillRect t="-36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6122527" y="801756"/>
            <a:ext cx="0" cy="2332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338470" y="1639957"/>
            <a:ext cx="40551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58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914C67-9F0D-46E3-8E90-781DDA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9993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929881-8CDD-44D6-867D-B6BBA1753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3" y="2067339"/>
            <a:ext cx="11330608" cy="47906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3-mashqning  1,4,9-masalalarni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(70-bet)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909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3446C6F-5B1A-409C-9E76-134AE191553E}"/>
                  </a:ext>
                </a:extLst>
              </p:cNvPr>
              <p:cNvSpPr/>
              <p:nvPr/>
            </p:nvSpPr>
            <p:spPr>
              <a:xfrm>
                <a:off x="294502" y="1161536"/>
                <a:ext cx="11602995" cy="168051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just"/>
                <a:r>
                  <a:rPr lang="uz-Latn-UZ" sz="4000" dirty="0">
                    <a:cs typeface="Arial" panose="020B0604020202020204" pitchFamily="34" charset="0"/>
                  </a:rPr>
                  <a:t>       </a:t>
                </a:r>
                <a:r>
                  <a:rPr lang="en-US" sz="4000" dirty="0">
                    <a:cs typeface="Arial" panose="020B0604020202020204" pitchFamily="34" charset="0"/>
                  </a:rPr>
                  <a:t>      </a:t>
                </a:r>
                <a:r>
                  <a:rPr lang="uz-Latn-UZ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bSup>
                          <m:sSub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4000" dirty="0">
                    <a:cs typeface="Arial" panose="020B0604020202020204" pitchFamily="34" charset="0"/>
                  </a:rPr>
                  <a:t>		</a:t>
                </a:r>
                <a:r>
                  <a:rPr lang="en-US" sz="4000" dirty="0"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sSubSup>
                          <m:sSub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3446C6F-5B1A-409C-9E76-134AE1915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02" y="1161536"/>
                <a:ext cx="11602995" cy="16805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22D64B59-2621-4A70-B961-C263EB668127}"/>
                  </a:ext>
                </a:extLst>
              </p:cNvPr>
              <p:cNvSpPr/>
              <p:nvPr/>
            </p:nvSpPr>
            <p:spPr>
              <a:xfrm>
                <a:off x="294502" y="3126259"/>
                <a:ext cx="11602995" cy="1680519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just"/>
                <a:r>
                  <a:rPr lang="uz-Latn-UZ" sz="4000" b="0" dirty="0">
                    <a:cs typeface="Arial" panose="020B0604020202020204" pitchFamily="34" charset="0"/>
                  </a:rPr>
                  <a:t>	</a:t>
                </a:r>
                <a:r>
                  <a:rPr lang="en-US" sz="4000" b="0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p>
                          <m:s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4000" b="0" dirty="0">
                    <a:cs typeface="Arial" panose="020B0604020202020204" pitchFamily="34" charset="0"/>
                  </a:rPr>
                  <a:t>	   </a:t>
                </a:r>
                <a:r>
                  <a:rPr lang="en-US" sz="4000" b="0" dirty="0">
                    <a:cs typeface="Arial" panose="020B0604020202020204" pitchFamily="34" charset="0"/>
                  </a:rPr>
                  <a:t>          </a:t>
                </a:r>
                <a:r>
                  <a:rPr lang="uz-Latn-UZ" sz="4000" b="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𝐿𝐶</m:t>
                        </m:r>
                      </m:e>
                    </m:rad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22D64B59-2621-4A70-B961-C263EB6681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02" y="3126259"/>
                <a:ext cx="11602995" cy="16805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4ED3CC7-282B-418C-A46E-5AF031192D3A}"/>
                  </a:ext>
                </a:extLst>
              </p:cNvPr>
              <p:cNvSpPr/>
              <p:nvPr/>
            </p:nvSpPr>
            <p:spPr>
              <a:xfrm>
                <a:off x="294502" y="5090983"/>
                <a:ext cx="11602995" cy="1680519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lvl="0" algn="ctr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 algn="just"/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4ED3CC7-282B-418C-A46E-5AF031192D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02" y="5090983"/>
                <a:ext cx="11602995" cy="16805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05550B1-C608-48C1-8B66-AE2170A131C0}"/>
              </a:ext>
            </a:extLst>
          </p:cNvPr>
          <p:cNvSpPr/>
          <p:nvPr/>
        </p:nvSpPr>
        <p:spPr>
          <a:xfrm>
            <a:off x="494270" y="86498"/>
            <a:ext cx="11403227" cy="914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Biz nimalarni o‘rgandik?!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703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104137-113D-4587-B37D-589311745F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783" y="291547"/>
                <a:ext cx="11595651" cy="1795670"/>
              </a:xfrm>
              <a:solidFill>
                <a:srgbClr val="66FF99"/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uz-Latn-UZ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𝑐𝑜𝑠</m:t>
                        </m:r>
                        <m:r>
                          <a:rPr lang="uz-Latn-UZ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uz-Latn-UZ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104137-113D-4587-B37D-589311745F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783" y="291547"/>
                <a:ext cx="11595651" cy="1795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B7173E68-97E6-4A26-993B-1B369917A3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8783" y="2378767"/>
                <a:ext cx="11595650" cy="1795670"/>
              </a:xfrm>
              <a:prstGeom prst="rect">
                <a:avLst/>
              </a:prstGeom>
              <a:solidFill>
                <a:srgbClr val="CCECFF"/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uz-Latn-UZ" sz="4000" dirty="0"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Объект 2">
                <a:extLst>
                  <a:ext uri="{FF2B5EF4-FFF2-40B4-BE49-F238E27FC236}">
                    <a16:creationId xmlns:a16="http://schemas.microsoft.com/office/drawing/2014/main" id="{B7173E68-97E6-4A26-993B-1B369917A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83" y="2378767"/>
                <a:ext cx="11595650" cy="17956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>
                <a:extLst>
                  <a:ext uri="{FF2B5EF4-FFF2-40B4-BE49-F238E27FC236}">
                    <a16:creationId xmlns:a16="http://schemas.microsoft.com/office/drawing/2014/main" id="{4EDE8BD1-AF04-4ED9-BA8C-ADB0D062943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8783" y="4465987"/>
                <a:ext cx="11595650" cy="2392013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1003">
                <a:schemeClr val="lt2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𝑐𝑜𝑠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Объект 2">
                <a:extLst>
                  <a:ext uri="{FF2B5EF4-FFF2-40B4-BE49-F238E27FC236}">
                    <a16:creationId xmlns:a16="http://schemas.microsoft.com/office/drawing/2014/main" id="{4EDE8BD1-AF04-4ED9-BA8C-ADB0D0629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83" y="4465987"/>
                <a:ext cx="11595650" cy="23920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336764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914C67-9F0D-46E3-8E90-781DDA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31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-bet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3-test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929881-8CDD-44D6-867D-B6BBA1753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314" y="1297577"/>
            <a:ext cx="10278008" cy="472875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Ideal tebranish konturida kondensator sig‘imini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9 marta kamaytirilsa, konturning tebranish chastotasi qanday o‘zgaradi? </a:t>
            </a:r>
          </a:p>
          <a:p>
            <a:pPr marL="539750" indent="-539750" algn="just">
              <a:lnSpc>
                <a:spcPct val="100000"/>
              </a:lnSpc>
              <a:buAutoNum type="alphaUcParenR"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3 marta kamayadi </a:t>
            </a:r>
          </a:p>
          <a:p>
            <a:pPr marL="539750" indent="-539750" algn="just">
              <a:lnSpc>
                <a:spcPct val="100000"/>
              </a:lnSpc>
              <a:buAutoNum type="alphaUcParenR"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3 marta ortadi</a:t>
            </a:r>
          </a:p>
          <a:p>
            <a:pPr marL="539750" indent="-539750" algn="just">
              <a:lnSpc>
                <a:spcPct val="100000"/>
              </a:lnSpc>
              <a:buAutoNum type="alphaUcParenR"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9 marta kamayadi</a:t>
            </a:r>
          </a:p>
          <a:p>
            <a:pPr marL="539750" indent="-539750" algn="just">
              <a:lnSpc>
                <a:spcPct val="100000"/>
              </a:lnSpc>
              <a:buAutoNum type="alphaUcParenR"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9 marta ortadi</a:t>
            </a:r>
          </a:p>
        </p:txBody>
      </p:sp>
    </p:spTree>
    <p:extLst>
      <p:ext uri="{BB962C8B-B14F-4D97-AF65-F5344CB8AC3E}">
        <p14:creationId xmlns:p14="http://schemas.microsoft.com/office/powerpoint/2010/main" val="63039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D0BDE12-94C4-495E-9C17-D7AD6663B8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69843"/>
                <a:ext cx="10515600" cy="560712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𝐿𝐶</m:t>
                        </m:r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ad>
                          <m:radPr>
                            <m:degHide m:val="on"/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ru-RU" sz="40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𝜈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𝜋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𝐿</m:t>
                                    </m:r>
                                    <m:sSub>
                                      <m:sSubPr>
                                        <m:ctrlPr>
                                          <a:rPr lang="uz-Latn-UZ" sz="40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z-Latn-UZ" sz="40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𝐶</m:t>
                                        </m:r>
                                      </m:e>
                                      <m:sub>
                                        <m:r>
                                          <a:rPr lang="uz-Latn-UZ" sz="40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rad>
                              </m:den>
                            </m:f>
                          </m:e>
                          <m:e>
                            <m:sSub>
                              <m:sSubPr>
                                <m:ctrlPr>
                                  <a:rPr lang="ru-RU" sz="40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𝜈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𝜋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𝐿</m:t>
                                    </m:r>
                                    <m:sSub>
                                      <m:sSubPr>
                                        <m:ctrlPr>
                                          <a:rPr lang="uz-Latn-UZ" sz="40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z-Latn-UZ" sz="40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𝐶</m:t>
                                        </m:r>
                                      </m:e>
                                      <m:sub>
                                        <m:r>
                                          <a:rPr lang="uz-Latn-UZ" sz="40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rad>
                              </m:den>
                            </m:f>
                          </m:e>
                        </m:eqAr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:⇒</m:t>
                        </m:r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𝜈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𝜈</m:t>
                                </m:r>
                              </m:e>
                              <m:sub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rad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9</m:t>
                                    </m:r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rad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⇒</m:t>
                        </m:r>
                      </m:e>
                    </m:d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en-US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B) 3 marta ortadi.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D0BDE12-94C4-495E-9C17-D7AD6663B8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69843"/>
                <a:ext cx="10515600" cy="5607120"/>
              </a:xfrm>
              <a:blipFill rotWithShape="1">
                <a:blip r:embed="rId2"/>
                <a:stretch>
                  <a:fillRect t="-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8887587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05935EC3-C995-42EE-AAC8-A06D250E7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338470"/>
            <a:ext cx="11359763" cy="50358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Ideal tebranish konturida elektromagnit tebranishlar hosil bo‘lmoqda. Bunda kondensatordagi elektr maydon energiyasining maksimal qiymati 2 mJ ga, g‘altakdagi magnit maydon energiyasining maksimal qiymati ham 2 mJ ga teng bo‘ldi. Tebranish konturidagi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uz-Latn-U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00000"/>
              </a:lnSpc>
              <a:buAutoNum type="alphaUcParenR"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0 dan 2 mJ gacha o‘zgaradi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B) 0 dan 4 mJ gacha o‘zgaradi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C) o‘zgarmaydi va 2 mJ ga teng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D) o‘zgarmaydi va 4 mJ ga teng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uz-Latn-U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 C) o‘zgarmaydi va 2 mJ ga teng.</a:t>
            </a:r>
            <a:endParaRPr lang="ru-RU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E828F8E-3222-42DE-A149-7541AA25F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31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4-test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72-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bet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52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914C67-9F0D-46E3-8E90-781DDA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9993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929881-8CDD-44D6-867D-B6BBA1753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374" y="1616765"/>
            <a:ext cx="10668000" cy="524123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Tebranish konturi sig‘imi 8 pF bo‘lgan kondensator va induktivligi 0,2 mH bo‘lgan g‘altakdan iborat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gar maksimal tok kuchi 40 mA bo‘lsa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kondensator qoplamalaridagi maksimal kuchlanishni toping. </a:t>
            </a:r>
          </a:p>
        </p:txBody>
      </p:sp>
    </p:spTree>
    <p:extLst>
      <p:ext uri="{BB962C8B-B14F-4D97-AF65-F5344CB8AC3E}">
        <p14:creationId xmlns:p14="http://schemas.microsoft.com/office/powerpoint/2010/main" val="298120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43338" y="119270"/>
                <a:ext cx="5088836" cy="4744278"/>
              </a:xfrm>
            </p:spPr>
            <p:txBody>
              <a:bodyPr/>
              <a:lstStyle/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Berilgan: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𝑝𝐹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𝑚𝐻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chemeClr val="accent1"/>
                    </a:solidFill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43338" y="119270"/>
                <a:ext cx="5088836" cy="4744278"/>
              </a:xfrm>
              <a:blipFill>
                <a:blip r:embed="rId2"/>
                <a:stretch>
                  <a:fillRect l="-4192" t="-3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6096000" y="119268"/>
                <a:ext cx="5552662" cy="4465983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𝑚𝑎𝑥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sSubSup>
                          <m:sSub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bSup>
                          <m:sSubSup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  <m:sSubSup>
                          <m:sSub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</m:t>
                              </m:r>
                              <m:sSubSup>
                                <m:sSubSupPr>
                                  <m:ctrlP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uz-Latn-UZ" sz="3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den>
                          </m:f>
                        </m:e>
                      </m:rad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sSub>
                        <m:sSubPr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sub>
                      </m:sSub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𝐿</m:t>
                              </m:r>
                            </m:num>
                            <m:den>
                              <m:r>
                                <a:rPr lang="uz-Latn-UZ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6096000" y="119268"/>
                <a:ext cx="5552662" cy="4465983"/>
              </a:xfrm>
              <a:blipFill>
                <a:blip r:embed="rId3"/>
                <a:stretch>
                  <a:fillRect t="-3825" b="-1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/>
              </p:cNvSpPr>
              <p:nvPr>
                <p:ph type="body" sz="quarter" idx="16"/>
              </p:nvPr>
            </p:nvSpPr>
            <p:spPr>
              <a:xfrm>
                <a:off x="324696" y="4585250"/>
                <a:ext cx="11542608" cy="1948071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2∙</m:t>
                            </m:r>
                            <m:sSup>
                              <m:sSupPr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−4</m:t>
                                </m:r>
                              </m:sup>
                            </m:s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8∙</m:t>
                            </m:r>
                            <m:sSup>
                              <m:sSupPr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−12</m:t>
                                </m:r>
                              </m:sup>
                            </m:s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den>
                        </m:f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</m:e>
                    </m:rad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𝟐𝟎𝟎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</m:oMath>
                </a14:m>
                <a:endParaRPr lang="ru-RU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Текст 9">
                <a:extLst>
                  <a:ext uri="{FF2B5EF4-FFF2-40B4-BE49-F238E27FC236}">
                    <a16:creationId xmlns:a16="http://schemas.microsoft.com/office/drawing/2014/main" id="{B4672268-F583-474E-83A5-00C9E06488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6"/>
              </p:nvPr>
            </p:nvSpPr>
            <p:spPr>
              <a:xfrm>
                <a:off x="324696" y="4585250"/>
                <a:ext cx="11542608" cy="1948071"/>
              </a:xfrm>
              <a:blipFill>
                <a:blip r:embed="rId4"/>
                <a:stretch>
                  <a:fillRect b="-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/>
          <p:nvPr/>
        </p:nvCxnSpPr>
        <p:spPr>
          <a:xfrm>
            <a:off x="5777993" y="897836"/>
            <a:ext cx="0" cy="3299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02365" y="2779644"/>
            <a:ext cx="46780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93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914C67-9F0D-46E3-8E90-781DDA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993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29881-8CDD-44D6-867D-B6BBA17536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10193" y="1590261"/>
                <a:ext cx="9831978" cy="373067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O‘zgaruvchan tok zanjiridagi kuchlanish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sin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⁡(200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(V) qonun bo‘yicha o‘zgaradi. Qarshiligi 5</a:t>
                </a:r>
                <a14:m>
                  <m:oMath xmlns:m="http://schemas.openxmlformats.org/officeDocument/2006/math">
                    <m:r>
                      <a:rPr lang="uz-Latn-UZ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rezistordan o‘tayotgan tok kuchining amplituda qiymatini toping.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8929881-8CDD-44D6-867D-B6BBA17536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10193" y="1590261"/>
                <a:ext cx="9831978" cy="3730676"/>
              </a:xfrm>
              <a:blipFill rotWithShape="1">
                <a:blip r:embed="rId2"/>
                <a:stretch>
                  <a:fillRect l="-1612" r="-15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24150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392</Words>
  <Application>Microsoft Office PowerPoint</Application>
  <PresentationFormat>Широкоэкранный</PresentationFormat>
  <Paragraphs>92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72-bet    3-test</vt:lpstr>
      <vt:lpstr>Презентация PowerPoint</vt:lpstr>
      <vt:lpstr> 4-test     72-bet </vt:lpstr>
      <vt:lpstr>1-masala</vt:lpstr>
      <vt:lpstr>Презентация PowerPoint</vt:lpstr>
      <vt:lpstr>2-masala</vt:lpstr>
      <vt:lpstr>Презентация PowerPoint</vt:lpstr>
      <vt:lpstr>3-masala</vt:lpstr>
      <vt:lpstr>Презентация PowerPoint</vt:lpstr>
      <vt:lpstr>4-masala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74</cp:revision>
  <dcterms:created xsi:type="dcterms:W3CDTF">2020-10-13T16:51:58Z</dcterms:created>
  <dcterms:modified xsi:type="dcterms:W3CDTF">2021-02-23T11:29:50Z</dcterms:modified>
</cp:coreProperties>
</file>