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84" r:id="rId4"/>
    <p:sldId id="296" r:id="rId5"/>
    <p:sldId id="291" r:id="rId6"/>
    <p:sldId id="285" r:id="rId7"/>
    <p:sldId id="290" r:id="rId8"/>
    <p:sldId id="292" r:id="rId9"/>
    <p:sldId id="293" r:id="rId10"/>
    <p:sldId id="294" r:id="rId11"/>
    <p:sldId id="295" r:id="rId12"/>
    <p:sldId id="28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ronbek Salimbekov" initials="DS" lastIdx="1" clrIdx="0">
    <p:extLst>
      <p:ext uri="{19B8F6BF-5375-455C-9EA6-DF929625EA0E}">
        <p15:presenceInfo xmlns:p15="http://schemas.microsoft.com/office/powerpoint/2012/main" userId="f32c3f5e14827a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C4FD"/>
    <a:srgbClr val="8ADBFD"/>
    <a:srgbClr val="88CAFD"/>
    <a:srgbClr val="68A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B94B-C65A-4407-AF01-49FEF02FC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AE16E-7EA5-418E-91CF-9BD97592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5598B-8CF5-45AE-9C69-13C50CC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7E233-61FD-4982-8446-44FBC66C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963B0-E428-4B12-92C1-7CB5230D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040-9CF6-4B7A-9B5E-C77A3FB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720C1-1F2A-4C47-B924-2F9B4DD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0CAB4-E12A-4F36-A000-5BED7F24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52481-C0AF-4DEF-802E-2873E084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2DF1-0C8A-4367-A49E-B357BA1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C4CAF-26EB-4123-945E-C63C1202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C162-4C63-4CFB-A01C-22043D57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7024B-4D48-4A4E-9ED7-B53BE6F8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1DF81-0A27-43E5-A6D3-40214BB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A3618-0114-4D17-8535-13F3095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30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860D-8AC2-440A-94F8-C4F298F4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FC7A7-F08D-45E3-99F4-0BA9D9CB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156B6-2F26-47C9-B00B-C05A828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7994-9CDE-4E66-945C-C8BE306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BFAB-B3E8-42CC-A3B5-47711D1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1094-BCEE-4884-906F-C78F1901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F37A-A588-4BFF-8C50-0FA79DA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6320-6D72-4263-AE68-1270542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D483D-B1A9-4EF8-9A7A-3385430E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5151D-7989-4F00-9FCD-6EAE4F3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A31B-5184-43CD-B81F-8238BFCA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1A0DC-9637-418A-8B1C-71590FA00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A2C4-2DEA-4D92-8DF9-8D8BE1EA3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12402-C1C8-4859-ACDF-98ABFBD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C7A73-7DAE-4921-9D4C-7E539B9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072F1-CA77-479D-A224-B4C5FA72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8F87-2C10-4045-A44B-4794C595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BFF87-CC4D-4B59-B0D9-7BF599AD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FD73F-DA39-4249-9A8C-E681C181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B243C-24EB-4366-ACAE-8ADE500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CB744-B11F-4293-8777-509BCBF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AD2B3-384A-49D3-A389-1587CB4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E138D-1A21-4AB2-8887-B4F73B57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EACCF-A3FC-4203-AE00-80CD38B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7F49-78FB-42AD-BE1A-28C70A2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4CD5B-551C-4F53-A375-F686A9B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7EC97-B986-4465-8573-C990E297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A7DD-A94C-4EAA-9136-D30B2A60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21124-97E2-4289-9686-8180A08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E1659-160D-4F03-AE83-C509562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AC761-6AD7-4A73-A31E-2AC8CE6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F9E9-D10D-4ACA-84EC-64211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A32D-1CE1-42D2-9EE8-38E72C0A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4888E-B5D8-47B0-AB37-5959EBE3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147BB-BA48-41AC-8119-905E7F4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A9289-BA29-4B66-A06E-CA95710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19F96-24F9-4060-9B4E-830878B8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5E2A-25A8-4081-9DB6-2B0F897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FB773-45F4-46A9-B72B-361BCF3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DD7FF-5155-4576-831A-6603884A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BE194-8A25-4728-9769-9B495E9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B4BB8-2B1E-421F-89EA-A777A6F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09111-4A6F-452E-BC4B-9FFFBFF7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D653-0F51-4A94-824E-46BEB8F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FA00-5ADB-404A-861D-0E066A0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A0156-604F-450A-951F-9EDF999A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14F44-381B-4322-B0CD-05DAEAD69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3D914-9471-43D0-A653-DF9E0D29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31899" y="2921417"/>
            <a:ext cx="9956801" cy="422070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spcBef>
                <a:spcPts val="233"/>
              </a:spcBef>
            </a:pPr>
            <a:r>
              <a:rPr lang="uz-Latn-UZ" sz="4000" dirty="0">
                <a:solidFill>
                  <a:srgbClr val="002060"/>
                </a:solidFill>
                <a:latin typeface="Arial"/>
                <a:cs typeface="Arial"/>
              </a:rPr>
              <a:t>Mavzu:</a:t>
            </a:r>
            <a:r>
              <a:rPr lang="en-US" sz="4000" dirty="0">
                <a:solidFill>
                  <a:srgbClr val="002060"/>
                </a:solidFill>
                <a:latin typeface="Arial"/>
                <a:cs typeface="Arial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Erkin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elektromagnit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tebranishlar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tebranish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konturi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).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Tebranish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konturida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energiyaning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/>
                <a:cs typeface="Arial"/>
              </a:rPr>
              <a:t>o‘zgarishi</a:t>
            </a:r>
            <a:r>
              <a:rPr lang="en-US" sz="4000" b="1" dirty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38918">
              <a:spcBef>
                <a:spcPts val="233"/>
              </a:spcBef>
            </a:pPr>
            <a:endParaRPr lang="en-US" sz="24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 algn="ctr">
              <a:spcBef>
                <a:spcPts val="233"/>
              </a:spcBef>
            </a:pPr>
            <a:endParaRPr lang="uz-Latn-UZ" sz="4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50378" y="504851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587346" y="482101"/>
            <a:ext cx="2186294" cy="11332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594303" y="526307"/>
            <a:ext cx="2179337" cy="10890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587345" y="526307"/>
            <a:ext cx="2186295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</a:t>
            </a: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BE7FB06F-F59E-4F9C-864F-D04A3B0B477F}"/>
              </a:ext>
            </a:extLst>
          </p:cNvPr>
          <p:cNvSpPr/>
          <p:nvPr/>
        </p:nvSpPr>
        <p:spPr>
          <a:xfrm>
            <a:off x="350378" y="292141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7F02B-A736-4711-B77E-8E2772671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2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  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2 - masala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0F088C-7AF5-415A-8A82-D9E38CD41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913" y="1828800"/>
            <a:ext cx="10257184" cy="474427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Kondensatorning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sig‘imi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50 pF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10 MHz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chastotali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erkin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konturiga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kattalikdagi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induktivlik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1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7C5FBE-4F0D-4B68-A01B-BBF61C9978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7078" y="304800"/>
                <a:ext cx="11277600" cy="621527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chemeClr val="accent1"/>
                    </a:solidFill>
                  </a:rPr>
                  <a:t> 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𝑝𝐹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3200" i="1" dirty="0"/>
                  <a:t>                      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600" i="1" dirty="0"/>
                  <a:t> </a:t>
                </a:r>
              </a:p>
              <a:p>
                <a:pPr marL="0" indent="0">
                  <a:buNone/>
                </a:pPr>
                <a:r>
                  <a:rPr lang="en-US" sz="3200" i="1" dirty="0"/>
                  <a:t> </a:t>
                </a:r>
                <a:r>
                  <a:rPr lang="en-US" i="1" dirty="0"/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𝑀𝐻𝑧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=1∙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sz="3200" i="1" dirty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kerak: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3600" b="0" i="0" dirty="0" smtClean="0">
                        <a:latin typeface="Cambria Math" panose="02040503050406030204" pitchFamily="18" charset="0"/>
                      </a:rPr>
                      <m:t>−?                               </m:t>
                    </m:r>
                    <m:sSup>
                      <m:sSup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𝐿𝐶</m:t>
                        </m:r>
                      </m:den>
                    </m:f>
                  </m:oMath>
                </a14:m>
                <a:r>
                  <a:rPr lang="en-US" sz="3600" i="1" dirty="0"/>
                  <a:t> </a:t>
                </a:r>
              </a:p>
              <a:p>
                <a:pPr marL="0" indent="0">
                  <a:buNone/>
                </a:pPr>
                <a:r>
                  <a:rPr lang="uz-Latn-UZ" sz="3200" i="1" dirty="0"/>
                  <a:t>                                                                   </a:t>
                </a:r>
                <a:r>
                  <a:rPr lang="en-US" sz="3600" i="1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600" i="1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𝐿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4∙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3,14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7</m:t>
                                </m:r>
                              </m:sup>
                            </m:s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𝐻𝑧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∙50∙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den>
                    </m:f>
                    <m:r>
                      <a:rPr lang="en-US" sz="40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4000" b="0" i="0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uz-Latn-UZ" sz="36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l-GR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10</m:t>
                          </m:r>
                        </m:e>
                        <m:sup>
                          <m:r>
                            <a:rPr lang="uz-Latn-UZ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−6</m:t>
                          </m:r>
                        </m:sup>
                      </m:sSup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=5 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  <m:r>
                        <a:rPr lang="uz-Latn-UZ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𝐻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i="1" dirty="0"/>
                  <a:t>   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</m:t>
                    </m:r>
                    <m:r>
                      <a:rPr lang="en-US" sz="4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μH</m:t>
                    </m:r>
                  </m:oMath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C7C5FBE-4F0D-4B68-A01B-BBF61C9978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7078" y="304800"/>
                <a:ext cx="11277600" cy="6215270"/>
              </a:xfrm>
              <a:blipFill>
                <a:blip r:embed="rId2"/>
                <a:stretch>
                  <a:fillRect l="-973" t="-3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4901C90-732B-477C-9DE3-119F06235B1A}"/>
              </a:ext>
            </a:extLst>
          </p:cNvPr>
          <p:cNvCxnSpPr>
            <a:cxnSpLocks/>
          </p:cNvCxnSpPr>
          <p:nvPr/>
        </p:nvCxnSpPr>
        <p:spPr>
          <a:xfrm>
            <a:off x="6255026" y="569843"/>
            <a:ext cx="0" cy="3352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1C3886D-165C-4124-9FE3-19D818EB140C}"/>
              </a:ext>
            </a:extLst>
          </p:cNvPr>
          <p:cNvCxnSpPr/>
          <p:nvPr/>
        </p:nvCxnSpPr>
        <p:spPr>
          <a:xfrm>
            <a:off x="675861" y="2213113"/>
            <a:ext cx="5499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0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42EFA-740C-4504-9234-E0111FA39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26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72A5E2C-873D-4501-A6BB-B56BBDCEB5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73" y="1404730"/>
                <a:ext cx="11131827" cy="514184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elektromagnit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deyiladi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2.</a:t>
                </a:r>
                <a:r>
                  <a:rPr lang="uz-Latn-UZ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Elektromagnit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kattaliklarga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 3.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konturining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induktivligi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500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3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. 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Bu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konturni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 0,1 MHz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chastotaga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sozlash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talab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etiladi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Buning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tanlash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72A5E2C-873D-4501-A6BB-B56BBDCEB5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73" y="1404730"/>
                <a:ext cx="11131827" cy="5141843"/>
              </a:xfrm>
              <a:blipFill>
                <a:blip r:embed="rId2"/>
                <a:stretch>
                  <a:fillRect l="-1807" t="-1777" r="-18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09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1806A-82BD-4034-89FF-CE685A9B1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220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konturi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620594-873D-4C98-B69F-DDE4FD3C3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762538"/>
            <a:ext cx="7593495" cy="48237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maydonlarining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Elektromagnit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tebranishlar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g‘altak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(L)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(C) dan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berk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konturi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31D423C-E1C8-498E-A110-CC3F8C0DC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669" y="2266122"/>
            <a:ext cx="2544418" cy="283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16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BF0B1-50F9-4720-BD04-58F94A5D1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93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konturida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aylanishi</a:t>
            </a:r>
            <a:r>
              <a:rPr lang="en-US" dirty="0"/>
              <a:t>       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4C51B57-5924-4552-B2C3-772B1E9553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1791" y="1272210"/>
                <a:ext cx="11675165" cy="558579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3600" dirty="0"/>
                  <a:t>       </a:t>
                </a:r>
              </a:p>
              <a:p>
                <a:pPr marL="0" indent="0">
                  <a:buNone/>
                </a:pPr>
                <a:r>
                  <a:rPr lang="en-US" sz="3600" dirty="0"/>
                  <a:t>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9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900" dirty="0"/>
                  <a:t>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900" b="0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39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3900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9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0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  <m:sSubSup>
                          <m:sSubSupPr>
                            <m:ctrlPr>
                              <a:rPr lang="en-US" sz="39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900" b="0" i="1" dirty="0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9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39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9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900" dirty="0"/>
                  <a:t> </a:t>
                </a:r>
              </a:p>
              <a:p>
                <a:pPr marL="0" indent="0">
                  <a:buNone/>
                </a:pPr>
                <a:endParaRPr lang="en-US" sz="3900" dirty="0"/>
              </a:p>
              <a:p>
                <a:pPr marL="0" indent="0">
                  <a:buNone/>
                </a:pPr>
                <a:endParaRPr lang="en-US" sz="3900" dirty="0"/>
              </a:p>
              <a:p>
                <a:pPr marL="0" indent="0">
                  <a:buNone/>
                </a:pPr>
                <a:endParaRPr lang="en-US" sz="3900" dirty="0"/>
              </a:p>
              <a:p>
                <a:pPr marL="0" indent="0">
                  <a:buNone/>
                </a:pPr>
                <a:endParaRPr lang="en-US" sz="3900" dirty="0"/>
              </a:p>
              <a:p>
                <a:pPr marL="0" indent="0">
                  <a:buNone/>
                </a:pPr>
                <a:endParaRPr lang="en-US" sz="3900" dirty="0"/>
              </a:p>
              <a:p>
                <a:pPr marL="0" indent="0">
                  <a:buNone/>
                </a:pPr>
                <a:r>
                  <a:rPr lang="en-US" sz="3900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sz="39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3900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p>
                          <m:sSupPr>
                            <m:ctrlP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9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en-US" sz="39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9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bSup>
                          <m:sSubSupPr>
                            <m:ctrlP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3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9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900" b="0" i="0" smtClean="0">
                        <a:latin typeface="Cambria Math" panose="02040503050406030204" pitchFamily="18" charset="0"/>
                      </a:rPr>
                      <m:t>const</m:t>
                    </m:r>
                    <m:r>
                      <a:rPr lang="en-US" sz="39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900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4C51B57-5924-4552-B2C3-772B1E9553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791" y="1272210"/>
                <a:ext cx="11675165" cy="558579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A6E2BA-F7B2-41FE-A764-7296FAC31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3" y="3207027"/>
            <a:ext cx="4068417" cy="15637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4C4368-3C5F-47DA-9D19-80712EC3A6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2902225"/>
            <a:ext cx="4929808" cy="222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36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_20-10-27_13-01-03">
            <a:hlinkClick r:id="" action="ppaction://media"/>
            <a:extLst>
              <a:ext uri="{FF2B5EF4-FFF2-40B4-BE49-F238E27FC236}">
                <a16:creationId xmlns:a16="http://schemas.microsoft.com/office/drawing/2014/main" id="{39A11E17-5BA0-4393-835B-4F89009E84A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190" y="0"/>
            <a:ext cx="12198190" cy="6858000"/>
          </a:xfrm>
        </p:spPr>
      </p:pic>
    </p:spTree>
    <p:extLst>
      <p:ext uri="{BB962C8B-B14F-4D97-AF65-F5344CB8AC3E}">
        <p14:creationId xmlns:p14="http://schemas.microsoft.com/office/powerpoint/2010/main" val="233184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B0233-5112-4D78-AFA3-323F15E7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3245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Xulosalar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43972-D836-4DC5-9BF6-FB1FA7562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683026"/>
            <a:ext cx="10959548" cy="48768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/>
              <a:t>    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induktiv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g‘altakdan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oborat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zanjirda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o‘zgarmas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manbayidan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kondensatorga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berk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zanjirda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o‘zgaruvchan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tokni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Dastlab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manbadan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kondensator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qoplamalari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oralig‘da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to‘plansa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keyinchalik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g‘altak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atrofidagi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magnit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energiyasiga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h.k.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davriy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ravishda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takrorlanib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3033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1CA51-F296-4E95-95AD-25DA495FE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96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                     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Tebranish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davri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501064-8A0E-4C36-BD66-AA7190A714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5531" y="1325216"/>
                <a:ext cx="11807686" cy="539363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                                       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 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Tomson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chastotasi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900" dirty="0"/>
                  <a:t>        </a:t>
                </a:r>
                <a14:m>
                  <m:oMath xmlns:m="http://schemas.openxmlformats.org/officeDocument/2006/math">
                    <m:r>
                      <a:rPr lang="en-US" sz="39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9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𝐿𝐶</m:t>
                        </m:r>
                      </m:e>
                    </m:rad>
                  </m:oMath>
                </a14:m>
                <a:r>
                  <a:rPr lang="en-US" sz="36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9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                         </m:t>
                    </m:r>
                    <m:r>
                      <a:rPr lang="en-US" sz="3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𝜈</m:t>
                    </m:r>
                    <m:r>
                      <a:rPr lang="en-US" sz="39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den>
                    </m:f>
                    <m:r>
                      <a:rPr lang="en-US" sz="390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9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rad>
                          <m:radPr>
                            <m:degHide m:val="on"/>
                            <m:ctrlPr>
                              <a:rPr lang="en-US" sz="3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9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𝐿𝐶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900" dirty="0"/>
                  <a:t> </a:t>
                </a:r>
                <a:endParaRPr lang="en-US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</a:p>
              <a:p>
                <a:pPr marL="0" indent="0">
                  <a:buNone/>
                </a:pPr>
                <a:r>
                  <a:rPr lang="en-US" sz="3900" dirty="0"/>
                  <a:t>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9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39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39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900" dirty="0"/>
                  <a:t>                              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ru-RU" sz="3600" dirty="0"/>
              </a:p>
              <a:p>
                <a:pPr marL="0" indent="0">
                  <a:buNone/>
                </a:pPr>
                <a:endParaRPr lang="en-US" sz="39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D1501064-8A0E-4C36-BD66-AA7190A714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531" y="1325216"/>
                <a:ext cx="11807686" cy="53936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049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Объект 1">
                <a:extLst>
                  <a:ext uri="{FF2B5EF4-FFF2-40B4-BE49-F238E27FC236}">
                    <a16:creationId xmlns:a16="http://schemas.microsoft.com/office/drawing/2014/main" id="{8764B900-E7BF-44BC-9562-9359B69F88F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9904997"/>
                  </p:ext>
                </p:extLst>
              </p:nvPr>
            </p:nvGraphicFramePr>
            <p:xfrm>
              <a:off x="477078" y="396875"/>
              <a:ext cx="11437111" cy="6022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9079">
                      <a:extLst>
                        <a:ext uri="{9D8B030D-6E8A-4147-A177-3AD203B41FA5}">
                          <a16:colId xmlns:a16="http://schemas.microsoft.com/office/drawing/2014/main" val="3661433348"/>
                        </a:ext>
                      </a:extLst>
                    </a:gridCol>
                    <a:gridCol w="5838032">
                      <a:extLst>
                        <a:ext uri="{9D8B030D-6E8A-4147-A177-3AD203B41FA5}">
                          <a16:colId xmlns:a16="http://schemas.microsoft.com/office/drawing/2014/main" val="4235725716"/>
                        </a:ext>
                      </a:extLst>
                    </a:gridCol>
                  </a:tblGrid>
                  <a:tr h="84634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Mexanik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kattaliklar</a:t>
                          </a:r>
                          <a:endParaRPr lang="ru-RU" sz="3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kattaliklar</a:t>
                          </a:r>
                          <a:endParaRPr lang="en-US" sz="3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0964671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-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koordinata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 -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zaryad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0938783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ru-R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𝜗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−</m:t>
                              </m:r>
                            </m:oMath>
                          </a14:m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tezlik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</m:oMath>
                          </a14:m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tok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kuchi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349393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 -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massa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</m:oMath>
                          </a14:m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induktivlik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3387523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 –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prujinaning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bikrligi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1/C -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sig‘imga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teskari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bo‘lgan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kattalik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038897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/2 –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potensial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energiya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/(2C) –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maydon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energiyasi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42348617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𝜗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/2 –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kinetik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energiya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/2 –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magnit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maydon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energiyasi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9489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Объект 1">
                <a:extLst>
                  <a:ext uri="{FF2B5EF4-FFF2-40B4-BE49-F238E27FC236}">
                    <a16:creationId xmlns:a16="http://schemas.microsoft.com/office/drawing/2014/main" id="{8764B900-E7BF-44BC-9562-9359B69F88F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9904997"/>
                  </p:ext>
                </p:extLst>
              </p:nvPr>
            </p:nvGraphicFramePr>
            <p:xfrm>
              <a:off x="477078" y="396875"/>
              <a:ext cx="11437111" cy="60229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99079">
                      <a:extLst>
                        <a:ext uri="{9D8B030D-6E8A-4147-A177-3AD203B41FA5}">
                          <a16:colId xmlns:a16="http://schemas.microsoft.com/office/drawing/2014/main" val="3661433348"/>
                        </a:ext>
                      </a:extLst>
                    </a:gridCol>
                    <a:gridCol w="5838032">
                      <a:extLst>
                        <a:ext uri="{9D8B030D-6E8A-4147-A177-3AD203B41FA5}">
                          <a16:colId xmlns:a16="http://schemas.microsoft.com/office/drawing/2014/main" val="4235725716"/>
                        </a:ext>
                      </a:extLst>
                    </a:gridCol>
                  </a:tblGrid>
                  <a:tr h="846345">
                    <a:tc>
                      <a:txBody>
                        <a:bodyPr/>
                        <a:lstStyle/>
                        <a:p>
                          <a:r>
                            <a:rPr lang="en-US" sz="24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   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Mexanik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kattaliklar</a:t>
                          </a:r>
                          <a:endParaRPr lang="ru-RU" sz="3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</a:t>
                          </a:r>
                          <a:r>
                            <a:rPr lang="en-US" sz="36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3600" b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kattaliklar</a:t>
                          </a:r>
                          <a:endParaRPr lang="en-US" sz="3600" b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0964671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X -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koordinata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 -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zaryad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0938783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9" t="-210791" r="-104679" b="-4129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96033" t="-210791" r="-418" b="-4129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349393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 -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massa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96033" t="-310791" r="-418" b="-3129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3387523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 –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prujinaning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bikrligi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1/C -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sig‘imga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teskari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bo‘lgan</a:t>
                          </a:r>
                          <a:r>
                            <a:rPr lang="en-US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2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kattalik</a:t>
                          </a:r>
                          <a:endParaRPr lang="ru-RU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18038897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9" t="-522302" r="-104679" b="-10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96033" t="-522302" r="-418" b="-10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2348617"/>
                      </a:ext>
                    </a:extLst>
                  </a:tr>
                  <a:tr h="8463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09" t="-622302" r="-104679" b="-1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96033" t="-622302" r="-418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948912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840713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2CB1A-637F-4B07-BB2E-C31F6A3F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1 - 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A64725-5F10-405E-A91C-E1F6A5E6E9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3183" y="1961322"/>
                <a:ext cx="9780104" cy="46515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konturida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sig‘imi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800 pF 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kondensator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induktivligi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𝐻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g‘altak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bor.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Konturning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xususiy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tebranishlar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davri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EA64725-5F10-405E-A91C-E1F6A5E6E9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183" y="1961322"/>
                <a:ext cx="9780104" cy="4651513"/>
              </a:xfrm>
              <a:blipFill>
                <a:blip r:embed="rId2"/>
                <a:stretch>
                  <a:fillRect l="-1621" t="-655" r="-15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072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DFD63F1-1044-4FB1-BEA0-8B9A9CC46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74" y="344558"/>
                <a:ext cx="11277600" cy="61755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            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Formulasi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=800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𝑝𝐹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=8∙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=2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=2∙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36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𝐿𝐶</m:t>
                        </m:r>
                      </m:e>
                    </m:rad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−?</m:t>
                    </m:r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=2∙3,14∙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∙8∙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−10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</m:rad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u-RU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6,28</m:t>
                    </m:r>
                  </m:oMath>
                </a14:m>
                <a:r>
                  <a:rPr lang="ru-RU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6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16∙</m:t>
                        </m:r>
                        <m:sSup>
                          <m:sSup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−16</m:t>
                            </m:r>
                          </m:sup>
                        </m:sSup>
                        <m:sSup>
                          <m:sSupPr>
                            <m:ctrlP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600" b="0" i="0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6,28 ∙ 4∙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0,25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sup>
                    </m:sSup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==0,25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36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DFD63F1-1044-4FB1-BEA0-8B9A9CC46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74" y="344558"/>
                <a:ext cx="11277600" cy="6175512"/>
              </a:xfrm>
              <a:blipFill>
                <a:blip r:embed="rId2"/>
                <a:stretch>
                  <a:fillRect l="-919" t="-27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731C3D4-9923-46D3-8B1E-AB4F038D8A9A}"/>
              </a:ext>
            </a:extLst>
          </p:cNvPr>
          <p:cNvCxnSpPr/>
          <p:nvPr/>
        </p:nvCxnSpPr>
        <p:spPr>
          <a:xfrm>
            <a:off x="6612835" y="636104"/>
            <a:ext cx="0" cy="2411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67EF6BE-9973-4848-91FA-EFC7371A99FB}"/>
              </a:ext>
            </a:extLst>
          </p:cNvPr>
          <p:cNvCxnSpPr/>
          <p:nvPr/>
        </p:nvCxnSpPr>
        <p:spPr>
          <a:xfrm>
            <a:off x="569843" y="2292626"/>
            <a:ext cx="58309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717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549</Words>
  <Application>Microsoft Office PowerPoint</Application>
  <PresentationFormat>Широкоэкранный</PresentationFormat>
  <Paragraphs>69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                          Tebranish konturi</vt:lpstr>
      <vt:lpstr>     Tebranish konturida energiyaning aylanishi        </vt:lpstr>
      <vt:lpstr>Презентация PowerPoint</vt:lpstr>
      <vt:lpstr>                           Xulosalar</vt:lpstr>
      <vt:lpstr>                          Tebranish davri</vt:lpstr>
      <vt:lpstr>Презентация PowerPoint</vt:lpstr>
      <vt:lpstr>                      1 - masala</vt:lpstr>
      <vt:lpstr>Презентация PowerPoint</vt:lpstr>
      <vt:lpstr>                                  2 - masala</vt:lpstr>
      <vt:lpstr>Презентация PowerPoint</vt:lpstr>
      <vt:lpstr>      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203</cp:revision>
  <dcterms:created xsi:type="dcterms:W3CDTF">2020-08-15T18:39:42Z</dcterms:created>
  <dcterms:modified xsi:type="dcterms:W3CDTF">2021-02-23T11:19:16Z</dcterms:modified>
</cp:coreProperties>
</file>