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77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A68DF14-F705-468E-94F1-9D583C30E7A3}">
          <p14:sldIdLst>
            <p14:sldId id="257"/>
            <p14:sldId id="261"/>
            <p14:sldId id="258"/>
            <p14:sldId id="259"/>
            <p14:sldId id="277"/>
            <p14:sldId id="260"/>
            <p14:sldId id="262"/>
            <p14:sldId id="263"/>
            <p14:sldId id="264"/>
            <p14:sldId id="265"/>
            <p14:sldId id="266"/>
            <p14:sldId id="267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1B90EF-7A56-498B-9C3F-23B5871D9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C147FAD-4BBF-48DF-A99D-1D79AB009E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2A39C8-7620-4FCD-8CBE-F49A7A15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139E7C-ED53-4761-8DAB-FD6D433AD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1AA253-D0B0-4DFD-8520-239E0738C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86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E78B6-C466-478B-8D15-4C0F40330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E6A0DBB-0AB4-4107-B00E-1FBB35DDC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2D0FE0-01D8-46C0-B0BE-61976294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4A80B5-FB1E-457C-9E6B-C75CBE5CD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1BF817-4752-434A-B00D-AE2C7362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4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414812D-A72A-4AE3-9C51-0A489605A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B877C3-C9E5-4864-8610-70E572F0C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207B10-4D2B-49F8-B268-B87D7AFA2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122840-203D-44AA-907B-5CBC75F4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0A113C-9302-4A96-ABBE-AE45F1FA9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393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38565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30992-9092-44F3-8213-1F245FC67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A9D897-D9DA-4D15-BAD5-766370705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1EC13-5DCA-4317-88E6-2C9D16712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348BF0-9BBE-464A-9F2F-79CB0C37A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97ED50-7802-4CF2-A924-CE0439F4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11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703160-5686-4E63-9743-6AEBC0A4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5177A7-5593-489A-8927-22BA523D0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F09C62-0E59-4374-9A54-AFC9C162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4FAB8A-2829-4759-85E7-731DE779C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199F0D-781C-4070-A599-CDE6DB8E0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07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0334DF-5055-4ED7-8DC4-0266F78AE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A2F020-1190-459B-83FE-ECA8E7792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63B8FA8-67AB-4B76-B633-A63F2B32A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DC7C2A-85D5-4AC3-A4D1-E4B80CC94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9A3A30-BF59-4243-8045-407362323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56033D-0175-42F4-BC79-353F13F0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2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9DC354-6321-414D-8A08-BA9C4D929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E9C4B8-C60C-4EB3-8CE8-1777988C5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D147E14-7F10-4D20-9BFE-20EB7AA8B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6F8F4CD-62F4-43EA-8794-6BBBF68C8C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D88214E-1857-46E7-BF19-5BF945615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657546B-C6BD-4860-A16C-568BC12E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F5DD476-2B7F-4B59-8396-4421204A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03829CB-F72A-465B-A334-18126E1C7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88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29EE91-37A7-4D3D-AD0A-28FCE3D62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5A36B00-988D-4D79-9B9C-B9E30B8B8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60B0196-1487-4E1A-AD2B-5016D80D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EBAD66E-FAEA-4374-BD82-169E8F59F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07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83E6A03-8E7D-48E8-B43D-236089B8D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1ABC17E-50F5-4602-A1DA-7BD60060E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1C1F79-1D3B-490F-A2FD-6E6E17C5C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11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CA8BE5-8B3F-4B75-84A7-4B49A42C2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485580-8DE0-4C2D-B06F-440C029B1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A8275D-5DF7-4538-B703-DCCAEE0CA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BADAA-286D-452E-BB28-13F6D8BD5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D6C200-F177-4A26-97D8-E6128A651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C5C4F-F6A8-4F24-B4CE-3E361F157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51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6F495B-125A-4719-BF95-B90C28227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EEDBA21-4C07-40F6-99F9-007DBD7089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83572D7-1EAD-4D52-A3C8-5E14C5C4A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EA2275-2238-4FDD-A60D-0F76F5952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AA3572-1439-4D63-8184-488104A22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956F7D-3157-499E-BDE6-391483CCD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600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E9B0CE-0FA5-4A0D-8FB2-FBE74F0D8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6019D2-19C9-41B3-8E54-0A7DAF1C0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6FFC08-1C76-4A1B-B420-2E833D1281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AD133-78E2-4B78-AE16-FBE23C5FA591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64B204-BC62-446F-8A32-20A07B408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9DD94E-360D-41CB-A9F9-CB6E4C6F0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5A79F-AFA1-4460-B158-F653292F5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6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64525" y="2702257"/>
            <a:ext cx="10931211" cy="408951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4800" b="1" dirty="0">
                <a:solidFill>
                  <a:srgbClr val="002060"/>
                </a:solidFill>
                <a:latin typeface="Arial"/>
                <a:cs typeface="Arial"/>
              </a:rPr>
              <a:t>Mavzu: Masalalar yechish</a:t>
            </a: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uz-Latn-UZ" sz="66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6264" y="2553645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Рисунок 10" descr="{92078C91-81B2-43A4-89AA-2ACAC1646D65}">
            <a:extLst>
              <a:ext uri="{FF2B5EF4-FFF2-40B4-BE49-F238E27FC236}">
                <a16:creationId xmlns:a16="http://schemas.microsoft.com/office/drawing/2014/main" id="{3CE9EE1C-C8E7-4D0E-B146-B5E0F2406CA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0400" y="2331618"/>
            <a:ext cx="2445336" cy="175778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object 5">
            <a:extLst>
              <a:ext uri="{FF2B5EF4-FFF2-40B4-BE49-F238E27FC236}">
                <a16:creationId xmlns:a16="http://schemas.microsoft.com/office/drawing/2014/main" id="{34F8CD3D-AA26-4B40-B204-B399F79CCC34}"/>
              </a:ext>
            </a:extLst>
          </p:cNvPr>
          <p:cNvSpPr/>
          <p:nvPr/>
        </p:nvSpPr>
        <p:spPr>
          <a:xfrm>
            <a:off x="196264" y="471831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8549BB79-77DC-499F-8DDC-CFEE086F7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630017"/>
            <a:ext cx="11489635" cy="45469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	Solenoidda magnit oqim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 2 ms da 3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mWb</a:t>
            </a: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 dan 9 mWb gacha o‘zgardi. Agar solenoidda hosil bo‘lgan EYuK 60V bo‘lsa, sole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oiddagi o‘ramlar soni qancha?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21">
            <a:extLst>
              <a:ext uri="{FF2B5EF4-FFF2-40B4-BE49-F238E27FC236}">
                <a16:creationId xmlns:a16="http://schemas.microsoft.com/office/drawing/2014/main" id="{432A2FCE-FD41-40A9-B53D-EC8D6548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"/>
            <a:ext cx="12192000" cy="125895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3-m</a:t>
            </a:r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17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40CF1C0-4D6F-421D-A523-4E875503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1635"/>
          </a:xfrm>
        </p:spPr>
        <p:txBody>
          <a:bodyPr>
            <a:normAutofit/>
          </a:bodyPr>
          <a:lstStyle/>
          <a:p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z-Latn-UZ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Berilgan: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	    Formula: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1" y="821635"/>
                <a:ext cx="5830956" cy="3392557"/>
              </a:xfrm>
            </p:spPr>
            <p:txBody>
              <a:bodyPr/>
              <a:lstStyle/>
              <a:p>
                <a:pPr algn="just"/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ms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=0,002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ru-RU" sz="4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Ф</m:t>
                          </m:r>
                        </m:e>
                        <m:sub>
                          <m:r>
                            <a:rPr lang="ru-RU" sz="4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ru-RU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3 </m:t>
                      </m:r>
                      <m:r>
                        <m:rPr>
                          <m:sty m:val="p"/>
                        </m:rP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mWb</m:t>
                      </m:r>
                      <m: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=0,003 </m:t>
                      </m:r>
                      <m:r>
                        <m:rPr>
                          <m:sty m:val="p"/>
                        </m:rP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Wb</m:t>
                      </m:r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40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e>
                      <m:sub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sz="400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9 </m:t>
                    </m:r>
                    <m:r>
                      <m:rPr>
                        <m:sty m:val="p"/>
                      </m:rPr>
                      <a:rPr lang="uz-Latn-UZ" sz="400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mWb</m:t>
                    </m:r>
                    <m:r>
                      <a:rPr lang="uz-Latn-UZ" sz="400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=0,009 </m:t>
                    </m:r>
                    <m:r>
                      <m:rPr>
                        <m:sty m:val="p"/>
                      </m:rPr>
                      <a:rPr lang="uz-Latn-UZ" sz="400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Wb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uz-Latn-UZ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=60 </m:t>
                    </m:r>
                    <m:r>
                      <m:rPr>
                        <m:sty m:val="p"/>
                      </m:rPr>
                      <a:rPr lang="uz-Latn-UZ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1" y="821635"/>
                <a:ext cx="5830956" cy="3392557"/>
              </a:xfrm>
              <a:blipFill>
                <a:blip r:embed="rId2"/>
                <a:stretch>
                  <a:fillRect l="-3657" b="-26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6705600" y="821635"/>
                <a:ext cx="5367120" cy="4812985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dirty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∆Ф</m:t>
                        </m:r>
                      </m:num>
                      <m:den>
                        <m:r>
                          <a:rPr lang="ru-RU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ru-RU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sSub>
                      <m:sSubPr>
                        <m:ctrlP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e>
                      <m:sub>
                        <m: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ru-RU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e>
                      <m:sub>
                        <m: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200" b="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endParaRPr lang="en-US" sz="3200" b="0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4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4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  <m:r>
                      <a:rPr lang="en-US" sz="4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4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Ф</m:t>
                            </m:r>
                          </m:e>
                          <m:sub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ru-RU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4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Ф</m:t>
                            </m:r>
                          </m:e>
                          <m:sub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ru-RU" sz="44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400" dirty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ℰ</m:t>
                        </m:r>
                        <m:r>
                          <a:rPr lang="en-US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∙∆</m:t>
                        </m:r>
                        <m:r>
                          <a:rPr lang="uz-Latn-UZ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num>
                      <m:den>
                        <m:sSub>
                          <m:sSubPr>
                            <m:ctrlPr>
                              <a:rPr lang="ru-RU" sz="4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4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Ф</m:t>
                            </m:r>
                          </m:e>
                          <m:sub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ru-RU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4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Ф</m:t>
                            </m:r>
                          </m:e>
                          <m:sub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6705600" y="821635"/>
                <a:ext cx="5367120" cy="4812985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/>
              </p:cNvSpPr>
              <p:nvPr>
                <p:ph type="body" sz="quarter" idx="16"/>
              </p:nvPr>
            </p:nvSpPr>
            <p:spPr>
              <a:xfrm>
                <a:off x="0" y="4518992"/>
                <a:ext cx="11423369" cy="2080592"/>
              </a:xfrm>
            </p:spPr>
            <p:txBody>
              <a:bodyPr/>
              <a:lstStyle/>
              <a:p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r>
                      <m:rPr>
                        <m:sty m:val="p"/>
                      </m:rPr>
                      <a:rPr lang="en-US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  <m:r>
                      <a:rPr lang="en-US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0 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V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0,002 </m:t>
                        </m:r>
                        <m:r>
                          <m:rPr>
                            <m:sty m:val="p"/>
                          </m:rPr>
                          <a:rPr lang="uz-Latn-UZ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num>
                      <m:den>
                        <m:r>
                          <a:rPr lang="en-US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</m:t>
                        </m:r>
                        <m:r>
                          <a:rPr lang="uz-Latn-UZ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009 </m:t>
                        </m:r>
                        <m:r>
                          <m:rPr>
                            <m:sty m:val="p"/>
                          </m:rPr>
                          <a:rPr lang="uz-Latn-UZ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Wb</m:t>
                        </m:r>
                        <m:r>
                          <a:rPr lang="uz-Latn-UZ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−0,003 </m:t>
                        </m:r>
                        <m:r>
                          <m:rPr>
                            <m:sty m:val="p"/>
                          </m:rPr>
                          <a:rPr lang="uz-Latn-UZ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Wb</m:t>
                        </m:r>
                      </m:den>
                    </m:f>
                    <m:r>
                      <a:rPr lang="en-US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N=20 ta </a:t>
                </a: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6"/>
              </p:nvPr>
            </p:nvSpPr>
            <p:spPr>
              <a:xfrm>
                <a:off x="0" y="4518992"/>
                <a:ext cx="11423369" cy="2080592"/>
              </a:xfrm>
              <a:blipFill>
                <a:blip r:embed="rId4"/>
                <a:stretch>
                  <a:fillRect l="-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546E8FD-FF76-4717-99E8-10BA77AF1533}"/>
              </a:ext>
            </a:extLst>
          </p:cNvPr>
          <p:cNvCxnSpPr>
            <a:cxnSpLocks/>
          </p:cNvCxnSpPr>
          <p:nvPr/>
        </p:nvCxnSpPr>
        <p:spPr>
          <a:xfrm flipH="1">
            <a:off x="6208646" y="715616"/>
            <a:ext cx="39755" cy="3246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BF488F0-E37A-429F-BB73-5F8F87E38BF6}"/>
              </a:ext>
            </a:extLst>
          </p:cNvPr>
          <p:cNvCxnSpPr/>
          <p:nvPr/>
        </p:nvCxnSpPr>
        <p:spPr>
          <a:xfrm>
            <a:off x="198783" y="3326296"/>
            <a:ext cx="5234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97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8549BB79-77DC-499F-8DDC-CFEE086F76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5044" y="1722782"/>
                <a:ext cx="11688418" cy="4454179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Qarshiligi 0,01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kontur orqali o‘tuvchi magnit oqim 2 s da 0,012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Wb ga tekis o‘zgarganda konturda hosil bo‘ladigan tok kuchini toping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8549BB79-77DC-499F-8DDC-CFEE086F76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5044" y="1722782"/>
                <a:ext cx="11688418" cy="4454179"/>
              </a:xfrm>
              <a:blipFill>
                <a:blip r:embed="rId2"/>
                <a:stretch>
                  <a:fillRect l="-1825" t="-3836" r="-18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21">
            <a:extLst>
              <a:ext uri="{FF2B5EF4-FFF2-40B4-BE49-F238E27FC236}">
                <a16:creationId xmlns:a16="http://schemas.microsoft.com/office/drawing/2014/main" id="{432A2FCE-FD41-40A9-B53D-EC8D6548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"/>
            <a:ext cx="12192000" cy="125895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-m</a:t>
            </a:r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417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40CF1C0-4D6F-421D-A523-4E875503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1635"/>
          </a:xfrm>
        </p:spPr>
        <p:txBody>
          <a:bodyPr>
            <a:normAutofit/>
          </a:bodyPr>
          <a:lstStyle/>
          <a:p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z-Latn-UZ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Berilgan: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	    Formula: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344561" y="821635"/>
                <a:ext cx="4651510" cy="2607365"/>
              </a:xfrm>
            </p:spPr>
            <p:txBody>
              <a:bodyPr/>
              <a:lstStyle/>
              <a:p>
                <a:pPr algn="just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R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=0,01 </m:t>
                    </m:r>
                    <m:r>
                      <m:rPr>
                        <m:sty m:val="p"/>
                      </m:rPr>
                      <a:rPr lang="el-GR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400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ru-RU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0,012 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Wb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400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I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344561" y="821635"/>
                <a:ext cx="4651510" cy="2607365"/>
              </a:xfrm>
              <a:blipFill>
                <a:blip r:embed="rId2"/>
                <a:stretch>
                  <a:fillRect l="-4718" b="-12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4996070" y="821635"/>
                <a:ext cx="6347789" cy="5117785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b="0" i="0" dirty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m:rPr>
                        <m:nor/>
                      </m:rPr>
                      <a:rPr lang="en-US" sz="4400" dirty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∆Ф</m:t>
                        </m:r>
                      </m:num>
                      <m:den>
                        <m:r>
                          <a:rPr lang="ru-RU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den>
                    </m:f>
                  </m:oMath>
                </a14:m>
                <a:r>
                  <a:rPr lang="uz-Latn-UZ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uz-Latn-UZ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400" dirty="0">
                    <a:cs typeface="Arial" panose="020B0604020202020204" pitchFamily="34" charset="0"/>
                  </a:rPr>
                  <a:t>    </a:t>
                </a:r>
                <a:endParaRPr lang="en-US" sz="4400" dirty="0">
                  <a:cs typeface="Arial" panose="020B0604020202020204" pitchFamily="34" charset="0"/>
                </a:endParaRPr>
              </a:p>
              <a:p>
                <a:r>
                  <a:rPr lang="en-US" sz="4400" dirty="0"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∆Ф</m:t>
                        </m:r>
                      </m:num>
                      <m:den>
                        <m:r>
                          <a:rPr lang="ru-RU" sz="44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uz-Latn-UZ" sz="40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I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∆Ф</m:t>
                        </m:r>
                      </m:num>
                      <m:den>
                        <m: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  <m: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R</m:t>
                        </m:r>
                      </m:den>
                    </m:f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4996070" y="821635"/>
                <a:ext cx="6347789" cy="5117785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/>
              </p:cNvSpPr>
              <p:nvPr>
                <p:ph type="body" sz="quarter" idx="16"/>
              </p:nvPr>
            </p:nvSpPr>
            <p:spPr>
              <a:xfrm>
                <a:off x="212037" y="4214192"/>
                <a:ext cx="11675161" cy="2239618"/>
              </a:xfrm>
            </p:spPr>
            <p:txBody>
              <a:bodyPr/>
              <a:lstStyle/>
              <a:p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I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0,012 </m:t>
                        </m:r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Wb</m:t>
                        </m:r>
                      </m:num>
                      <m:den>
                        <m:r>
                          <a:rPr lang="uz-Latn-UZ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  <m: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∙0,01 </m:t>
                        </m:r>
                        <m:r>
                          <m:rPr>
                            <m:sty m:val="p"/>
                          </m:rPr>
                          <a:rPr lang="el-GR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den>
                    </m:f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=0,6 </m:t>
                    </m:r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[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𝑊𝑏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∙Ω</m:t>
                        </m:r>
                      </m:den>
                    </m:f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el-GR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den>
                    </m:f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:r>
                  <a:rPr lang="uz-Latn-UZ" sz="4000" b="1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I=0,6 A</a:t>
                </a:r>
                <a:r>
                  <a:rPr lang="en-US" sz="4000" b="1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6"/>
              </p:nvPr>
            </p:nvSpPr>
            <p:spPr>
              <a:xfrm>
                <a:off x="212037" y="4214192"/>
                <a:ext cx="11675161" cy="2239618"/>
              </a:xfrm>
              <a:blipFill>
                <a:blip r:embed="rId4"/>
                <a:stretch>
                  <a:fillRect l="-731" b="-173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546E8FD-FF76-4717-99E8-10BA77AF1533}"/>
              </a:ext>
            </a:extLst>
          </p:cNvPr>
          <p:cNvCxnSpPr>
            <a:cxnSpLocks/>
          </p:cNvCxnSpPr>
          <p:nvPr/>
        </p:nvCxnSpPr>
        <p:spPr>
          <a:xfrm>
            <a:off x="4996070" y="516835"/>
            <a:ext cx="0" cy="3299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DE1FA15A-0DCD-4503-BD7C-4DB52DE9ECC7}"/>
              </a:ext>
            </a:extLst>
          </p:cNvPr>
          <p:cNvCxnSpPr/>
          <p:nvPr/>
        </p:nvCxnSpPr>
        <p:spPr>
          <a:xfrm>
            <a:off x="92768" y="2835965"/>
            <a:ext cx="4651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926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8549BB79-77DC-499F-8DDC-CFEE086F7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656522"/>
            <a:ext cx="11701669" cy="45204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Induksiyasi 0,2 T bo‘lgan bir jinsli magnit maydonda 20 cm uzunlikdagi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tkazgichni induksiya chiziqlariga tik yo‘nalishda necha m/s tezlik bilan harakatlantirganda, unda 0,2 V induksiya EYuK hosil bo‘ladi?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21">
            <a:extLst>
              <a:ext uri="{FF2B5EF4-FFF2-40B4-BE49-F238E27FC236}">
                <a16:creationId xmlns:a16="http://schemas.microsoft.com/office/drawing/2014/main" id="{432A2FCE-FD41-40A9-B53D-EC8D6548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"/>
            <a:ext cx="12192000" cy="125895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-m</a:t>
            </a:r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735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40CF1C0-4D6F-421D-A523-4E875503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1635"/>
          </a:xfrm>
        </p:spPr>
        <p:txBody>
          <a:bodyPr>
            <a:normAutofit/>
          </a:bodyPr>
          <a:lstStyle/>
          <a:p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Berilgan: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	Formula: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1" y="821635"/>
                <a:ext cx="3034748" cy="2607365"/>
              </a:xfrm>
            </p:spPr>
            <p:txBody>
              <a:bodyPr/>
              <a:lstStyle/>
              <a:p>
                <a:pPr algn="just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uz-Latn-UZ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0,2 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T.K.: </a:t>
                </a:r>
                <a14:m>
                  <m:oMath xmlns:m="http://schemas.openxmlformats.org/officeDocument/2006/math">
                    <m:r>
                      <a:rPr lang="el-GR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ru-RU" sz="4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1" y="821635"/>
                <a:ext cx="3034748" cy="2607365"/>
              </a:xfrm>
              <a:blipFill>
                <a:blip r:embed="rId2"/>
                <a:stretch>
                  <a:fillRect l="-7028" b="-12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2570921" y="821636"/>
                <a:ext cx="9621075" cy="3551582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dirty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q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∙∆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   </m:t>
                    </m:r>
                    <m:r>
                      <a:rPr lang="uz-Latn-UZ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uz-Latn-UZ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  <m:r>
                          <a:rPr lang="uz-Latn-UZ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  <m:r>
                          <a:rPr lang="uz-Latn-UZ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∙∆</m:t>
                        </m:r>
                        <m:r>
                          <a:rPr lang="uz-Latn-UZ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  <m:r>
                          <a:rPr lang="uz-Latn-UZ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  <m:r>
                          <a:rPr lang="uz-Latn-UZ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  <m:r>
                          <a:rPr lang="uz-Latn-UZ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∙∆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∙∆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8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uz-Latn-UZ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uz-Latn-UZ" sz="4800" i="0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I</m:t>
                        </m:r>
                        <m:r>
                          <a:rPr lang="uz-Latn-UZ" sz="480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uz-Latn-UZ" sz="480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a:rPr lang="uz-Latn-UZ" sz="480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  <m:r>
                          <a:rPr lang="uz-Latn-UZ" sz="480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  <m:r>
                          <a:rPr lang="uz-Latn-UZ" sz="480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∙∆</m:t>
                        </m:r>
                        <m:r>
                          <m:rPr>
                            <m:sty m:val="p"/>
                          </m:rPr>
                          <a:rPr lang="uz-Latn-UZ" sz="48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uz-Latn-UZ" sz="4800" i="0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I</m:t>
                        </m:r>
                        <m:r>
                          <a:rPr lang="uz-Latn-UZ" sz="480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∙∆</m:t>
                        </m:r>
                        <m:r>
                          <m:rPr>
                            <m:sty m:val="p"/>
                          </m:rPr>
                          <a:rPr lang="uz-Latn-UZ" sz="480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uz-Latn-UZ" sz="48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uz-Latn-UZ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uz-Latn-UZ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uz-Latn-UZ" sz="4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4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  </m:t>
                    </m:r>
                    <m:r>
                      <a:rPr lang="uz-Latn-UZ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800" dirty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ℰ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uz-Latn-UZ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a:rPr lang="uz-Latn-UZ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2570921" y="821636"/>
                <a:ext cx="9621075" cy="3551582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/>
              </p:cNvSpPr>
              <p:nvPr>
                <p:ph type="body" sz="quarter" idx="16"/>
              </p:nvPr>
            </p:nvSpPr>
            <p:spPr>
              <a:xfrm>
                <a:off x="92767" y="4731025"/>
                <a:ext cx="11807683" cy="1881810"/>
              </a:xfrm>
            </p:spPr>
            <p:txBody>
              <a:bodyPr/>
              <a:lstStyle/>
              <a:p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0,2 </m:t>
                        </m:r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V</m:t>
                        </m:r>
                      </m:num>
                      <m:den>
                        <m: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0,2 </m:t>
                        </m:r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  <m: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∙0,2 </m:t>
                        </m:r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m</m:t>
                        </m:r>
                      </m:den>
                    </m:f>
                    <m:r>
                      <a:rPr lang="uz-Latn-UZ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𝐦</m:t>
                    </m:r>
                    <m:r>
                      <a:rPr lang="uz-Latn-UZ" sz="4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𝐬</m:t>
                    </m:r>
                  </m:oMath>
                </a14:m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[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40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𝑊𝑏</m:t>
                        </m:r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𝑊𝑏</m:t>
                        </m:r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sSup>
                          <m:sSupPr>
                            <m:ctrlPr>
                              <a:rPr lang="en-US" sz="40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40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40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40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sz="40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]</a:t>
                </a:r>
                <a:endParaRPr lang="uz-Latn-UZ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6"/>
              </p:nvPr>
            </p:nvSpPr>
            <p:spPr>
              <a:xfrm>
                <a:off x="92767" y="4731025"/>
                <a:ext cx="11807683" cy="1881810"/>
              </a:xfrm>
              <a:blipFill>
                <a:blip r:embed="rId4"/>
                <a:stretch>
                  <a:fillRect l="-1807" b="-100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546E8FD-FF76-4717-99E8-10BA77AF1533}"/>
              </a:ext>
            </a:extLst>
          </p:cNvPr>
          <p:cNvCxnSpPr>
            <a:cxnSpLocks/>
          </p:cNvCxnSpPr>
          <p:nvPr/>
        </p:nvCxnSpPr>
        <p:spPr>
          <a:xfrm>
            <a:off x="2570921" y="715617"/>
            <a:ext cx="0" cy="3299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DE1FA15A-0DCD-4503-BD7C-4DB52DE9ECC7}"/>
              </a:ext>
            </a:extLst>
          </p:cNvPr>
          <p:cNvCxnSpPr>
            <a:cxnSpLocks/>
          </p:cNvCxnSpPr>
          <p:nvPr/>
        </p:nvCxnSpPr>
        <p:spPr>
          <a:xfrm>
            <a:off x="92768" y="2835965"/>
            <a:ext cx="23588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40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8549BB79-77DC-499F-8DDC-CFEE086F76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3" y="1683026"/>
                <a:ext cx="11357113" cy="449393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Yuzi 10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halqaga tik bo‘lgan magnit maydon induksiyasining o‘zgarish tezligi 5 T/s bo‘lsa, halqada hosil bo‘layotgan induksiya EYuK necha mV bo‘ladi?</a:t>
                </a:r>
                <a:endParaRPr lang="ru-RU" sz="6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8549BB79-77DC-499F-8DDC-CFEE086F76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3" y="1683026"/>
                <a:ext cx="11357113" cy="4493936"/>
              </a:xfrm>
              <a:blipFill>
                <a:blip r:embed="rId2"/>
                <a:stretch>
                  <a:fillRect l="-2201" t="-4342" r="-21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21">
            <a:extLst>
              <a:ext uri="{FF2B5EF4-FFF2-40B4-BE49-F238E27FC236}">
                <a16:creationId xmlns:a16="http://schemas.microsoft.com/office/drawing/2014/main" id="{432A2FCE-FD41-40A9-B53D-EC8D6548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"/>
            <a:ext cx="12192000" cy="125895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-m</a:t>
            </a:r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52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40CF1C0-4D6F-421D-A523-4E875503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1635"/>
          </a:xfrm>
        </p:spPr>
        <p:txBody>
          <a:bodyPr>
            <a:normAutofit/>
          </a:bodyPr>
          <a:lstStyle/>
          <a:p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Berilgan: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	     Formula: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0" y="821635"/>
                <a:ext cx="5936979" cy="2878167"/>
              </a:xfrm>
            </p:spPr>
            <p:txBody>
              <a:bodyPr/>
              <a:lstStyle/>
              <a:p>
                <a:pPr algn="just"/>
                <a:r>
                  <a:rPr lang="en-US" sz="4400" dirty="0"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num>
                      <m:den>
                        <m:r>
                          <a:rPr lang="en-US" sz="4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uz-Latn-UZ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den>
                    </m:f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</m:t>
                      </m:r>
                      <m: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=10 </m:t>
                      </m:r>
                      <m:sSup>
                        <m:sSup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uz-Latn-UZ" sz="4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cm</m:t>
                          </m:r>
                        </m:e>
                        <m:sup>
                          <m:r>
                            <a:rPr lang="uz-Latn-UZ" sz="4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=0,001 </m:t>
                      </m:r>
                      <m:sSup>
                        <m:sSup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uz-Latn-UZ" sz="4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m</m:t>
                          </m:r>
                        </m:e>
                        <m:sup>
                          <m:r>
                            <a:rPr lang="uz-Latn-UZ" sz="40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m:rPr>
                        <m:nor/>
                      </m:rPr>
                      <a:rPr lang="uz-Latn-UZ" sz="4000" b="0" dirty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0" y="821635"/>
                <a:ext cx="5936979" cy="2878167"/>
              </a:xfrm>
              <a:blipFill>
                <a:blip r:embed="rId2"/>
                <a:stretch>
                  <a:fillRect b="-86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5936979" y="821635"/>
                <a:ext cx="5406880" cy="5117785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dirty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∆Ф</m:t>
                        </m:r>
                      </m:num>
                      <m:den>
                        <m:r>
                          <a:rPr lang="ru-RU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uz-Latn-UZ" sz="400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ru-RU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Ф=∆</m:t>
                    </m:r>
                    <m:r>
                      <m:rPr>
                        <m:sty m:val="p"/>
                      </m:rP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m:rPr>
                        <m:sty m:val="p"/>
                      </m:rP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8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num>
                      <m:den>
                        <m:r>
                          <a:rPr lang="en-US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den>
                    </m:f>
                    <m:r>
                      <a:rPr lang="en-US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uz-Latn-UZ" sz="48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num>
                      <m:den>
                        <m:r>
                          <a:rPr lang="en-US" sz="48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uz-Latn-UZ" sz="48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den>
                    </m:f>
                    <m:r>
                      <a:rPr lang="uz-Latn-UZ" sz="48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m:rPr>
                        <m:sty m:val="p"/>
                      </m:rPr>
                      <a:rPr lang="en-US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[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𝑊𝑏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]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5936979" y="821635"/>
                <a:ext cx="5406880" cy="5117785"/>
              </a:xfrm>
              <a:blipFill>
                <a:blip r:embed="rId3"/>
                <a:stretch>
                  <a:fillRect l="-40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/>
              </p:cNvSpPr>
              <p:nvPr>
                <p:ph type="body" sz="quarter" idx="16"/>
              </p:nvPr>
            </p:nvSpPr>
            <p:spPr>
              <a:xfrm>
                <a:off x="212036" y="4214192"/>
                <a:ext cx="11569145" cy="2239618"/>
              </a:xfrm>
            </p:spPr>
            <p:txBody>
              <a:bodyPr/>
              <a:lstStyle/>
              <a:p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4400" i="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den>
                    </m:f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∙0,001 </m:t>
                    </m:r>
                    <m:sSup>
                      <m:sSupPr>
                        <m:ctrlPr>
                          <a:rPr lang="uz-Latn-UZ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uz-Latn-UZ" sz="44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m</m:t>
                        </m:r>
                      </m:e>
                      <m:sup>
                        <m:r>
                          <a:rPr lang="uz-Latn-UZ" sz="44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=0,005 </m:t>
                    </m:r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mV</m:t>
                    </m:r>
                  </m:oMath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4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4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𝐦𝐕</m:t>
                    </m:r>
                  </m:oMath>
                </a14:m>
                <a:r>
                  <a:rPr lang="en-US" sz="4000" b="1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6"/>
              </p:nvPr>
            </p:nvSpPr>
            <p:spPr>
              <a:xfrm>
                <a:off x="212036" y="4214192"/>
                <a:ext cx="11569145" cy="2239618"/>
              </a:xfrm>
              <a:blipFill>
                <a:blip r:embed="rId4"/>
                <a:stretch>
                  <a:fillRect l="-1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546E8FD-FF76-4717-99E8-10BA77AF1533}"/>
              </a:ext>
            </a:extLst>
          </p:cNvPr>
          <p:cNvCxnSpPr>
            <a:cxnSpLocks/>
          </p:cNvCxnSpPr>
          <p:nvPr/>
        </p:nvCxnSpPr>
        <p:spPr>
          <a:xfrm>
            <a:off x="5711674" y="400011"/>
            <a:ext cx="0" cy="3299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DE1FA15A-0DCD-4503-BD7C-4DB52DE9ECC7}"/>
              </a:ext>
            </a:extLst>
          </p:cNvPr>
          <p:cNvCxnSpPr/>
          <p:nvPr/>
        </p:nvCxnSpPr>
        <p:spPr>
          <a:xfrm>
            <a:off x="609602" y="3008244"/>
            <a:ext cx="4651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1870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8549BB79-77DC-499F-8DDC-CFEE086F7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3" y="1046923"/>
            <a:ext cx="11675167" cy="58110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Konturni kesib o‘tuvchi magnit oqim 2 s da 10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Wb d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Wb gacha tekis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kamaydi. Konturda hosil 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induksiya EY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K ni toping (V).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200 o‘ramga ega bo‘lgan g‘altak ichida 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oqim 0,2 s da 0,2 Wb dan 1,1 Wb gacha ortdi. G‘altakda 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induksiyalanadigan EYuK ni </a:t>
            </a:r>
            <a:r>
              <a:rPr lang="es-E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 (V).</a:t>
            </a:r>
          </a:p>
          <a:p>
            <a:pPr marL="0" indent="0" algn="just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Induksiyasi 0,5 T bo‘lgan magnit maydonda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induksiya chiziqlariga tik yo‘nalishda 6 m/s tezlik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bilan harakatlanayotgan o‘tkazgichda 12 V EY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K 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bo‘lishi uchun uning uzunligi qanday bo‘lishi kerak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(m)?</a:t>
            </a:r>
            <a:endParaRPr lang="uz-Latn-U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21">
            <a:extLst>
              <a:ext uri="{FF2B5EF4-FFF2-40B4-BE49-F238E27FC236}">
                <a16:creationId xmlns:a16="http://schemas.microsoft.com/office/drawing/2014/main" id="{432A2FCE-FD41-40A9-B53D-EC8D6548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04692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4059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9">
                <a:extLst>
                  <a:ext uri="{FF2B5EF4-FFF2-40B4-BE49-F238E27FC236}">
                    <a16:creationId xmlns:a16="http://schemas.microsoft.com/office/drawing/2014/main" id="{D1FDFAB9-7627-41EA-BBCE-1185A8280FA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" y="365125"/>
                <a:ext cx="12019722" cy="4591188"/>
              </a:xfrm>
            </p:spPr>
            <p:txBody>
              <a:bodyPr/>
              <a:lstStyle/>
              <a:p>
                <a:pPr algn="ctr"/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Elektromagnit induksiya hodisasi:</a:t>
                </a:r>
                <a:b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en-US" sz="48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en-US" sz="4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4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∆Ф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4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ℰ</a:t>
                </a:r>
                <a14:m>
                  <m:oMath xmlns:m="http://schemas.openxmlformats.org/officeDocument/2006/math">
                    <m:r>
                      <a:rPr lang="en-US" sz="4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4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∆Ф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b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[</a:t>
                </a:r>
                <a:r>
                  <a:rPr lang="en-US" sz="4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ℰ</a:t>
                </a:r>
                <a:r>
                  <a:rPr lang="en-US" sz="4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]</a:t>
                </a:r>
                <a:r>
                  <a:rPr lang="en-US" sz="4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∆Ф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4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𝑊𝑏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Заголовок 9">
                <a:extLst>
                  <a:ext uri="{FF2B5EF4-FFF2-40B4-BE49-F238E27FC236}">
                    <a16:creationId xmlns:a16="http://schemas.microsoft.com/office/drawing/2014/main" id="{D1FDFAB9-7627-41EA-BBCE-1185A8280F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" y="365125"/>
                <a:ext cx="12019722" cy="4591188"/>
              </a:xfrm>
              <a:blipFill>
                <a:blip r:embed="rId2"/>
                <a:stretch>
                  <a:fillRect l="-20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135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11CFC3D2-5674-4691-92B4-730026BA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82163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38-bet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Объект 26">
            <a:extLst>
              <a:ext uri="{FF2B5EF4-FFF2-40B4-BE49-F238E27FC236}">
                <a16:creationId xmlns:a16="http://schemas.microsoft.com/office/drawing/2014/main" id="{F119AA05-D073-405D-8305-0B1B5B4524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lum bright="7000"/>
          </a:blip>
          <a:srcRect r="5537"/>
          <a:stretch/>
        </p:blipFill>
        <p:spPr>
          <a:xfrm>
            <a:off x="8587409" y="3296478"/>
            <a:ext cx="3207026" cy="3223591"/>
          </a:xfrm>
          <a:prstGeom prst="rect">
            <a:avLst/>
          </a:prstGeom>
        </p:spPr>
      </p:pic>
      <p:sp>
        <p:nvSpPr>
          <p:cNvPr id="24" name="Текст 23">
            <a:extLst>
              <a:ext uri="{FF2B5EF4-FFF2-40B4-BE49-F238E27FC236}">
                <a16:creationId xmlns:a16="http://schemas.microsoft.com/office/drawing/2014/main" id="{1B8D84D6-BA60-4769-90A1-DCEED65B0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087" y="967408"/>
            <a:ext cx="11463130" cy="6175513"/>
          </a:xfrm>
        </p:spPr>
        <p:txBody>
          <a:bodyPr>
            <a:normAutofit/>
          </a:bodyPr>
          <a:lstStyle/>
          <a:p>
            <a:pPr algn="just"/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1-test</a:t>
            </a: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Elektromagnit induksiya hodisasini kim kashf qilgan?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lphaUcParenR"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Amper 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B) Ersted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C) Farad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y  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D) Lens </a:t>
            </a: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uz-Latn-UZ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javob: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uz-Latn-UZ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Maykl Faradey 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02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C5246086-9CD2-43BD-A5BE-DDDE5DE85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1" y="1113183"/>
            <a:ext cx="11834191" cy="56189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2-test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Induksiya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EYuKning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birligini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ko‘rsating.</a:t>
            </a:r>
          </a:p>
          <a:p>
            <a:pPr marL="0" indent="0">
              <a:buNone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   А) T/s; 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   B) Wb/s; 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   C) H; 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   D) A/s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Latn-UZ" dirty="0"/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z-Latn-UZ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javob: 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B) </a:t>
            </a:r>
            <a:r>
              <a:rPr lang="pt-BR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Wb/s   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21">
            <a:extLst>
              <a:ext uri="{FF2B5EF4-FFF2-40B4-BE49-F238E27FC236}">
                <a16:creationId xmlns:a16="http://schemas.microsoft.com/office/drawing/2014/main" id="{EE4DC096-0715-4452-93B3-687FF491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95415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 38-bet  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584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11CFC3D2-5674-4691-92B4-730026BA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82163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38-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bet 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Текст 23">
            <a:extLst>
              <a:ext uri="{FF2B5EF4-FFF2-40B4-BE49-F238E27FC236}">
                <a16:creationId xmlns:a16="http://schemas.microsoft.com/office/drawing/2014/main" id="{1B8D84D6-BA60-4769-90A1-DCEED65B0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340" y="940904"/>
            <a:ext cx="11211338" cy="6202018"/>
          </a:xfrm>
        </p:spPr>
        <p:txBody>
          <a:bodyPr>
            <a:normAutofit/>
          </a:bodyPr>
          <a:lstStyle/>
          <a:p>
            <a:pPr algn="just"/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3-test</a:t>
            </a: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I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nduksion tokning yo‘nalishi kim tomonidan aniqlanga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n?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lphaUcParenR"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Amper 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B) Ersted    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Latn-UZ" sz="3400" dirty="0">
                <a:latin typeface="Arial" panose="020B0604020202020204" pitchFamily="34" charset="0"/>
                <a:cs typeface="Arial" panose="020B0604020202020204" pitchFamily="34" charset="0"/>
              </a:rPr>
              <a:t>C) Faradey   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z-Latn-UZ" sz="3400" dirty="0">
                <a:latin typeface="Arial" panose="020B0604020202020204" pitchFamily="34" charset="0"/>
                <a:cs typeface="Arial" panose="020B0604020202020204" pitchFamily="34" charset="0"/>
              </a:rPr>
              <a:t> D) Lens </a:t>
            </a:r>
          </a:p>
          <a:p>
            <a:pPr algn="just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Latn-UZ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javob: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Lens</a:t>
            </a:r>
            <a:r>
              <a:rPr lang="uz-Latn-UZ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BAF154D-E10B-403F-8674-099430603A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878" y="2862469"/>
            <a:ext cx="3246782" cy="3829879"/>
          </a:xfrm>
        </p:spPr>
      </p:pic>
    </p:spTree>
    <p:extLst>
      <p:ext uri="{BB962C8B-B14F-4D97-AF65-F5344CB8AC3E}">
        <p14:creationId xmlns:p14="http://schemas.microsoft.com/office/powerpoint/2010/main" val="13668631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81FEBD-E4B7-46A1-A21C-D09AF0D02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8" y="1417983"/>
            <a:ext cx="11476382" cy="54400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5-test</a:t>
            </a: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nturd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yotg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 m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gnit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qimi 0,3 s 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mid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 15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Wb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 12 Wb g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kis k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 bo‘ls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а,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nturd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sil bo‘lg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 induksiya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YuK ni toping (V).</a:t>
            </a:r>
          </a:p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A) 10;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B) 9;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C) 4,5;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D) 5.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21">
            <a:extLst>
              <a:ext uri="{FF2B5EF4-FFF2-40B4-BE49-F238E27FC236}">
                <a16:creationId xmlns:a16="http://schemas.microsoft.com/office/drawing/2014/main" id="{6CC13FA0-C7F8-4607-B69D-8F61FE711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"/>
            <a:ext cx="12192000" cy="108667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1-m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    38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bet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7149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05A2764-D031-4313-9E22-3C095A1F13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636104"/>
                <a:ext cx="12192000" cy="622189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z-Latn-UZ" sz="4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:r>
                  <a:rPr lang="uz-Latn-UZ" sz="4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Berilgan: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</a:t>
                </a:r>
                <a:r>
                  <a:rPr lang="ru-RU" sz="4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Formula: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Yechish: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=0,3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ℰ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:r>
                  <a:rPr lang="en-US" sz="4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ℰ</a:t>
                </a:r>
                <a14:m>
                  <m:oMath xmlns:m="http://schemas.openxmlformats.org/officeDocument/2006/math"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12 </m:t>
                        </m:r>
                        <m:r>
                          <m:rPr>
                            <m:sty m:val="p"/>
                          </m:rPr>
                          <a:rPr lang="uz-Latn-UZ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Wb</m:t>
                        </m:r>
                        <m:r>
                          <a:rPr lang="uz-Latn-UZ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−15 </m:t>
                        </m:r>
                        <m:r>
                          <m:rPr>
                            <m:sty m:val="p"/>
                          </m:rPr>
                          <a:rPr lang="uz-Latn-UZ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Wb</m:t>
                        </m:r>
                      </m:num>
                      <m:den>
                        <m:r>
                          <a:rPr lang="uz-Latn-UZ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0,3 </m:t>
                        </m:r>
                        <m:r>
                          <m:rPr>
                            <m:sty m:val="p"/>
                          </m:rPr>
                          <a:rPr lang="uz-Latn-UZ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den>
                    </m:f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=−10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e>
                      <m:sub>
                        <m:r>
                          <a:rPr lang="ru-RU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15 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Wb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uz-Latn-UZ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ru-RU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sSub>
                      <m:sSubPr>
                        <m:ctrlP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e>
                      <m:sub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ru-RU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e>
                      <m:sub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e>
                      <m:sub>
                        <m:r>
                          <a:rPr lang="ru-RU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Wb</m:t>
                    </m:r>
                  </m:oMath>
                </a14:m>
                <a:r>
                  <a:rPr lang="ru-RU" sz="4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ℰ</a:t>
                </a:r>
                <a14:m>
                  <m:oMath xmlns:m="http://schemas.openxmlformats.org/officeDocument/2006/math">
                    <m:r>
                      <a:rPr lang="ru-RU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f>
                      <m:fPr>
                        <m:ctrlP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T.k.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  </a:t>
                </a:r>
                <a:r>
                  <a:rPr lang="en-US" sz="4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ℰ-?</a:t>
                </a:r>
                <a:r>
                  <a:rPr lang="ru-RU" sz="4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</a:t>
                </a:r>
                <a:r>
                  <a:rPr lang="en-US" sz="4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ℰ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A) 10 V</a:t>
                </a:r>
                <a:endParaRPr lang="en-US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05A2764-D031-4313-9E22-3C095A1F13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36104"/>
                <a:ext cx="12192000" cy="6221896"/>
              </a:xfrm>
              <a:blipFill>
                <a:blip r:embed="rId2"/>
                <a:stretch>
                  <a:fillRect l="-1750" t="-27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3723F01-151E-49D4-A2C6-8BED3D548172}"/>
              </a:ext>
            </a:extLst>
          </p:cNvPr>
          <p:cNvCxnSpPr/>
          <p:nvPr/>
        </p:nvCxnSpPr>
        <p:spPr>
          <a:xfrm>
            <a:off x="3114261" y="967408"/>
            <a:ext cx="0" cy="337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316F79EA-AC17-4010-8D2C-B9E41F32D4EF}"/>
              </a:ext>
            </a:extLst>
          </p:cNvPr>
          <p:cNvCxnSpPr/>
          <p:nvPr/>
        </p:nvCxnSpPr>
        <p:spPr>
          <a:xfrm>
            <a:off x="159026" y="3803375"/>
            <a:ext cx="28492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6DEF956-7F9D-446D-93EA-D450A22D44A5}"/>
              </a:ext>
            </a:extLst>
          </p:cNvPr>
          <p:cNvCxnSpPr/>
          <p:nvPr/>
        </p:nvCxnSpPr>
        <p:spPr>
          <a:xfrm>
            <a:off x="6546573" y="1020417"/>
            <a:ext cx="0" cy="3498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01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68A789-1DB0-49AF-AA18-6D643B7A1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537252"/>
            <a:ext cx="11516139" cy="52478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7-test</a:t>
            </a:r>
          </a:p>
          <a:p>
            <a:pPr marL="0" indent="0" algn="just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gnit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qimining o‘zg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rish 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zligi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120 mWb/s bo‘lg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а,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g‘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lt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30 V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YuK h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sil bo‘ls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а,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g‘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lt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gi o‘r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r s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ga teng?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A) 200;    B) 250;    C) 400;    D) 500.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21">
            <a:extLst>
              <a:ext uri="{FF2B5EF4-FFF2-40B4-BE49-F238E27FC236}">
                <a16:creationId xmlns:a16="http://schemas.microsoft.com/office/drawing/2014/main" id="{CE06CAEC-88E7-4F3E-A429-F46D8208F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"/>
            <a:ext cx="12192000" cy="108667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2-m</a:t>
            </a:r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asala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38</a:t>
            </a:r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bet </a:t>
            </a:r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40980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40CF1C0-4D6F-421D-A523-4E875503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1635"/>
          </a:xfrm>
        </p:spPr>
        <p:txBody>
          <a:bodyPr>
            <a:normAutofit/>
          </a:bodyPr>
          <a:lstStyle/>
          <a:p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Berilgan: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	Formula: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0" y="821635"/>
                <a:ext cx="5473147" cy="5117785"/>
              </a:xfrm>
            </p:spPr>
            <p:txBody>
              <a:bodyPr/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Ф</m:t>
                          </m:r>
                        </m:num>
                        <m:den>
                          <m:r>
                            <a:rPr lang="ru-RU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=120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𝑚𝑊𝑏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=0,12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𝑊𝑏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ℰ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9CF6EE32-649E-421F-BF91-98F51F04D2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0" y="821635"/>
                <a:ext cx="5473147" cy="511778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4996071" y="821635"/>
                <a:ext cx="5764694" cy="5117785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000" dirty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ℰ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N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40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∆Ф</m:t>
                          </m:r>
                        </m:num>
                        <m:den>
                          <m:r>
                            <a:rPr lang="ru-RU" sz="40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en-US" sz="40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200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N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4000" dirty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ℰ</m:t>
                          </m:r>
                          <m:r>
                            <a:rPr lang="en-US" sz="40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∙∆</m:t>
                          </m:r>
                          <m:r>
                            <m:rPr>
                              <m:sty m:val="p"/>
                            </m:rPr>
                            <a:rPr lang="en-US" sz="40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t</m:t>
                          </m:r>
                        </m:num>
                        <m:den>
                          <m:r>
                            <a:rPr lang="ru-RU" sz="400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∆Ф</m:t>
                          </m:r>
                        </m:den>
                      </m:f>
                      <m:r>
                        <a:rPr lang="en-US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4000" dirty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ℰ</m:t>
                          </m:r>
                        </m:num>
                        <m:den>
                          <m:r>
                            <a:rPr lang="ru-RU" sz="4000" b="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∆Ф</m:t>
                          </m:r>
                          <m:r>
                            <a:rPr lang="en-US" sz="4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/∆</m:t>
                          </m:r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88E55A97-94E4-400B-93C8-A9A05F16A5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4996071" y="821635"/>
                <a:ext cx="5764694" cy="5117785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/>
              </p:cNvSpPr>
              <p:nvPr>
                <p:ph type="body" sz="quarter" idx="16"/>
              </p:nvPr>
            </p:nvSpPr>
            <p:spPr>
              <a:xfrm>
                <a:off x="212037" y="4214192"/>
                <a:ext cx="11714920" cy="2239618"/>
              </a:xfrm>
            </p:spPr>
            <p:txBody>
              <a:bodyPr/>
              <a:lstStyle/>
              <a:p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30 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V</m:t>
                        </m:r>
                      </m:num>
                      <m:den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0,12 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Wb</m:t>
                        </m:r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=250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B)  </a:t>
                </a:r>
                <a:r>
                  <a:rPr lang="en-US" sz="4000" b="1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N=250 ta </a:t>
                </a: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34D92280-CB00-49C5-8C56-A57D46F835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6"/>
              </p:nvPr>
            </p:nvSpPr>
            <p:spPr>
              <a:xfrm>
                <a:off x="212037" y="4214192"/>
                <a:ext cx="11714920" cy="2239618"/>
              </a:xfrm>
              <a:blipFill>
                <a:blip r:embed="rId4"/>
                <a:stretch>
                  <a:fillRect l="-1873" t="-2446" b="-14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546E8FD-FF76-4717-99E8-10BA77AF1533}"/>
              </a:ext>
            </a:extLst>
          </p:cNvPr>
          <p:cNvCxnSpPr>
            <a:cxnSpLocks/>
          </p:cNvCxnSpPr>
          <p:nvPr/>
        </p:nvCxnSpPr>
        <p:spPr>
          <a:xfrm>
            <a:off x="5473147" y="503583"/>
            <a:ext cx="0" cy="3299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2950292-5EF1-4DC5-8007-05B576D4B314}"/>
              </a:ext>
            </a:extLst>
          </p:cNvPr>
          <p:cNvCxnSpPr/>
          <p:nvPr/>
        </p:nvCxnSpPr>
        <p:spPr>
          <a:xfrm>
            <a:off x="106018" y="2425147"/>
            <a:ext cx="46780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04592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591</Words>
  <Application>Microsoft Office PowerPoint</Application>
  <PresentationFormat>Широкоэкранный</PresentationFormat>
  <Paragraphs>118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Elektromagnit induksiya hodisasi:  E=-∆Ф/∆t            ℰ=-N ∆Ф/∆t  [ℰ]=(∆Ф/∆t)=Wb/s=(T∙m^2)/s=(N∙m^2)/(A∙m∙s)=J/(A∙s)=(A∙V∙s)/(A∙s)=V</vt:lpstr>
      <vt:lpstr>Test    38-bet</vt:lpstr>
      <vt:lpstr>Test    38-bet   </vt:lpstr>
      <vt:lpstr>Test   38-bet  </vt:lpstr>
      <vt:lpstr>1-masala    38-bet </vt:lpstr>
      <vt:lpstr>Презентация PowerPoint</vt:lpstr>
      <vt:lpstr>2-masala    38-bet   </vt:lpstr>
      <vt:lpstr>       Berilgan:                   Formula:</vt:lpstr>
      <vt:lpstr>3-masala </vt:lpstr>
      <vt:lpstr>           Berilgan:                       Formula:</vt:lpstr>
      <vt:lpstr>4-masala </vt:lpstr>
      <vt:lpstr>        Berilgan:                       Formula:</vt:lpstr>
      <vt:lpstr>5-masala </vt:lpstr>
      <vt:lpstr>  Berilgan:                   Formula:</vt:lpstr>
      <vt:lpstr>6-masala </vt:lpstr>
      <vt:lpstr>       Berilgan:                        Formula:</vt:lpstr>
      <vt:lpstr>Mustaqil ishlash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71</cp:revision>
  <dcterms:created xsi:type="dcterms:W3CDTF">2020-09-17T05:02:07Z</dcterms:created>
  <dcterms:modified xsi:type="dcterms:W3CDTF">2021-02-23T11:07:10Z</dcterms:modified>
</cp:coreProperties>
</file>