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1" r:id="rId3"/>
    <p:sldId id="258" r:id="rId4"/>
    <p:sldId id="259" r:id="rId5"/>
    <p:sldId id="277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70" r:id="rId15"/>
    <p:sldId id="271" r:id="rId16"/>
    <p:sldId id="272" r:id="rId17"/>
    <p:sldId id="273" r:id="rId18"/>
    <p:sldId id="274" r:id="rId1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8A68DF14-F705-468E-94F1-9D583C30E7A3}">
          <p14:sldIdLst>
            <p14:sldId id="257"/>
            <p14:sldId id="261"/>
            <p14:sldId id="258"/>
            <p14:sldId id="259"/>
            <p14:sldId id="277"/>
            <p14:sldId id="260"/>
            <p14:sldId id="262"/>
            <p14:sldId id="263"/>
            <p14:sldId id="264"/>
            <p14:sldId id="265"/>
            <p14:sldId id="266"/>
            <p14:sldId id="267"/>
            <p14:sldId id="269"/>
            <p14:sldId id="270"/>
            <p14:sldId id="271"/>
            <p14:sldId id="272"/>
            <p14:sldId id="273"/>
            <p14:sldId id="274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291" autoAdjust="0"/>
  </p:normalViewPr>
  <p:slideViewPr>
    <p:cSldViewPr snapToGrid="0">
      <p:cViewPr varScale="1">
        <p:scale>
          <a:sx n="76" d="100"/>
          <a:sy n="76" d="100"/>
        </p:scale>
        <p:origin x="58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C1B90EF-7A56-498B-9C3F-23B5871D9F7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0C147FAD-4BBF-48DF-A99D-1D79AB009E8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22A39C8-7620-4FCD-8CBE-F49A7A15AD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AD133-78E2-4B78-AE16-FBE23C5FA591}" type="datetimeFigureOut">
              <a:rPr lang="ru-RU" smtClean="0"/>
              <a:t>23.02.2021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0139E7C-ED53-4761-8DAB-FD6D433ADF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31AA253-D0B0-4DFD-8520-239E0738C7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5A79F-AFA1-4460-B158-F653292F50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88688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49E78B6-C466-478B-8D15-4C0F403306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8E6A0DBB-0AB4-4107-B00E-1FBB35DDC8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52D0FE0-01D8-46C0-B0BE-619762943A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AD133-78E2-4B78-AE16-FBE23C5FA591}" type="datetimeFigureOut">
              <a:rPr lang="ru-RU" smtClean="0"/>
              <a:t>23.02.2021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54A80B5-FB1E-457C-9E6B-C75CBE5CDF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21BF817-4752-434A-B00D-AE2C736246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5A79F-AFA1-4460-B158-F653292F50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7457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F414812D-A72A-4AE3-9C51-0A489605AD3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DBB877C3-C9E5-4864-8610-70E572F0CE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5207B10-4D2B-49F8-B268-B87D7AFA27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AD133-78E2-4B78-AE16-FBE23C5FA591}" type="datetimeFigureOut">
              <a:rPr lang="ru-RU" smtClean="0"/>
              <a:t>23.02.2021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E122840-203D-44AA-907B-5CBC75F4FE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A0A113C-9302-4A96-ABBE-AE45F1FA91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5A79F-AFA1-4460-B158-F653292F50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53932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4" y="279962"/>
            <a:ext cx="10363201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4401" y="1397001"/>
            <a:ext cx="3328416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39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431792" y="1397001"/>
            <a:ext cx="3328416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39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7949183" y="1397001"/>
            <a:ext cx="3328416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399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1" y="4980569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399"/>
            </a:lvl1pPr>
            <a:lvl2pPr marL="152378" indent="-152378">
              <a:buFont typeface="Arial" panose="020B0604020202020204" pitchFamily="34" charset="0"/>
              <a:buChar char="•"/>
              <a:defRPr sz="1399"/>
            </a:lvl2pPr>
            <a:lvl3pPr marL="304757" indent="-152378">
              <a:defRPr sz="1399"/>
            </a:lvl3pPr>
            <a:lvl4pPr marL="533324" indent="-228567">
              <a:defRPr sz="1399"/>
            </a:lvl4pPr>
            <a:lvl5pPr marL="761891" indent="-228567">
              <a:defRPr sz="139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4431792" y="4980569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399"/>
            </a:lvl1pPr>
            <a:lvl2pPr marL="152378" indent="-152378">
              <a:buFont typeface="Arial" panose="020B0604020202020204" pitchFamily="34" charset="0"/>
              <a:buChar char="•"/>
              <a:defRPr sz="1399"/>
            </a:lvl2pPr>
            <a:lvl3pPr marL="304757" indent="-152378">
              <a:defRPr sz="1399"/>
            </a:lvl3pPr>
            <a:lvl4pPr marL="533324" indent="-228567">
              <a:defRPr sz="1399"/>
            </a:lvl4pPr>
            <a:lvl5pPr marL="761891" indent="-228567">
              <a:defRPr sz="139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7949183" y="4980569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399"/>
            </a:lvl1pPr>
            <a:lvl2pPr marL="152378" indent="-152378">
              <a:buFont typeface="Arial" panose="020B0604020202020204" pitchFamily="34" charset="0"/>
              <a:buChar char="•"/>
              <a:defRPr sz="1399"/>
            </a:lvl2pPr>
            <a:lvl3pPr marL="304757" indent="-152378">
              <a:defRPr sz="1399"/>
            </a:lvl3pPr>
            <a:lvl4pPr marL="533324" indent="-228567">
              <a:defRPr sz="1399"/>
            </a:lvl4pPr>
            <a:lvl5pPr marL="761891" indent="-228567">
              <a:defRPr sz="139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914404" y="933453"/>
            <a:ext cx="10363201" cy="4064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79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385656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3730992-9092-44F3-8213-1F245FC674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6A9D897-D9DA-4D15-BAD5-7663707059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631EC13-5DCA-4317-88E6-2C9D167121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AD133-78E2-4B78-AE16-FBE23C5FA591}" type="datetimeFigureOut">
              <a:rPr lang="ru-RU" smtClean="0"/>
              <a:t>23.02.2021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4348BF0-9BBE-464A-9F2F-79CB0C37A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297ED50-7802-4CF2-A924-CE0439F445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5A79F-AFA1-4460-B158-F653292F50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99113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B703160-5686-4E63-9743-6AEBC0A4F4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F5177A7-5593-489A-8927-22BA523D04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4F09C62-0E59-4374-9A54-AFC9C16251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AD133-78E2-4B78-AE16-FBE23C5FA591}" type="datetimeFigureOut">
              <a:rPr lang="ru-RU" smtClean="0"/>
              <a:t>23.02.2021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A4FAB8A-2829-4759-85E7-731DE779CA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6199F0D-781C-4070-A599-CDE6DB8E04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5A79F-AFA1-4460-B158-F653292F50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20754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D0334DF-5055-4ED7-8DC4-0266F78AEE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2A2F020-1190-459B-83FE-ECA8E779294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363B8FA8-67AB-4B76-B633-A63F2B32A7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7DC7C2A-85D5-4AC3-A4D1-E4B80CC942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AD133-78E2-4B78-AE16-FBE23C5FA591}" type="datetimeFigureOut">
              <a:rPr lang="ru-RU" smtClean="0"/>
              <a:t>23.02.2021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89A3A30-BF59-4243-8045-4073623232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356033D-0175-42F4-BC79-353F13F0FF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5A79F-AFA1-4460-B158-F653292F50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2222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D9DC354-6321-414D-8A08-BA9C4D9299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EE9C4B8-C60C-4EB3-8CE8-1777988C53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BD147E14-7F10-4D20-9BFE-20EB7AA8B4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66F8F4CD-62F4-43EA-8794-6BBBF68C8C9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9D88214E-1857-46E7-BF19-5BF945615E5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C657546B-C6BD-4860-A16C-568BC12E74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AD133-78E2-4B78-AE16-FBE23C5FA591}" type="datetimeFigureOut">
              <a:rPr lang="ru-RU" smtClean="0"/>
              <a:t>23.02.2021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EF5DD476-2B7F-4B59-8396-4421204A7A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003829CB-F72A-465B-A334-18126E1C7C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5A79F-AFA1-4460-B158-F653292F50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08820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629EE91-37A7-4D3D-AD0A-28FCE3D62E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15A36B00-988D-4D79-9B9C-B9E30B8B8D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AD133-78E2-4B78-AE16-FBE23C5FA591}" type="datetimeFigureOut">
              <a:rPr lang="ru-RU" smtClean="0"/>
              <a:t>23.02.2021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260B0196-1487-4E1A-AD2B-5016D80DA3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9EBAD66E-FAEA-4374-BD82-169E8F59F3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5A79F-AFA1-4460-B158-F653292F50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30701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A83E6A03-8E7D-48E8-B43D-236089B8D1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AD133-78E2-4B78-AE16-FBE23C5FA591}" type="datetimeFigureOut">
              <a:rPr lang="ru-RU" smtClean="0"/>
              <a:t>23.02.2021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E1ABC17E-50F5-4602-A1DA-7BD60060E6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2F1C1F79-1D3B-490F-A2FD-6E6E17C5C1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5A79F-AFA1-4460-B158-F653292F50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21188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ACA8BE5-8B3F-4B75-84A7-4B49A42C27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8485580-8DE0-4C2D-B06F-440C029B18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31A8275D-5DF7-4538-B703-DCCAEE0CAE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DCBADAA-286D-452E-BB28-13F6D8BD5F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AD133-78E2-4B78-AE16-FBE23C5FA591}" type="datetimeFigureOut">
              <a:rPr lang="ru-RU" smtClean="0"/>
              <a:t>23.02.2021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DD6C200-F177-4A26-97D8-E6128A651C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C5C5C4F-F6A8-4F24-B4CE-3E361F157A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5A79F-AFA1-4460-B158-F653292F50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75199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76F495B-125A-4719-BF95-B90C282271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0EEDBA21-4C07-40F6-99F9-007DBD70891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383572D7-1EAD-4D52-A3C8-5E14C5C4AA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6EA2275-2238-4FDD-A60D-0F76F59520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AD133-78E2-4B78-AE16-FBE23C5FA591}" type="datetimeFigureOut">
              <a:rPr lang="ru-RU" smtClean="0"/>
              <a:t>23.02.2021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DAA3572-1439-4D63-8184-488104A221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6956F7D-3157-499E-BDE6-391483CCDC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5A79F-AFA1-4460-B158-F653292F50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96003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AE9B0CE-0FA5-4A0D-8FB2-FBE74F0D81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06019D2-19C9-41B3-8E54-0A7DAF1C01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46FFC08-1C76-4A1B-B420-2E833D12818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5AD133-78E2-4B78-AE16-FBE23C5FA591}" type="datetimeFigureOut">
              <a:rPr lang="ru-RU" smtClean="0"/>
              <a:t>23.02.2021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364B204-BC62-446F-8A32-20A07B408BD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79DD94E-360D-41CB-A9F9-CB6E4C6F01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75A79F-AFA1-4460-B158-F653292F50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7666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1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4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7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1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2985" y="3248"/>
            <a:ext cx="12173957" cy="2125804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396"/>
          </a:p>
        </p:txBody>
      </p:sp>
      <p:sp>
        <p:nvSpPr>
          <p:cNvPr id="15" name="object 4">
            <a:extLst>
              <a:ext uri="{FF2B5EF4-FFF2-40B4-BE49-F238E27FC236}">
                <a16:creationId xmlns:a16="http://schemas.microsoft.com/office/drawing/2014/main" id="{96789AA7-9596-4F83-89FD-AEC28EE179F1}"/>
              </a:ext>
            </a:extLst>
          </p:cNvPr>
          <p:cNvSpPr txBox="1"/>
          <p:nvPr/>
        </p:nvSpPr>
        <p:spPr>
          <a:xfrm>
            <a:off x="1064525" y="2702257"/>
            <a:ext cx="10931211" cy="4089514"/>
          </a:xfrm>
          <a:prstGeom prst="rect">
            <a:avLst/>
          </a:prstGeom>
        </p:spPr>
        <p:txBody>
          <a:bodyPr vert="horz" wrap="square" lIns="0" tIns="29525" rIns="0" bIns="0" rtlCol="0">
            <a:spAutoFit/>
          </a:bodyPr>
          <a:lstStyle/>
          <a:p>
            <a:pPr marL="38918" algn="ctr">
              <a:lnSpc>
                <a:spcPts val="4132"/>
              </a:lnSpc>
              <a:spcBef>
                <a:spcPts val="233"/>
              </a:spcBef>
            </a:pPr>
            <a:endParaRPr lang="en-US" sz="4800" b="1" dirty="0">
              <a:solidFill>
                <a:srgbClr val="002060"/>
              </a:solidFill>
              <a:latin typeface="Arial"/>
              <a:cs typeface="Arial"/>
            </a:endParaRPr>
          </a:p>
          <a:p>
            <a:pPr marL="38918">
              <a:lnSpc>
                <a:spcPts val="4132"/>
              </a:lnSpc>
              <a:spcBef>
                <a:spcPts val="233"/>
              </a:spcBef>
            </a:pPr>
            <a:r>
              <a:rPr lang="uz-Latn-UZ" sz="4800" b="1" dirty="0">
                <a:solidFill>
                  <a:srgbClr val="002060"/>
                </a:solidFill>
                <a:latin typeface="Arial"/>
                <a:cs typeface="Arial"/>
              </a:rPr>
              <a:t>Mavzu: Masalalar yechish</a:t>
            </a:r>
            <a:endParaRPr lang="en-US" sz="4800" b="1" dirty="0">
              <a:solidFill>
                <a:srgbClr val="002060"/>
              </a:solidFill>
              <a:latin typeface="Arial"/>
              <a:cs typeface="Arial"/>
            </a:endParaRPr>
          </a:p>
          <a:p>
            <a:pPr marL="38918">
              <a:spcBef>
                <a:spcPts val="233"/>
              </a:spcBef>
            </a:pPr>
            <a:endParaRPr lang="en-US" sz="2400" b="1" dirty="0">
              <a:solidFill>
                <a:srgbClr val="7030A0"/>
              </a:solidFill>
              <a:latin typeface="Arial"/>
              <a:cs typeface="Arial"/>
            </a:endParaRPr>
          </a:p>
          <a:p>
            <a:pPr marL="38918">
              <a:spcBef>
                <a:spcPts val="233"/>
              </a:spcBef>
            </a:pPr>
            <a:endParaRPr lang="en-US" sz="2400" b="1" dirty="0">
              <a:solidFill>
                <a:srgbClr val="7030A0"/>
              </a:solidFill>
              <a:latin typeface="Arial"/>
              <a:cs typeface="Arial"/>
            </a:endParaRPr>
          </a:p>
          <a:p>
            <a:pPr marL="38918">
              <a:spcBef>
                <a:spcPts val="233"/>
              </a:spcBef>
            </a:pPr>
            <a:endParaRPr lang="en-US" sz="2400" b="1" dirty="0">
              <a:solidFill>
                <a:srgbClr val="7030A0"/>
              </a:solidFill>
              <a:latin typeface="Arial"/>
              <a:cs typeface="Arial"/>
            </a:endParaRPr>
          </a:p>
          <a:p>
            <a:pPr marL="38918">
              <a:spcBef>
                <a:spcPts val="233"/>
              </a:spcBef>
            </a:pPr>
            <a:r>
              <a:rPr lang="en-US" sz="2400" b="1" dirty="0" err="1">
                <a:solidFill>
                  <a:srgbClr val="7030A0"/>
                </a:solidFill>
                <a:latin typeface="Arial"/>
                <a:cs typeface="Arial"/>
              </a:rPr>
              <a:t>O‘qituvchi</a:t>
            </a:r>
            <a:r>
              <a:rPr lang="en-US" sz="2400" b="1" dirty="0">
                <a:solidFill>
                  <a:srgbClr val="7030A0"/>
                </a:solidFill>
                <a:latin typeface="Arial"/>
                <a:cs typeface="Arial"/>
              </a:rPr>
              <a:t>: </a:t>
            </a:r>
          </a:p>
          <a:p>
            <a:pPr marL="38918">
              <a:spcBef>
                <a:spcPts val="233"/>
              </a:spcBef>
            </a:pPr>
            <a:r>
              <a:rPr lang="en-US" sz="2400" dirty="0">
                <a:solidFill>
                  <a:srgbClr val="7030A0"/>
                </a:solidFill>
                <a:latin typeface="Arial"/>
                <a:cs typeface="Arial"/>
              </a:rPr>
              <a:t>Toshkent </a:t>
            </a:r>
            <a:r>
              <a:rPr lang="en-US" sz="2400" dirty="0" err="1">
                <a:solidFill>
                  <a:srgbClr val="7030A0"/>
                </a:solidFill>
                <a:latin typeface="Arial"/>
                <a:cs typeface="Arial"/>
              </a:rPr>
              <a:t>shahar</a:t>
            </a:r>
            <a:r>
              <a:rPr lang="en-US" sz="2400" dirty="0">
                <a:solidFill>
                  <a:srgbClr val="7030A0"/>
                </a:solidFill>
                <a:latin typeface="Arial"/>
                <a:cs typeface="Arial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Arial"/>
                <a:cs typeface="Arial"/>
              </a:rPr>
              <a:t>Uchtepa</a:t>
            </a:r>
            <a:r>
              <a:rPr lang="en-US" sz="2400" dirty="0">
                <a:solidFill>
                  <a:srgbClr val="7030A0"/>
                </a:solidFill>
                <a:latin typeface="Arial"/>
                <a:cs typeface="Arial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Arial"/>
                <a:cs typeface="Arial"/>
              </a:rPr>
              <a:t>tumani</a:t>
            </a:r>
            <a:r>
              <a:rPr lang="en-US" sz="2400" dirty="0">
                <a:solidFill>
                  <a:srgbClr val="7030A0"/>
                </a:solidFill>
                <a:latin typeface="Arial"/>
                <a:cs typeface="Arial"/>
              </a:rPr>
              <a:t> 287-maktab </a:t>
            </a:r>
            <a:r>
              <a:rPr lang="en-US" sz="2400" dirty="0" err="1">
                <a:solidFill>
                  <a:srgbClr val="7030A0"/>
                </a:solidFill>
                <a:latin typeface="Arial"/>
                <a:cs typeface="Arial"/>
              </a:rPr>
              <a:t>fizika</a:t>
            </a:r>
            <a:r>
              <a:rPr lang="en-US" sz="2400" dirty="0">
                <a:solidFill>
                  <a:srgbClr val="7030A0"/>
                </a:solidFill>
                <a:latin typeface="Arial"/>
                <a:cs typeface="Arial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Arial"/>
                <a:cs typeface="Arial"/>
              </a:rPr>
              <a:t>fani</a:t>
            </a:r>
            <a:r>
              <a:rPr lang="en-US" sz="2400" dirty="0">
                <a:solidFill>
                  <a:srgbClr val="7030A0"/>
                </a:solidFill>
                <a:latin typeface="Arial"/>
                <a:cs typeface="Arial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Arial"/>
                <a:cs typeface="Arial"/>
              </a:rPr>
              <a:t>o‘qituvchisi</a:t>
            </a:r>
            <a:endParaRPr lang="en-US" sz="2400" dirty="0">
              <a:solidFill>
                <a:srgbClr val="7030A0"/>
              </a:solidFill>
              <a:latin typeface="Arial"/>
              <a:cs typeface="Arial"/>
            </a:endParaRPr>
          </a:p>
          <a:p>
            <a:pPr marL="38918">
              <a:spcBef>
                <a:spcPts val="233"/>
              </a:spcBef>
            </a:pPr>
            <a:r>
              <a:rPr lang="en-US" sz="2400" b="1" dirty="0" err="1">
                <a:solidFill>
                  <a:srgbClr val="7030A0"/>
                </a:solidFill>
                <a:latin typeface="Arial"/>
                <a:cs typeface="Arial"/>
              </a:rPr>
              <a:t>Xodjayeva</a:t>
            </a:r>
            <a:r>
              <a:rPr lang="en-US" sz="2400" b="1" dirty="0">
                <a:solidFill>
                  <a:srgbClr val="7030A0"/>
                </a:solidFill>
                <a:latin typeface="Arial"/>
                <a:cs typeface="Arial"/>
              </a:rPr>
              <a:t> </a:t>
            </a:r>
            <a:r>
              <a:rPr lang="en-US" sz="2400" b="1" dirty="0" err="1">
                <a:solidFill>
                  <a:srgbClr val="7030A0"/>
                </a:solidFill>
                <a:latin typeface="Arial"/>
                <a:cs typeface="Arial"/>
              </a:rPr>
              <a:t>Maxtuma</a:t>
            </a:r>
            <a:r>
              <a:rPr lang="en-US" sz="2400" b="1" dirty="0">
                <a:solidFill>
                  <a:srgbClr val="7030A0"/>
                </a:solidFill>
                <a:latin typeface="Arial"/>
                <a:cs typeface="Arial"/>
              </a:rPr>
              <a:t> </a:t>
            </a:r>
            <a:r>
              <a:rPr lang="en-US" sz="2400" b="1" dirty="0" err="1">
                <a:solidFill>
                  <a:srgbClr val="7030A0"/>
                </a:solidFill>
                <a:latin typeface="Arial"/>
                <a:cs typeface="Arial"/>
              </a:rPr>
              <a:t>Ziyatovna</a:t>
            </a:r>
            <a:r>
              <a:rPr lang="en-US" sz="2400" b="1" dirty="0">
                <a:solidFill>
                  <a:srgbClr val="7030A0"/>
                </a:solidFill>
                <a:latin typeface="Arial"/>
                <a:cs typeface="Arial"/>
              </a:rPr>
              <a:t>. </a:t>
            </a:r>
            <a:endParaRPr lang="en-US" sz="2400" dirty="0">
              <a:solidFill>
                <a:srgbClr val="002060"/>
              </a:solidFill>
              <a:latin typeface="Arial"/>
              <a:cs typeface="Arial"/>
            </a:endParaRPr>
          </a:p>
          <a:p>
            <a:pPr marL="38918" algn="ctr">
              <a:lnSpc>
                <a:spcPts val="4132"/>
              </a:lnSpc>
              <a:spcBef>
                <a:spcPts val="233"/>
              </a:spcBef>
            </a:pPr>
            <a:endParaRPr lang="uz-Latn-UZ" sz="6600" b="1" dirty="0">
              <a:solidFill>
                <a:srgbClr val="2365C7"/>
              </a:solidFill>
              <a:latin typeface="Arial"/>
              <a:cs typeface="Arial"/>
            </a:endParaRPr>
          </a:p>
        </p:txBody>
      </p:sp>
      <p:sp>
        <p:nvSpPr>
          <p:cNvPr id="16" name="object 5">
            <a:extLst>
              <a:ext uri="{FF2B5EF4-FFF2-40B4-BE49-F238E27FC236}">
                <a16:creationId xmlns:a16="http://schemas.microsoft.com/office/drawing/2014/main" id="{A8BAE388-D6D2-40E9-8208-E39C1E0E7029}"/>
              </a:ext>
            </a:extLst>
          </p:cNvPr>
          <p:cNvSpPr/>
          <p:nvPr/>
        </p:nvSpPr>
        <p:spPr>
          <a:xfrm>
            <a:off x="196264" y="2553645"/>
            <a:ext cx="727405" cy="1438704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396"/>
          </a:p>
        </p:txBody>
      </p:sp>
      <p:sp>
        <p:nvSpPr>
          <p:cNvPr id="20" name="object 9">
            <a:extLst>
              <a:ext uri="{FF2B5EF4-FFF2-40B4-BE49-F238E27FC236}">
                <a16:creationId xmlns:a16="http://schemas.microsoft.com/office/drawing/2014/main" id="{F294EAD7-CAB8-401C-B12D-6064AA1177E0}"/>
              </a:ext>
            </a:extLst>
          </p:cNvPr>
          <p:cNvSpPr/>
          <p:nvPr/>
        </p:nvSpPr>
        <p:spPr>
          <a:xfrm>
            <a:off x="9940666" y="482101"/>
            <a:ext cx="1276313" cy="1276313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2396" dirty="0"/>
          </a:p>
        </p:txBody>
      </p:sp>
      <p:sp>
        <p:nvSpPr>
          <p:cNvPr id="21" name="object 10">
            <a:extLst>
              <a:ext uri="{FF2B5EF4-FFF2-40B4-BE49-F238E27FC236}">
                <a16:creationId xmlns:a16="http://schemas.microsoft.com/office/drawing/2014/main" id="{27824596-7DE1-4136-95E4-49A51856B6D3}"/>
              </a:ext>
            </a:extLst>
          </p:cNvPr>
          <p:cNvSpPr/>
          <p:nvPr/>
        </p:nvSpPr>
        <p:spPr>
          <a:xfrm>
            <a:off x="9940666" y="482101"/>
            <a:ext cx="1276313" cy="1276313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0" y="0"/>
                </a:moveTo>
                <a:lnTo>
                  <a:pt x="603605" y="0"/>
                </a:lnTo>
                <a:lnTo>
                  <a:pt x="603605" y="603618"/>
                </a:lnTo>
                <a:lnTo>
                  <a:pt x="0" y="603618"/>
                </a:lnTo>
                <a:lnTo>
                  <a:pt x="0" y="0"/>
                </a:lnTo>
                <a:close/>
              </a:path>
            </a:pathLst>
          </a:custGeom>
          <a:ln w="30481">
            <a:solidFill>
              <a:srgbClr val="FEFEFE"/>
            </a:solidFill>
          </a:ln>
        </p:spPr>
        <p:txBody>
          <a:bodyPr wrap="square" lIns="0" tIns="0" rIns="0" bIns="0" rtlCol="0"/>
          <a:lstStyle/>
          <a:p>
            <a:endParaRPr sz="2396"/>
          </a:p>
        </p:txBody>
      </p:sp>
      <p:sp>
        <p:nvSpPr>
          <p:cNvPr id="22" name="object 12">
            <a:extLst>
              <a:ext uri="{FF2B5EF4-FFF2-40B4-BE49-F238E27FC236}">
                <a16:creationId xmlns:a16="http://schemas.microsoft.com/office/drawing/2014/main" id="{CAFE6579-511C-4CCB-9A5C-300ACC2F553A}"/>
              </a:ext>
            </a:extLst>
          </p:cNvPr>
          <p:cNvSpPr txBox="1"/>
          <p:nvPr/>
        </p:nvSpPr>
        <p:spPr>
          <a:xfrm>
            <a:off x="10058400" y="526307"/>
            <a:ext cx="1037230" cy="765747"/>
          </a:xfrm>
          <a:prstGeom prst="rect">
            <a:avLst/>
          </a:prstGeom>
        </p:spPr>
        <p:txBody>
          <a:bodyPr vert="horz" wrap="square" lIns="0" tIns="33552" rIns="0" bIns="0" rtlCol="0">
            <a:spAutoFit/>
          </a:bodyPr>
          <a:lstStyle/>
          <a:p>
            <a:pPr algn="ctr">
              <a:spcBef>
                <a:spcPts val="265"/>
              </a:spcBef>
            </a:pPr>
            <a:r>
              <a:rPr lang="uz-Latn-UZ" sz="4756" b="1" spc="21" dirty="0">
                <a:solidFill>
                  <a:srgbClr val="FEFEFE"/>
                </a:solidFill>
                <a:latin typeface="Arial"/>
                <a:cs typeface="Arial"/>
              </a:rPr>
              <a:t>1</a:t>
            </a:r>
            <a:r>
              <a:rPr lang="en-US" sz="4756" b="1" spc="21" dirty="0">
                <a:solidFill>
                  <a:srgbClr val="FEFEFE"/>
                </a:solidFill>
                <a:latin typeface="Arial"/>
                <a:cs typeface="Arial"/>
              </a:rPr>
              <a:t>1</a:t>
            </a:r>
            <a:endParaRPr sz="4756" dirty="0">
              <a:latin typeface="Arial"/>
              <a:cs typeface="Arial"/>
            </a:endParaRPr>
          </a:p>
        </p:txBody>
      </p:sp>
      <p:sp>
        <p:nvSpPr>
          <p:cNvPr id="23" name="object 13">
            <a:extLst>
              <a:ext uri="{FF2B5EF4-FFF2-40B4-BE49-F238E27FC236}">
                <a16:creationId xmlns:a16="http://schemas.microsoft.com/office/drawing/2014/main" id="{065B57C3-CBC0-467B-8CE6-9C853CD5BC49}"/>
              </a:ext>
            </a:extLst>
          </p:cNvPr>
          <p:cNvSpPr txBox="1"/>
          <p:nvPr/>
        </p:nvSpPr>
        <p:spPr>
          <a:xfrm>
            <a:off x="10296370" y="1145408"/>
            <a:ext cx="569040" cy="448492"/>
          </a:xfrm>
          <a:prstGeom prst="rect">
            <a:avLst/>
          </a:prstGeom>
        </p:spPr>
        <p:txBody>
          <a:bodyPr vert="horz" wrap="square" lIns="0" tIns="25499" rIns="0" bIns="0" rtlCol="0">
            <a:spAutoFit/>
          </a:bodyPr>
          <a:lstStyle/>
          <a:p>
            <a:pPr>
              <a:spcBef>
                <a:spcPts val="201"/>
              </a:spcBef>
            </a:pPr>
            <a:r>
              <a:rPr sz="2747" spc="-11" dirty="0">
                <a:solidFill>
                  <a:srgbClr val="FEFEFE"/>
                </a:solidFill>
                <a:latin typeface="Arial"/>
                <a:cs typeface="Arial"/>
              </a:rPr>
              <a:t>sinf</a:t>
            </a:r>
            <a:endParaRPr sz="2747" dirty="0">
              <a:latin typeface="Arial"/>
              <a:cs typeface="Arial"/>
            </a:endParaRPr>
          </a:p>
        </p:txBody>
      </p:sp>
      <p:sp>
        <p:nvSpPr>
          <p:cNvPr id="26" name="object 2">
            <a:extLst>
              <a:ext uri="{FF2B5EF4-FFF2-40B4-BE49-F238E27FC236}">
                <a16:creationId xmlns:a16="http://schemas.microsoft.com/office/drawing/2014/main" id="{33B3743F-69E5-4A0A-9505-41E75798E9CF}"/>
              </a:ext>
            </a:extLst>
          </p:cNvPr>
          <p:cNvSpPr txBox="1">
            <a:spLocks/>
          </p:cNvSpPr>
          <p:nvPr/>
        </p:nvSpPr>
        <p:spPr>
          <a:xfrm>
            <a:off x="1601435" y="476759"/>
            <a:ext cx="8226745" cy="1138567"/>
          </a:xfrm>
          <a:prstGeom prst="rect">
            <a:avLst/>
          </a:prstGeom>
        </p:spPr>
        <p:txBody>
          <a:bodyPr vert="horz" wrap="square" lIns="0" tIns="30911" rIns="0" bIns="0" rtlCol="0">
            <a:spAutoFit/>
          </a:bodyPr>
          <a:lstStyle>
            <a:lvl1pPr>
              <a:defRPr sz="3400" b="1" i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marL="26881" algn="ctr" defTabSz="1935419">
              <a:spcBef>
                <a:spcPts val="241"/>
              </a:spcBef>
              <a:defRPr/>
            </a:pPr>
            <a:r>
              <a:rPr lang="en-US" sz="7196" kern="0" spc="11" dirty="0" err="1">
                <a:solidFill>
                  <a:sysClr val="window" lastClr="FFFFFF"/>
                </a:solidFill>
              </a:rPr>
              <a:t>Fizika</a:t>
            </a:r>
            <a:endParaRPr lang="en-US" sz="7196" kern="0" spc="11" dirty="0">
              <a:solidFill>
                <a:sysClr val="window" lastClr="FFFFFF"/>
              </a:solidFill>
            </a:endParaRPr>
          </a:p>
        </p:txBody>
      </p:sp>
      <p:sp>
        <p:nvSpPr>
          <p:cNvPr id="27" name="object 11">
            <a:extLst>
              <a:ext uri="{FF2B5EF4-FFF2-40B4-BE49-F238E27FC236}">
                <a16:creationId xmlns:a16="http://schemas.microsoft.com/office/drawing/2014/main" id="{CF4C4251-150C-409F-BB4F-13D887806802}"/>
              </a:ext>
            </a:extLst>
          </p:cNvPr>
          <p:cNvSpPr/>
          <p:nvPr/>
        </p:nvSpPr>
        <p:spPr>
          <a:xfrm>
            <a:off x="700145" y="584787"/>
            <a:ext cx="1551736" cy="100534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1935419"/>
            <a:endParaRPr sz="3810">
              <a:solidFill>
                <a:prstClr val="black"/>
              </a:solidFill>
              <a:latin typeface="Calibri"/>
            </a:endParaRPr>
          </a:p>
        </p:txBody>
      </p:sp>
      <p:pic>
        <p:nvPicPr>
          <p:cNvPr id="11" name="Рисунок 10" descr="{92078C91-81B2-43A4-89AA-2ACAC1646D65}">
            <a:extLst>
              <a:ext uri="{FF2B5EF4-FFF2-40B4-BE49-F238E27FC236}">
                <a16:creationId xmlns:a16="http://schemas.microsoft.com/office/drawing/2014/main" id="{3CE9EE1C-C8E7-4D0E-B146-B5E0F2406CA0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50400" y="2331618"/>
            <a:ext cx="2445336" cy="1757781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object 5">
            <a:extLst>
              <a:ext uri="{FF2B5EF4-FFF2-40B4-BE49-F238E27FC236}">
                <a16:creationId xmlns:a16="http://schemas.microsoft.com/office/drawing/2014/main" id="{34F8CD3D-AA26-4B40-B204-B399F79CCC34}"/>
              </a:ext>
            </a:extLst>
          </p:cNvPr>
          <p:cNvSpPr/>
          <p:nvPr/>
        </p:nvSpPr>
        <p:spPr>
          <a:xfrm>
            <a:off x="196264" y="4718312"/>
            <a:ext cx="727405" cy="1438704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lIns="0" tIns="0" rIns="0" bIns="0" rtlCol="0"/>
          <a:lstStyle/>
          <a:p>
            <a:endParaRPr sz="2396"/>
          </a:p>
        </p:txBody>
      </p:sp>
    </p:spTree>
    <p:extLst>
      <p:ext uri="{BB962C8B-B14F-4D97-AF65-F5344CB8AC3E}">
        <p14:creationId xmlns:p14="http://schemas.microsoft.com/office/powerpoint/2010/main" val="362404293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Объект 10">
            <a:extLst>
              <a:ext uri="{FF2B5EF4-FFF2-40B4-BE49-F238E27FC236}">
                <a16:creationId xmlns:a16="http://schemas.microsoft.com/office/drawing/2014/main" id="{8549BB79-77DC-499F-8DDC-CFEE086F76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7322" y="1630017"/>
            <a:ext cx="11489635" cy="454694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uz-Latn-UZ" sz="4400" dirty="0">
                <a:latin typeface="Arial" panose="020B0604020202020204" pitchFamily="34" charset="0"/>
                <a:cs typeface="Arial" panose="020B0604020202020204" pitchFamily="34" charset="0"/>
              </a:rPr>
              <a:t>	Solenoidda magnit oqim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uz-Latn-UZ" sz="4400" dirty="0">
                <a:latin typeface="Arial" panose="020B0604020202020204" pitchFamily="34" charset="0"/>
                <a:cs typeface="Arial" panose="020B0604020202020204" pitchFamily="34" charset="0"/>
              </a:rPr>
              <a:t> 2 ms da 3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mWb</a:t>
            </a:r>
            <a:r>
              <a:rPr lang="uz-Latn-UZ" sz="4400" dirty="0">
                <a:latin typeface="Arial" panose="020B0604020202020204" pitchFamily="34" charset="0"/>
                <a:cs typeface="Arial" panose="020B0604020202020204" pitchFamily="34" charset="0"/>
              </a:rPr>
              <a:t> dan 9 mWb gacha o‘zgardi. Agar solenoidda hosil bo‘lgan EYuK 60V bo‘lsa, sole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uz-Latn-UZ" sz="4400" dirty="0">
                <a:latin typeface="Arial" panose="020B0604020202020204" pitchFamily="34" charset="0"/>
                <a:cs typeface="Arial" panose="020B0604020202020204" pitchFamily="34" charset="0"/>
              </a:rPr>
              <a:t>oiddagi o‘ramlar soni qancha?</a:t>
            </a:r>
            <a:endParaRPr lang="ru-RU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Заголовок 21">
            <a:extLst>
              <a:ext uri="{FF2B5EF4-FFF2-40B4-BE49-F238E27FC236}">
                <a16:creationId xmlns:a16="http://schemas.microsoft.com/office/drawing/2014/main" id="{432A2FCE-FD41-40A9-B53D-EC8D654885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2"/>
            <a:ext cx="12192000" cy="1258959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3-m</a:t>
            </a:r>
            <a:r>
              <a:rPr lang="uz-Latn-UZ" sz="6000" b="1" dirty="0">
                <a:latin typeface="Arial" panose="020B0604020202020204" pitchFamily="34" charset="0"/>
                <a:cs typeface="Arial" panose="020B0604020202020204" pitchFamily="34" charset="0"/>
              </a:rPr>
              <a:t>asal</a:t>
            </a:r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uz-Latn-UZ" sz="6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6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3172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940CF1C0-4D6F-421D-A523-4E8755030C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821635"/>
          </a:xfrm>
        </p:spPr>
        <p:txBody>
          <a:bodyPr>
            <a:normAutofit/>
          </a:bodyPr>
          <a:lstStyle/>
          <a:p>
            <a:r>
              <a:rPr lang="uz-Latn-UZ" dirty="0">
                <a:latin typeface="Arial" panose="020B0604020202020204" pitchFamily="34" charset="0"/>
                <a:cs typeface="Arial" panose="020B0604020202020204" pitchFamily="34" charset="0"/>
              </a:rPr>
              <a:t>           </a:t>
            </a:r>
            <a:r>
              <a:rPr lang="uz-Latn-UZ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Berilgan: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	    Formula:</a:t>
            </a:r>
            <a:endParaRPr lang="ru-RU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Текст 7">
                <a:extLst>
                  <a:ext uri="{FF2B5EF4-FFF2-40B4-BE49-F238E27FC236}">
                    <a16:creationId xmlns:a16="http://schemas.microsoft.com/office/drawing/2014/main" id="{9CF6EE32-649E-421F-BF91-98F51F04D213}"/>
                  </a:ext>
                </a:extLst>
              </p:cNvPr>
              <p:cNvSpPr>
                <a:spLocks noGrp="1"/>
              </p:cNvSpPr>
              <p:nvPr>
                <p:ph type="body" sz="quarter" idx="14"/>
              </p:nvPr>
            </p:nvSpPr>
            <p:spPr>
              <a:xfrm>
                <a:off x="1" y="821635"/>
                <a:ext cx="5830956" cy="3392557"/>
              </a:xfrm>
            </p:spPr>
            <p:txBody>
              <a:bodyPr/>
              <a:lstStyle/>
              <a:p>
                <a:pPr algn="just"/>
                <a14:m>
                  <m:oMath xmlns:m="http://schemas.openxmlformats.org/officeDocument/2006/math">
                    <m:r>
                      <a:rPr lang="uz-Latn-UZ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∆</m:t>
                    </m:r>
                    <m:r>
                      <m:rPr>
                        <m:sty m:val="p"/>
                      </m:rPr>
                      <a:rPr lang="uz-Latn-UZ" sz="40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t</m:t>
                    </m:r>
                    <m:r>
                      <a:rPr lang="uz-Latn-UZ" sz="40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=2 </m:t>
                    </m:r>
                    <m:r>
                      <m:rPr>
                        <m:sty m:val="p"/>
                      </m:rPr>
                      <a:rPr lang="uz-Latn-UZ" sz="40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ms</m:t>
                    </m:r>
                    <m:r>
                      <a:rPr lang="uz-Latn-UZ" sz="40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=0,002 </m:t>
                    </m:r>
                    <m:r>
                      <m:rPr>
                        <m:sty m:val="p"/>
                      </m:rPr>
                      <a:rPr lang="uz-Latn-UZ" sz="40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s</m:t>
                    </m:r>
                  </m:oMath>
                </a14:m>
                <a:r>
                  <a:rPr lang="uz-Latn-UZ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400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ru-RU" sz="4000" b="0" i="0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Ф</m:t>
                          </m:r>
                        </m:e>
                        <m:sub>
                          <m:r>
                            <a:rPr lang="ru-RU" sz="4000" b="0" i="0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1</m:t>
                          </m:r>
                        </m:sub>
                      </m:sSub>
                      <m:r>
                        <a:rPr lang="ru-RU" sz="4000" b="0" i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r>
                        <a:rPr lang="uz-Latn-UZ" sz="4000" b="0" i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3 </m:t>
                      </m:r>
                      <m:r>
                        <m:rPr>
                          <m:sty m:val="p"/>
                        </m:rPr>
                        <a:rPr lang="uz-Latn-UZ" sz="4000" b="0" i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mWb</m:t>
                      </m:r>
                      <m:r>
                        <a:rPr lang="uz-Latn-UZ" sz="4000" b="0" i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=0,003 </m:t>
                      </m:r>
                      <m:r>
                        <m:rPr>
                          <m:sty m:val="p"/>
                        </m:rPr>
                        <a:rPr lang="uz-Latn-UZ" sz="4000" b="0" i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Wb</m:t>
                      </m:r>
                    </m:oMath>
                  </m:oMathPara>
                </a14:m>
                <a:endParaRPr lang="uz-Latn-UZ" sz="4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just"/>
                <a14:m>
                  <m:oMath xmlns:m="http://schemas.openxmlformats.org/officeDocument/2006/math">
                    <m:sSub>
                      <m:sSubPr>
                        <m:ctrlPr>
                          <a:rPr lang="en-US" sz="4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ru-RU" sz="4000" i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Ф</m:t>
                        </m:r>
                      </m:e>
                      <m:sub>
                        <m:r>
                          <a:rPr lang="en-US" sz="4000" b="0" i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b>
                    </m:sSub>
                    <m:r>
                      <a:rPr lang="ru-RU" sz="4000" i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uz-Latn-UZ" sz="40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9 </m:t>
                    </m:r>
                    <m:r>
                      <m:rPr>
                        <m:sty m:val="p"/>
                      </m:rPr>
                      <a:rPr lang="uz-Latn-UZ" sz="4000" i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mWb</m:t>
                    </m:r>
                    <m:r>
                      <a:rPr lang="uz-Latn-UZ" sz="4000" i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=0,009 </m:t>
                    </m:r>
                    <m:r>
                      <m:rPr>
                        <m:sty m:val="p"/>
                      </m:rPr>
                      <a:rPr lang="uz-Latn-UZ" sz="4000" i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Wb</m:t>
                    </m:r>
                  </m:oMath>
                </a14:m>
                <a:r>
                  <a:rPr lang="uz-Latn-UZ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 algn="just"/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4000" dirty="0">
                        <a:latin typeface="Arial" panose="020B0604020202020204" pitchFamily="34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ℰ</m:t>
                    </m:r>
                    <m:r>
                      <a:rPr lang="uz-Latn-UZ" sz="4000" b="0" i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=60 </m:t>
                    </m:r>
                    <m:r>
                      <m:rPr>
                        <m:sty m:val="p"/>
                      </m:rPr>
                      <a:rPr lang="uz-Latn-UZ" sz="4000" b="0" i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V</m:t>
                    </m:r>
                  </m:oMath>
                </a14:m>
                <a:r>
                  <a:rPr lang="uz-Latn-UZ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 algn="just"/>
                <a:r>
                  <a:rPr lang="en-US" sz="4000" b="1" dirty="0" err="1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Topish</a:t>
                </a:r>
                <a:r>
                  <a:rPr lang="en-US" sz="40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b="1" dirty="0" err="1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kerak</a:t>
                </a:r>
                <a:r>
                  <a:rPr lang="uz-Latn-UZ" sz="40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</a:t>
                </a:r>
                <a:r>
                  <a:rPr lang="en-US" sz="40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uz-Latn-UZ" sz="40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uz-Latn-UZ" sz="40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N</m:t>
                    </m:r>
                    <m:r>
                      <a:rPr lang="uz-Latn-UZ" sz="40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−?</m:t>
                    </m:r>
                  </m:oMath>
                </a14:m>
                <a:r>
                  <a:rPr lang="uz-Latn-UZ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 algn="just"/>
                <a:endParaRPr lang="en-US" sz="4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8" name="Текст 7">
                <a:extLst>
                  <a:ext uri="{FF2B5EF4-FFF2-40B4-BE49-F238E27FC236}">
                    <a16:creationId xmlns:a16="http://schemas.microsoft.com/office/drawing/2014/main" id="{9CF6EE32-649E-421F-BF91-98F51F04D21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4"/>
              </p:nvPr>
            </p:nvSpPr>
            <p:spPr>
              <a:xfrm>
                <a:off x="1" y="821635"/>
                <a:ext cx="5830956" cy="3392557"/>
              </a:xfrm>
              <a:blipFill>
                <a:blip r:embed="rId2"/>
                <a:stretch>
                  <a:fillRect l="-3657" b="-269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Текст 8">
                <a:extLst>
                  <a:ext uri="{FF2B5EF4-FFF2-40B4-BE49-F238E27FC236}">
                    <a16:creationId xmlns:a16="http://schemas.microsoft.com/office/drawing/2014/main" id="{88E55A97-94E4-400B-93C8-A9A05F16A5E2}"/>
                  </a:ext>
                </a:extLst>
              </p:cNvPr>
              <p:cNvSpPr>
                <a:spLocks noGrp="1"/>
              </p:cNvSpPr>
              <p:nvPr>
                <p:ph type="body" sz="quarter" idx="15"/>
              </p:nvPr>
            </p:nvSpPr>
            <p:spPr>
              <a:xfrm>
                <a:off x="6705600" y="821635"/>
                <a:ext cx="5367120" cy="4812985"/>
              </a:xfrm>
            </p:spPr>
            <p:txBody>
              <a:bodyPr/>
              <a:lstStyle/>
              <a:p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4400" dirty="0" smtClean="0">
                        <a:latin typeface="Arial" panose="020B0604020202020204" pitchFamily="34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ℰ</m:t>
                    </m:r>
                    <m:r>
                      <a:rPr lang="en-US" sz="44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=−</m:t>
                    </m:r>
                    <m:r>
                      <m:rPr>
                        <m:sty m:val="p"/>
                      </m:rPr>
                      <a:rPr lang="en-US" sz="44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N</m:t>
                    </m:r>
                    <m:f>
                      <m:fPr>
                        <m:ctrlPr>
                          <a:rPr lang="ru-RU" sz="4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ru-RU" sz="4400" i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∆Ф</m:t>
                        </m:r>
                      </m:num>
                      <m:den>
                        <m:r>
                          <a:rPr lang="ru-RU" sz="4400" i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∆</m:t>
                        </m:r>
                        <m:r>
                          <m:rPr>
                            <m:sty m:val="p"/>
                          </m:rPr>
                          <a:rPr lang="en-US" sz="4400" i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t</m:t>
                        </m:r>
                      </m:den>
                    </m:f>
                  </m:oMath>
                </a14:m>
                <a:r>
                  <a:rPr lang="uz-Latn-UZ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en-US" sz="4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14:m>
                  <m:oMath xmlns:m="http://schemas.openxmlformats.org/officeDocument/2006/math">
                    <m:r>
                      <a:rPr lang="uz-Latn-UZ" sz="4000" i="1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∆</m:t>
                    </m:r>
                    <m:r>
                      <a:rPr lang="ru-RU" sz="4000" i="1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Ф=</m:t>
                    </m:r>
                    <m:sSub>
                      <m:sSubPr>
                        <m:ctrlPr>
                          <a:rPr lang="ru-RU" sz="40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ru-RU" sz="40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Ф</m:t>
                        </m:r>
                      </m:e>
                      <m:sub>
                        <m:r>
                          <a:rPr lang="ru-RU" sz="40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sub>
                    </m:sSub>
                    <m:r>
                      <a:rPr lang="ru-RU" sz="4000" i="1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−</m:t>
                    </m:r>
                    <m:sSub>
                      <m:sSubPr>
                        <m:ctrlPr>
                          <a:rPr lang="ru-RU" sz="40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ru-RU" sz="40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Ф</m:t>
                        </m:r>
                      </m:e>
                      <m:sub>
                        <m:r>
                          <a:rPr lang="ru-RU" sz="40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uz-Latn-UZ" sz="3200" b="0" dirty="0">
                    <a:latin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  <a:endParaRPr lang="en-US" sz="3200" b="0" dirty="0">
                  <a:latin typeface="Cambria Math" panose="02040503050406030204" pitchFamily="18" charset="0"/>
                  <a:cs typeface="Arial" panose="020B0604020202020204" pitchFamily="34" charset="0"/>
                </a:endParaRPr>
              </a:p>
              <a:p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4400" dirty="0">
                        <a:latin typeface="Arial" panose="020B0604020202020204" pitchFamily="34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ℰ</m:t>
                    </m:r>
                    <m:r>
                      <a:rPr lang="en-US" sz="440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 sz="440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N</m:t>
                    </m:r>
                    <m:r>
                      <a:rPr lang="en-US" sz="440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∙</m:t>
                    </m:r>
                    <m:f>
                      <m:fPr>
                        <m:ctrlPr>
                          <a:rPr lang="ru-RU" sz="4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ru-RU" sz="44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ru-RU" sz="44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Ф</m:t>
                            </m:r>
                          </m:e>
                          <m:sub>
                            <m:r>
                              <a:rPr lang="en-US" sz="4400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b>
                        </m:sSub>
                        <m:r>
                          <a:rPr lang="ru-RU" sz="44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−</m:t>
                        </m:r>
                        <m:sSub>
                          <m:sSubPr>
                            <m:ctrlPr>
                              <a:rPr lang="ru-RU" sz="44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ru-RU" sz="44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Ф</m:t>
                            </m:r>
                          </m:e>
                          <m:sub>
                            <m:r>
                              <a:rPr lang="en-US" sz="4400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1</m:t>
                            </m:r>
                          </m:sub>
                        </m:sSub>
                      </m:num>
                      <m:den>
                        <m:r>
                          <a:rPr lang="ru-RU" sz="440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∆</m:t>
                        </m:r>
                        <m:r>
                          <m:rPr>
                            <m:sty m:val="p"/>
                          </m:rPr>
                          <a:rPr lang="en-US" sz="440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t</m:t>
                        </m:r>
                      </m:den>
                    </m:f>
                  </m:oMath>
                </a14:m>
                <a:r>
                  <a:rPr lang="uz-Latn-UZ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r>
                      <a:rPr lang="uz-Latn-UZ" sz="4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𝑁</m:t>
                    </m:r>
                    <m:r>
                      <a:rPr lang="uz-Latn-UZ" sz="4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uz-Latn-UZ" sz="4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4400" dirty="0">
                            <a:latin typeface="Arial" panose="020B0604020202020204" pitchFamily="34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ℰ</m:t>
                        </m:r>
                        <m:r>
                          <a:rPr lang="en-US" sz="440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∙∆</m:t>
                        </m:r>
                        <m:r>
                          <a:rPr lang="uz-Latn-UZ" sz="44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𝑡</m:t>
                        </m:r>
                      </m:num>
                      <m:den>
                        <m:sSub>
                          <m:sSubPr>
                            <m:ctrlPr>
                              <a:rPr lang="ru-RU" sz="44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ru-RU" sz="44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Ф</m:t>
                            </m:r>
                          </m:e>
                          <m:sub>
                            <m:r>
                              <a:rPr lang="en-US" sz="4400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b>
                        </m:sSub>
                        <m:r>
                          <a:rPr lang="ru-RU" sz="44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−</m:t>
                        </m:r>
                        <m:sSub>
                          <m:sSubPr>
                            <m:ctrlPr>
                              <a:rPr lang="ru-RU" sz="44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ru-RU" sz="44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Ф</m:t>
                            </m:r>
                          </m:e>
                          <m:sub>
                            <m:r>
                              <a:rPr lang="en-US" sz="4400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1</m:t>
                            </m:r>
                          </m:sub>
                        </m:sSub>
                      </m:den>
                    </m:f>
                  </m:oMath>
                </a14:m>
                <a:r>
                  <a:rPr lang="uz-Latn-UZ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ru-RU" sz="4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9" name="Текст 8">
                <a:extLst>
                  <a:ext uri="{FF2B5EF4-FFF2-40B4-BE49-F238E27FC236}">
                    <a16:creationId xmlns:a16="http://schemas.microsoft.com/office/drawing/2014/main" id="{88E55A97-94E4-400B-93C8-A9A05F16A5E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5"/>
              </p:nvPr>
            </p:nvSpPr>
            <p:spPr>
              <a:xfrm>
                <a:off x="6705600" y="821635"/>
                <a:ext cx="5367120" cy="4812985"/>
              </a:xfr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Текст 9">
                <a:extLst>
                  <a:ext uri="{FF2B5EF4-FFF2-40B4-BE49-F238E27FC236}">
                    <a16:creationId xmlns:a16="http://schemas.microsoft.com/office/drawing/2014/main" id="{34D92280-CB00-49C5-8C56-A57D46F835F4}"/>
                  </a:ext>
                </a:extLst>
              </p:cNvPr>
              <p:cNvSpPr>
                <a:spLocks noGrp="1"/>
              </p:cNvSpPr>
              <p:nvPr>
                <p:ph type="body" sz="quarter" idx="16"/>
              </p:nvPr>
            </p:nvSpPr>
            <p:spPr>
              <a:xfrm>
                <a:off x="0" y="4518992"/>
                <a:ext cx="11423369" cy="2080592"/>
              </a:xfrm>
            </p:spPr>
            <p:txBody>
              <a:bodyPr/>
              <a:lstStyle/>
              <a:p>
                <a:r>
                  <a:rPr lang="en-US" sz="40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Yechish: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48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  </m:t>
                    </m:r>
                    <m:r>
                      <m:rPr>
                        <m:sty m:val="p"/>
                      </m:rPr>
                      <a:rPr lang="en-US" sz="48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N</m:t>
                    </m:r>
                    <m:r>
                      <a:rPr lang="en-US" sz="48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US" sz="4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uz-Latn-UZ" sz="4800" b="0" i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6</m:t>
                        </m:r>
                        <m:r>
                          <a:rPr lang="en-US" sz="4800" b="0" i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0 </m:t>
                        </m:r>
                        <m:r>
                          <m:rPr>
                            <m:sty m:val="p"/>
                          </m:rPr>
                          <a:rPr lang="en-US" sz="4800" b="0" i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V</m:t>
                        </m:r>
                        <m:r>
                          <a:rPr lang="en-US" sz="48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∙</m:t>
                        </m:r>
                        <m:r>
                          <a:rPr lang="uz-Latn-UZ" sz="48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0,002 </m:t>
                        </m:r>
                        <m:r>
                          <m:rPr>
                            <m:sty m:val="p"/>
                          </m:rPr>
                          <a:rPr lang="uz-Latn-UZ" sz="48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s</m:t>
                        </m:r>
                      </m:num>
                      <m:den>
                        <m:r>
                          <a:rPr lang="en-US" sz="4800" b="0" i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0,</m:t>
                        </m:r>
                        <m:r>
                          <a:rPr lang="uz-Latn-UZ" sz="4800" b="0" i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009 </m:t>
                        </m:r>
                        <m:r>
                          <m:rPr>
                            <m:sty m:val="p"/>
                          </m:rPr>
                          <a:rPr lang="uz-Latn-UZ" sz="4800" b="0" i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Wb</m:t>
                        </m:r>
                        <m:r>
                          <a:rPr lang="uz-Latn-UZ" sz="4800" b="0" i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−0,003 </m:t>
                        </m:r>
                        <m:r>
                          <m:rPr>
                            <m:sty m:val="p"/>
                          </m:rPr>
                          <a:rPr lang="uz-Latn-UZ" sz="4800" b="0" i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Wb</m:t>
                        </m:r>
                      </m:den>
                    </m:f>
                    <m:r>
                      <a:rPr lang="en-US" sz="48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uz-Latn-UZ" sz="48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20</m:t>
                    </m:r>
                  </m:oMath>
                </a14:m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r>
                  <a:rPr lang="en-US" sz="4000" b="1" dirty="0" err="1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Javob</a:t>
                </a:r>
                <a:r>
                  <a:rPr lang="en-US" sz="40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</a:t>
                </a:r>
                <a:r>
                  <a:rPr lang="en-US" sz="4000" b="1" dirty="0">
                    <a:solidFill>
                      <a:srgbClr val="0070C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N=20 ta </a:t>
                </a:r>
              </a:p>
              <a:p>
                <a:endParaRPr lang="ru-RU" sz="4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0" name="Текст 9">
                <a:extLst>
                  <a:ext uri="{FF2B5EF4-FFF2-40B4-BE49-F238E27FC236}">
                    <a16:creationId xmlns:a16="http://schemas.microsoft.com/office/drawing/2014/main" id="{34D92280-CB00-49C5-8C56-A57D46F835F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6"/>
              </p:nvPr>
            </p:nvSpPr>
            <p:spPr>
              <a:xfrm>
                <a:off x="0" y="4518992"/>
                <a:ext cx="11423369" cy="2080592"/>
              </a:xfrm>
              <a:blipFill>
                <a:blip r:embed="rId4"/>
                <a:stretch>
                  <a:fillRect l="-186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Прямая соединительная линия 14">
            <a:extLst>
              <a:ext uri="{FF2B5EF4-FFF2-40B4-BE49-F238E27FC236}">
                <a16:creationId xmlns:a16="http://schemas.microsoft.com/office/drawing/2014/main" id="{5546E8FD-FF76-4717-99E8-10BA77AF1533}"/>
              </a:ext>
            </a:extLst>
          </p:cNvPr>
          <p:cNvCxnSpPr>
            <a:cxnSpLocks/>
          </p:cNvCxnSpPr>
          <p:nvPr/>
        </p:nvCxnSpPr>
        <p:spPr>
          <a:xfrm flipH="1">
            <a:off x="6208646" y="715616"/>
            <a:ext cx="39755" cy="324678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>
            <a:extLst>
              <a:ext uri="{FF2B5EF4-FFF2-40B4-BE49-F238E27FC236}">
                <a16:creationId xmlns:a16="http://schemas.microsoft.com/office/drawing/2014/main" id="{1BF488F0-E37A-429F-BB73-5F8F87E38BF6}"/>
              </a:ext>
            </a:extLst>
          </p:cNvPr>
          <p:cNvCxnSpPr/>
          <p:nvPr/>
        </p:nvCxnSpPr>
        <p:spPr>
          <a:xfrm>
            <a:off x="198783" y="3326296"/>
            <a:ext cx="523460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10978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9" grpId="0" build="p"/>
      <p:bldP spid="10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1" name="Объект 10">
                <a:extLst>
                  <a:ext uri="{FF2B5EF4-FFF2-40B4-BE49-F238E27FC236}">
                    <a16:creationId xmlns:a16="http://schemas.microsoft.com/office/drawing/2014/main" id="{8549BB79-77DC-499F-8DDC-CFEE086F766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65044" y="1722782"/>
                <a:ext cx="11688418" cy="4454179"/>
              </a:xfrm>
            </p:spPr>
            <p:txBody>
              <a:bodyPr>
                <a:normAutofit/>
              </a:bodyPr>
              <a:lstStyle/>
              <a:p>
                <a:pPr marL="0" indent="0" algn="just">
                  <a:buNone/>
                </a:pPr>
                <a:r>
                  <a:rPr lang="ru-RU" dirty="0">
                    <a:latin typeface="Arial" panose="020B0604020202020204" pitchFamily="34" charset="0"/>
                    <a:cs typeface="Arial" panose="020B0604020202020204" pitchFamily="34" charset="0"/>
                  </a:rPr>
                  <a:t>	</a:t>
                </a:r>
                <a:r>
                  <a:rPr lang="uz-Latn-UZ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Qarshiligi 0,01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sz="4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Ω</m:t>
                    </m:r>
                  </m:oMath>
                </a14:m>
                <a:r>
                  <a:rPr lang="uz-Latn-UZ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uz-Latn-UZ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bo‘lgan kontur orqali o‘tuvchi magnit oqim 2 s da 0,012</a:t>
                </a:r>
                <a:r>
                  <a:rPr lang="ru-RU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uz-Latn-UZ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Wb ga tekis o‘zgarganda konturda hosil bo‘ladigan tok kuchini toping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  <a:r>
                  <a:rPr lang="uz-Latn-UZ" sz="4400" dirty="0">
                    <a:latin typeface="Arial" panose="020B0604020202020204" pitchFamily="34" charset="0"/>
                    <a:cs typeface="Arial" panose="020B0604020202020204" pitchFamily="34" charset="0"/>
                  </a:rPr>
                  <a:t>	</a:t>
                </a:r>
                <a:endParaRPr lang="ru-RU" sz="4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1" name="Объект 10">
                <a:extLst>
                  <a:ext uri="{FF2B5EF4-FFF2-40B4-BE49-F238E27FC236}">
                    <a16:creationId xmlns:a16="http://schemas.microsoft.com/office/drawing/2014/main" id="{8549BB79-77DC-499F-8DDC-CFEE086F766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65044" y="1722782"/>
                <a:ext cx="11688418" cy="4454179"/>
              </a:xfrm>
              <a:blipFill>
                <a:blip r:embed="rId2"/>
                <a:stretch>
                  <a:fillRect l="-1825" t="-3836" r="-182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Заголовок 21">
            <a:extLst>
              <a:ext uri="{FF2B5EF4-FFF2-40B4-BE49-F238E27FC236}">
                <a16:creationId xmlns:a16="http://schemas.microsoft.com/office/drawing/2014/main" id="{432A2FCE-FD41-40A9-B53D-EC8D654885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2"/>
            <a:ext cx="12192000" cy="1258959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uz-Latn-UZ" sz="6000" b="1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-m</a:t>
            </a:r>
            <a:r>
              <a:rPr lang="uz-Latn-UZ" sz="6000" b="1" dirty="0">
                <a:latin typeface="Arial" panose="020B0604020202020204" pitchFamily="34" charset="0"/>
                <a:cs typeface="Arial" panose="020B0604020202020204" pitchFamily="34" charset="0"/>
              </a:rPr>
              <a:t>asal</a:t>
            </a:r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uz-Latn-UZ" sz="6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6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34177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940CF1C0-4D6F-421D-A523-4E8755030C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821635"/>
          </a:xfrm>
        </p:spPr>
        <p:txBody>
          <a:bodyPr>
            <a:normAutofit/>
          </a:bodyPr>
          <a:lstStyle/>
          <a:p>
            <a:r>
              <a:rPr lang="uz-Latn-UZ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uz-Latn-UZ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Berilgan: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	    Formula:</a:t>
            </a:r>
            <a:endParaRPr lang="ru-RU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Текст 7">
                <a:extLst>
                  <a:ext uri="{FF2B5EF4-FFF2-40B4-BE49-F238E27FC236}">
                    <a16:creationId xmlns:a16="http://schemas.microsoft.com/office/drawing/2014/main" id="{9CF6EE32-649E-421F-BF91-98F51F04D213}"/>
                  </a:ext>
                </a:extLst>
              </p:cNvPr>
              <p:cNvSpPr>
                <a:spLocks noGrp="1"/>
              </p:cNvSpPr>
              <p:nvPr>
                <p:ph type="body" sz="quarter" idx="14"/>
              </p:nvPr>
            </p:nvSpPr>
            <p:spPr>
              <a:xfrm>
                <a:off x="344561" y="821635"/>
                <a:ext cx="4651510" cy="2607365"/>
              </a:xfrm>
            </p:spPr>
            <p:txBody>
              <a:bodyPr/>
              <a:lstStyle/>
              <a:p>
                <a:pPr algn="just"/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40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R</m:t>
                    </m:r>
                    <m:r>
                      <a:rPr lang="en-US" sz="40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=0,01 </m:t>
                    </m:r>
                    <m:r>
                      <m:rPr>
                        <m:sty m:val="p"/>
                      </m:rPr>
                      <a:rPr lang="el-GR" sz="40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Ω</m:t>
                    </m:r>
                  </m:oMath>
                </a14:m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r>
                      <a:rPr lang="en-US" sz="4000" i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∆</m:t>
                    </m:r>
                    <m:r>
                      <a:rPr lang="ru-RU" sz="40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Ф=</m:t>
                    </m:r>
                    <m:r>
                      <a:rPr lang="uz-Latn-UZ" sz="40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0,012 </m:t>
                    </m:r>
                    <m:r>
                      <m:rPr>
                        <m:sty m:val="p"/>
                      </m:rPr>
                      <a:rPr lang="uz-Latn-UZ" sz="40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Wb</m:t>
                    </m:r>
                  </m:oMath>
                </a14:m>
                <a:r>
                  <a:rPr lang="uz-Latn-UZ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:endParaRPr lang="en-US" sz="4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14:m>
                  <m:oMath xmlns:m="http://schemas.openxmlformats.org/officeDocument/2006/math">
                    <m:r>
                      <a:rPr lang="ru-RU" sz="4000" i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∆</m:t>
                    </m:r>
                    <m:r>
                      <m:rPr>
                        <m:sty m:val="p"/>
                      </m:rPr>
                      <a:rPr lang="uz-Latn-UZ" sz="40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t</m:t>
                    </m:r>
                    <m:r>
                      <a:rPr lang="uz-Latn-UZ" sz="40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=2 </m:t>
                    </m:r>
                    <m:r>
                      <m:rPr>
                        <m:sty m:val="p"/>
                      </m:rPr>
                      <a:rPr lang="uz-Latn-UZ" sz="40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s</m:t>
                    </m:r>
                  </m:oMath>
                </a14:m>
                <a:r>
                  <a:rPr lang="uz-Latn-UZ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en-US" sz="4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US" sz="40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Topish </a:t>
                </a:r>
                <a:r>
                  <a:rPr lang="en-US" sz="4000" b="1" dirty="0" err="1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kerak</a:t>
                </a:r>
                <a:r>
                  <a:rPr lang="uz-Latn-UZ" sz="40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uz-Latn-UZ" sz="40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I</m:t>
                    </m:r>
                    <m:r>
                      <a:rPr lang="uz-Latn-UZ" sz="40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−?</m:t>
                    </m:r>
                  </m:oMath>
                </a14:m>
                <a:endParaRPr lang="ru-RU" sz="4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8" name="Текст 7">
                <a:extLst>
                  <a:ext uri="{FF2B5EF4-FFF2-40B4-BE49-F238E27FC236}">
                    <a16:creationId xmlns:a16="http://schemas.microsoft.com/office/drawing/2014/main" id="{9CF6EE32-649E-421F-BF91-98F51F04D21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4"/>
              </p:nvPr>
            </p:nvSpPr>
            <p:spPr>
              <a:xfrm>
                <a:off x="344561" y="821635"/>
                <a:ext cx="4651510" cy="2607365"/>
              </a:xfrm>
              <a:blipFill>
                <a:blip r:embed="rId2"/>
                <a:stretch>
                  <a:fillRect l="-4718" b="-1238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Текст 8">
                <a:extLst>
                  <a:ext uri="{FF2B5EF4-FFF2-40B4-BE49-F238E27FC236}">
                    <a16:creationId xmlns:a16="http://schemas.microsoft.com/office/drawing/2014/main" id="{88E55A97-94E4-400B-93C8-A9A05F16A5E2}"/>
                  </a:ext>
                </a:extLst>
              </p:cNvPr>
              <p:cNvSpPr>
                <a:spLocks noGrp="1"/>
              </p:cNvSpPr>
              <p:nvPr>
                <p:ph type="body" sz="quarter" idx="15"/>
              </p:nvPr>
            </p:nvSpPr>
            <p:spPr>
              <a:xfrm>
                <a:off x="4996070" y="821635"/>
                <a:ext cx="6347789" cy="5117785"/>
              </a:xfrm>
            </p:spPr>
            <p:txBody>
              <a:bodyPr/>
              <a:lstStyle/>
              <a:p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4400" b="0" i="0" dirty="0" smtClean="0">
                        <a:latin typeface="Arial" panose="020B0604020202020204" pitchFamily="34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     </m:t>
                    </m:r>
                    <m:r>
                      <m:rPr>
                        <m:nor/>
                      </m:rPr>
                      <a:rPr lang="en-US" sz="4400" dirty="0" smtClean="0">
                        <a:latin typeface="Arial" panose="020B0604020202020204" pitchFamily="34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ℰ</m:t>
                    </m:r>
                    <m:r>
                      <a:rPr lang="en-US" sz="44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ru-RU" sz="44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ru-RU" sz="4400" i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∆Ф</m:t>
                        </m:r>
                      </m:num>
                      <m:den>
                        <m:r>
                          <a:rPr lang="ru-RU" sz="4400" i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∆</m:t>
                        </m:r>
                        <m:r>
                          <m:rPr>
                            <m:sty m:val="p"/>
                          </m:rPr>
                          <a:rPr lang="en-US" sz="4400" i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t</m:t>
                        </m:r>
                      </m:den>
                    </m:f>
                  </m:oMath>
                </a14:m>
                <a:r>
                  <a:rPr lang="uz-Latn-UZ" sz="4400" dirty="0"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    </a:t>
                </a:r>
                <a:r>
                  <a:rPr lang="en-US" sz="4400" dirty="0"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 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4400" dirty="0">
                        <a:latin typeface="Arial" panose="020B0604020202020204" pitchFamily="34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ℰ</m:t>
                    </m:r>
                    <m:r>
                      <a:rPr lang="uz-Latn-UZ" sz="44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uz-Latn-UZ" sz="44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𝐼</m:t>
                    </m:r>
                    <m:r>
                      <a:rPr lang="uz-Latn-UZ" sz="44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∙</m:t>
                    </m:r>
                    <m:r>
                      <a:rPr lang="uz-Latn-UZ" sz="44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𝑅</m:t>
                    </m:r>
                  </m:oMath>
                </a14:m>
                <a:endParaRPr lang="en-US" sz="4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uz-Latn-UZ" sz="4400" dirty="0">
                    <a:cs typeface="Arial" panose="020B0604020202020204" pitchFamily="34" charset="0"/>
                  </a:rPr>
                  <a:t>    </a:t>
                </a:r>
                <a:endParaRPr lang="en-US" sz="4400" dirty="0">
                  <a:cs typeface="Arial" panose="020B0604020202020204" pitchFamily="34" charset="0"/>
                </a:endParaRPr>
              </a:p>
              <a:p>
                <a:r>
                  <a:rPr lang="en-US" sz="4400" dirty="0">
                    <a:cs typeface="Arial" panose="020B0604020202020204" pitchFamily="34" charset="0"/>
                  </a:rPr>
                  <a:t>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ru-RU" sz="440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∆Ф</m:t>
                        </m:r>
                      </m:num>
                      <m:den>
                        <m:r>
                          <a:rPr lang="ru-RU" sz="440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∆</m:t>
                        </m:r>
                        <m:r>
                          <m:rPr>
                            <m:sty m:val="p"/>
                          </m:rPr>
                          <a:rPr lang="en-US" sz="440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t</m:t>
                        </m:r>
                      </m:den>
                    </m:f>
                    <m:r>
                      <a:rPr lang="uz-Latn-UZ" sz="4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uz-Latn-UZ" sz="4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𝐼</m:t>
                    </m:r>
                    <m:r>
                      <a:rPr lang="uz-Latn-UZ" sz="4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∙</m:t>
                    </m:r>
                    <m:r>
                      <a:rPr lang="uz-Latn-UZ" sz="4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𝑅</m:t>
                    </m:r>
                  </m:oMath>
                </a14:m>
                <a:r>
                  <a:rPr lang="uz-Latn-UZ" sz="4000" dirty="0">
                    <a:latin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>
                    <a:latin typeface="Cambria Math" panose="02040503050406030204" pitchFamily="18" charset="0"/>
                    <a:cs typeface="Arial" panose="020B0604020202020204" pitchFamily="34" charset="0"/>
                  </a:rPr>
                  <a:t>       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uz-Latn-UZ" sz="44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I</m:t>
                    </m:r>
                    <m:r>
                      <a:rPr lang="uz-Latn-UZ" sz="44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uz-Latn-UZ" sz="4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ru-RU" sz="4400" i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∆Ф</m:t>
                        </m:r>
                      </m:num>
                      <m:den>
                        <m:r>
                          <a:rPr lang="uz-Latn-UZ" sz="44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∆</m:t>
                        </m:r>
                        <m:r>
                          <m:rPr>
                            <m:sty m:val="p"/>
                          </m:rPr>
                          <a:rPr lang="uz-Latn-UZ" sz="44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t</m:t>
                        </m:r>
                        <m:r>
                          <a:rPr lang="uz-Latn-UZ" sz="44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∙</m:t>
                        </m:r>
                        <m:r>
                          <m:rPr>
                            <m:sty m:val="p"/>
                          </m:rPr>
                          <a:rPr lang="uz-Latn-UZ" sz="44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R</m:t>
                        </m:r>
                      </m:den>
                    </m:f>
                  </m:oMath>
                </a14:m>
                <a:endParaRPr lang="ru-RU" sz="4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9" name="Текст 8">
                <a:extLst>
                  <a:ext uri="{FF2B5EF4-FFF2-40B4-BE49-F238E27FC236}">
                    <a16:creationId xmlns:a16="http://schemas.microsoft.com/office/drawing/2014/main" id="{88E55A97-94E4-400B-93C8-A9A05F16A5E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5"/>
              </p:nvPr>
            </p:nvSpPr>
            <p:spPr>
              <a:xfrm>
                <a:off x="4996070" y="821635"/>
                <a:ext cx="6347789" cy="5117785"/>
              </a:xfr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Текст 9">
                <a:extLst>
                  <a:ext uri="{FF2B5EF4-FFF2-40B4-BE49-F238E27FC236}">
                    <a16:creationId xmlns:a16="http://schemas.microsoft.com/office/drawing/2014/main" id="{34D92280-CB00-49C5-8C56-A57D46F835F4}"/>
                  </a:ext>
                </a:extLst>
              </p:cNvPr>
              <p:cNvSpPr>
                <a:spLocks noGrp="1"/>
              </p:cNvSpPr>
              <p:nvPr>
                <p:ph type="body" sz="quarter" idx="16"/>
              </p:nvPr>
            </p:nvSpPr>
            <p:spPr>
              <a:xfrm>
                <a:off x="212037" y="4214192"/>
                <a:ext cx="11675161" cy="2239618"/>
              </a:xfrm>
            </p:spPr>
            <p:txBody>
              <a:bodyPr/>
              <a:lstStyle/>
              <a:p>
                <a:r>
                  <a:rPr lang="en-US" sz="40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b="1" dirty="0" err="1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Yechish</a:t>
                </a:r>
                <a:r>
                  <a:rPr lang="en-US" sz="40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uz-Latn-UZ" sz="44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I</m:t>
                    </m:r>
                    <m:r>
                      <a:rPr lang="uz-Latn-UZ" sz="44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uz-Latn-UZ" sz="4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uz-Latn-UZ" sz="4400" b="0" i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0,012 </m:t>
                        </m:r>
                        <m:r>
                          <m:rPr>
                            <m:sty m:val="p"/>
                          </m:rPr>
                          <a:rPr lang="uz-Latn-UZ" sz="4400" b="0" i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Wb</m:t>
                        </m:r>
                      </m:num>
                      <m:den>
                        <m:r>
                          <a:rPr lang="uz-Latn-UZ" sz="4400" b="0" i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2 </m:t>
                        </m:r>
                        <m:r>
                          <m:rPr>
                            <m:sty m:val="p"/>
                          </m:rPr>
                          <a:rPr lang="uz-Latn-UZ" sz="4400" b="0" i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s</m:t>
                        </m:r>
                        <m:r>
                          <a:rPr lang="uz-Latn-UZ" sz="44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∙0,01 </m:t>
                        </m:r>
                        <m:r>
                          <m:rPr>
                            <m:sty m:val="p"/>
                          </m:rPr>
                          <a:rPr lang="el-GR" sz="4400" i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Ω</m:t>
                        </m:r>
                      </m:den>
                    </m:f>
                    <m:r>
                      <a:rPr lang="uz-Latn-UZ" sz="44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=0,6 </m:t>
                    </m:r>
                    <m:r>
                      <m:rPr>
                        <m:sty m:val="p"/>
                      </m:rPr>
                      <a:rPr lang="uz-Latn-UZ" sz="44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A</m:t>
                    </m:r>
                    <m:r>
                      <a:rPr lang="en-US" sz="44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         [</m:t>
                    </m:r>
                    <m:f>
                      <m:fPr>
                        <m:ctrlPr>
                          <a:rPr lang="en-US" sz="4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4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𝑊𝑏</m:t>
                        </m:r>
                      </m:num>
                      <m:den>
                        <m:r>
                          <a:rPr lang="en-US" sz="4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𝑠</m:t>
                        </m:r>
                        <m:r>
                          <a:rPr lang="en-US" sz="4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∙Ω</m:t>
                        </m:r>
                      </m:den>
                    </m:f>
                    <m:r>
                      <a:rPr lang="en-US" sz="44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US" sz="4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4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𝑉</m:t>
                        </m:r>
                      </m:num>
                      <m:den>
                        <m:r>
                          <a:rPr lang="el-GR" sz="4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Ω</m:t>
                        </m:r>
                      </m:den>
                    </m:f>
                    <m:r>
                      <a:rPr lang="en-US" sz="44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 sz="44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A</m:t>
                    </m:r>
                    <m:r>
                      <a:rPr lang="en-US" sz="44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]</m:t>
                    </m:r>
                  </m:oMath>
                </a14:m>
                <a:endParaRPr lang="en-US" sz="4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</a:t>
                </a:r>
              </a:p>
              <a:p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</a:t>
                </a:r>
                <a:r>
                  <a:rPr lang="en-US" sz="4000" b="1" dirty="0" err="1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Javob</a:t>
                </a:r>
                <a:r>
                  <a:rPr lang="en-US" sz="40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  </a:t>
                </a:r>
                <a:r>
                  <a:rPr lang="uz-Latn-UZ" sz="4000" b="1" dirty="0">
                    <a:solidFill>
                      <a:srgbClr val="0070C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I=0,6 A</a:t>
                </a:r>
                <a:r>
                  <a:rPr lang="en-US" sz="4000" b="1" dirty="0">
                    <a:solidFill>
                      <a:srgbClr val="0070C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</a:p>
              <a:p>
                <a:endParaRPr lang="ru-RU" sz="4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0" name="Текст 9">
                <a:extLst>
                  <a:ext uri="{FF2B5EF4-FFF2-40B4-BE49-F238E27FC236}">
                    <a16:creationId xmlns:a16="http://schemas.microsoft.com/office/drawing/2014/main" id="{34D92280-CB00-49C5-8C56-A57D46F835F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6"/>
              </p:nvPr>
            </p:nvSpPr>
            <p:spPr>
              <a:xfrm>
                <a:off x="212037" y="4214192"/>
                <a:ext cx="11675161" cy="2239618"/>
              </a:xfrm>
              <a:blipFill>
                <a:blip r:embed="rId4"/>
                <a:stretch>
                  <a:fillRect l="-731" b="-1739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Прямая соединительная линия 14">
            <a:extLst>
              <a:ext uri="{FF2B5EF4-FFF2-40B4-BE49-F238E27FC236}">
                <a16:creationId xmlns:a16="http://schemas.microsoft.com/office/drawing/2014/main" id="{5546E8FD-FF76-4717-99E8-10BA77AF1533}"/>
              </a:ext>
            </a:extLst>
          </p:cNvPr>
          <p:cNvCxnSpPr>
            <a:cxnSpLocks/>
          </p:cNvCxnSpPr>
          <p:nvPr/>
        </p:nvCxnSpPr>
        <p:spPr>
          <a:xfrm>
            <a:off x="4996070" y="516835"/>
            <a:ext cx="0" cy="32997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Прямая соединительная линия 2">
            <a:extLst>
              <a:ext uri="{FF2B5EF4-FFF2-40B4-BE49-F238E27FC236}">
                <a16:creationId xmlns:a16="http://schemas.microsoft.com/office/drawing/2014/main" id="{DE1FA15A-0DCD-4503-BD7C-4DB52DE9ECC7}"/>
              </a:ext>
            </a:extLst>
          </p:cNvPr>
          <p:cNvCxnSpPr/>
          <p:nvPr/>
        </p:nvCxnSpPr>
        <p:spPr>
          <a:xfrm>
            <a:off x="92768" y="2835965"/>
            <a:ext cx="465151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09268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9" grpId="0" build="p"/>
      <p:bldP spid="10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Объект 10">
            <a:extLst>
              <a:ext uri="{FF2B5EF4-FFF2-40B4-BE49-F238E27FC236}">
                <a16:creationId xmlns:a16="http://schemas.microsoft.com/office/drawing/2014/main" id="{8549BB79-77DC-499F-8DDC-CFEE086F76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783" y="1656522"/>
            <a:ext cx="11701669" cy="452044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uz-Latn-UZ" sz="4400" dirty="0">
                <a:latin typeface="Arial" panose="020B0604020202020204" pitchFamily="34" charset="0"/>
                <a:cs typeface="Arial" panose="020B0604020202020204" pitchFamily="34" charset="0"/>
              </a:rPr>
              <a:t>Induksiyasi 0,2 T bo‘lgan bir jinsli magnit maydonda 20 cm uzunlikdagi </a:t>
            </a:r>
            <a:r>
              <a:rPr lang="ru-RU" sz="4400" dirty="0">
                <a:latin typeface="Arial" panose="020B0604020202020204" pitchFamily="34" charset="0"/>
                <a:cs typeface="Arial" panose="020B0604020202020204" pitchFamily="34" charset="0"/>
              </a:rPr>
              <a:t>о‘</a:t>
            </a:r>
            <a:r>
              <a:rPr lang="uz-Latn-UZ" sz="4400" dirty="0">
                <a:latin typeface="Arial" panose="020B0604020202020204" pitchFamily="34" charset="0"/>
                <a:cs typeface="Arial" panose="020B0604020202020204" pitchFamily="34" charset="0"/>
              </a:rPr>
              <a:t>tkazgichni induksiya chiziqlariga tik yo‘nalishda necha m/s tezlik bilan harakatlantirganda, unda 0,2 V induksiya EYuK hosil bo‘ladi?</a:t>
            </a:r>
            <a:endParaRPr lang="ru-RU" sz="6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Заголовок 21">
            <a:extLst>
              <a:ext uri="{FF2B5EF4-FFF2-40B4-BE49-F238E27FC236}">
                <a16:creationId xmlns:a16="http://schemas.microsoft.com/office/drawing/2014/main" id="{432A2FCE-FD41-40A9-B53D-EC8D654885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2"/>
            <a:ext cx="12192000" cy="1258959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uz-Latn-UZ" sz="6000" b="1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-m</a:t>
            </a:r>
            <a:r>
              <a:rPr lang="uz-Latn-UZ" sz="6000" b="1" dirty="0">
                <a:latin typeface="Arial" panose="020B0604020202020204" pitchFamily="34" charset="0"/>
                <a:cs typeface="Arial" panose="020B0604020202020204" pitchFamily="34" charset="0"/>
              </a:rPr>
              <a:t>asal</a:t>
            </a:r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uz-Latn-UZ" sz="6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6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67354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940CF1C0-4D6F-421D-A523-4E8755030C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821635"/>
          </a:xfrm>
        </p:spPr>
        <p:txBody>
          <a:bodyPr>
            <a:normAutofit/>
          </a:bodyPr>
          <a:lstStyle/>
          <a:p>
            <a:r>
              <a:rPr lang="uz-Latn-UZ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uz-Latn-UZ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Berilgan: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	Formula:</a:t>
            </a:r>
            <a:endParaRPr lang="ru-RU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Текст 7">
                <a:extLst>
                  <a:ext uri="{FF2B5EF4-FFF2-40B4-BE49-F238E27FC236}">
                    <a16:creationId xmlns:a16="http://schemas.microsoft.com/office/drawing/2014/main" id="{9CF6EE32-649E-421F-BF91-98F51F04D213}"/>
                  </a:ext>
                </a:extLst>
              </p:cNvPr>
              <p:cNvSpPr>
                <a:spLocks noGrp="1"/>
              </p:cNvSpPr>
              <p:nvPr>
                <p:ph type="body" sz="quarter" idx="14"/>
              </p:nvPr>
            </p:nvSpPr>
            <p:spPr>
              <a:xfrm>
                <a:off x="1" y="821635"/>
                <a:ext cx="3034748" cy="2607365"/>
              </a:xfrm>
            </p:spPr>
            <p:txBody>
              <a:bodyPr/>
              <a:lstStyle/>
              <a:p>
                <a:pPr algn="just"/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uz-Latn-UZ" sz="40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B</m:t>
                    </m:r>
                    <m:r>
                      <a:rPr lang="uz-Latn-UZ" sz="40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=0,2 </m:t>
                    </m:r>
                    <m:r>
                      <m:rPr>
                        <m:sty m:val="p"/>
                      </m:rPr>
                      <a:rPr lang="uz-Latn-UZ" sz="40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T</m:t>
                    </m:r>
                  </m:oMath>
                </a14:m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r>
                      <a:rPr lang="uz-Latn-UZ" sz="4000" i="1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𝑙</m:t>
                    </m:r>
                    <m:r>
                      <a:rPr lang="uz-Latn-UZ" sz="40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=0,2 </m:t>
                    </m:r>
                    <m:r>
                      <m:rPr>
                        <m:sty m:val="p"/>
                      </m:rPr>
                      <a:rPr lang="uz-Latn-UZ" sz="40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m</m:t>
                    </m:r>
                  </m:oMath>
                </a14:m>
                <a:r>
                  <a:rPr lang="uz-Latn-UZ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:endParaRPr lang="en-US" sz="4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4000" dirty="0">
                        <a:latin typeface="Arial" panose="020B0604020202020204" pitchFamily="34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ℰ</m:t>
                    </m:r>
                    <m:r>
                      <a:rPr lang="uz-Latn-UZ" sz="4000" b="0" i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uz-Latn-UZ" sz="40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0,2 </m:t>
                    </m:r>
                    <m:r>
                      <m:rPr>
                        <m:sty m:val="p"/>
                      </m:rPr>
                      <a:rPr lang="uz-Latn-UZ" sz="40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V</m:t>
                    </m:r>
                  </m:oMath>
                </a14:m>
                <a:r>
                  <a:rPr lang="uz-Latn-UZ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r>
                  <a:rPr lang="uz-Latn-UZ" sz="40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T.K.: </a:t>
                </a:r>
                <a14:m>
                  <m:oMath xmlns:m="http://schemas.openxmlformats.org/officeDocument/2006/math">
                    <m:r>
                      <a:rPr lang="el-GR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𝜗</m:t>
                    </m:r>
                    <m:r>
                      <a:rPr lang="uz-Latn-UZ" sz="4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−?</m:t>
                    </m:r>
                  </m:oMath>
                </a14:m>
                <a:endParaRPr lang="ru-RU" sz="4000" i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8" name="Текст 7">
                <a:extLst>
                  <a:ext uri="{FF2B5EF4-FFF2-40B4-BE49-F238E27FC236}">
                    <a16:creationId xmlns:a16="http://schemas.microsoft.com/office/drawing/2014/main" id="{9CF6EE32-649E-421F-BF91-98F51F04D21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4"/>
              </p:nvPr>
            </p:nvSpPr>
            <p:spPr>
              <a:xfrm>
                <a:off x="1" y="821635"/>
                <a:ext cx="3034748" cy="2607365"/>
              </a:xfrm>
              <a:blipFill>
                <a:blip r:embed="rId2"/>
                <a:stretch>
                  <a:fillRect l="-7028" b="-1238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Текст 8">
                <a:extLst>
                  <a:ext uri="{FF2B5EF4-FFF2-40B4-BE49-F238E27FC236}">
                    <a16:creationId xmlns:a16="http://schemas.microsoft.com/office/drawing/2014/main" id="{88E55A97-94E4-400B-93C8-A9A05F16A5E2}"/>
                  </a:ext>
                </a:extLst>
              </p:cNvPr>
              <p:cNvSpPr>
                <a:spLocks noGrp="1"/>
              </p:cNvSpPr>
              <p:nvPr>
                <p:ph type="body" sz="quarter" idx="15"/>
              </p:nvPr>
            </p:nvSpPr>
            <p:spPr>
              <a:xfrm>
                <a:off x="2570921" y="821636"/>
                <a:ext cx="9621075" cy="3551582"/>
              </a:xfrm>
            </p:spPr>
            <p:txBody>
              <a:bodyPr/>
              <a:lstStyle/>
              <a:p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4400" dirty="0" smtClean="0">
                        <a:latin typeface="Arial" panose="020B0604020202020204" pitchFamily="34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ℰ</m:t>
                    </m:r>
                    <m:r>
                      <a:rPr lang="en-US" sz="44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ru-RU" sz="44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uz-Latn-UZ" sz="4400" b="0" i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A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uz-Latn-UZ" sz="44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q</m:t>
                        </m:r>
                      </m:den>
                    </m:f>
                  </m:oMath>
                </a14:m>
                <a:r>
                  <a:rPr lang="uz-Latn-UZ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</a:t>
                </a:r>
                <a:r>
                  <a:rPr lang="uz-Latn-UZ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uz-Latn-UZ" sz="40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𝐴</m:t>
                    </m:r>
                    <m:r>
                      <a:rPr lang="uz-Latn-UZ" sz="40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uz-Latn-UZ" sz="40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𝐼</m:t>
                    </m:r>
                    <m:r>
                      <a:rPr lang="uz-Latn-UZ" sz="40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∙</m:t>
                    </m:r>
                    <m:r>
                      <a:rPr lang="uz-Latn-UZ" sz="40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𝐵</m:t>
                    </m:r>
                    <m:r>
                      <a:rPr lang="uz-Latn-UZ" sz="40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∙∆</m:t>
                    </m:r>
                    <m:r>
                      <a:rPr lang="uz-Latn-UZ" sz="40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𝑆</m:t>
                    </m:r>
                  </m:oMath>
                </a14:m>
                <a:r>
                  <a:rPr lang="uz-Latn-UZ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  </a:t>
                </a:r>
                <a14:m>
                  <m:oMath xmlns:m="http://schemas.openxmlformats.org/officeDocument/2006/math">
                    <m:r>
                      <a:rPr lang="en-US" sz="4000" b="0" i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        </m:t>
                    </m:r>
                    <m:r>
                      <a:rPr lang="uz-Latn-UZ" sz="40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∆</m:t>
                    </m:r>
                    <m:r>
                      <a:rPr lang="uz-Latn-UZ" sz="40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𝑆</m:t>
                    </m:r>
                    <m:r>
                      <a:rPr lang="uz-Latn-UZ" sz="40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uz-Latn-UZ" sz="40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𝑙</m:t>
                    </m:r>
                    <m:r>
                      <a:rPr lang="uz-Latn-UZ" sz="40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∙</m:t>
                    </m:r>
                    <m:r>
                      <a:rPr lang="uz-Latn-UZ" sz="40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𝑑</m:t>
                    </m:r>
                  </m:oMath>
                </a14:m>
                <a:endParaRPr lang="uz-Latn-UZ" sz="4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4400" dirty="0">
                        <a:latin typeface="Arial" panose="020B0604020202020204" pitchFamily="34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ℰ</m:t>
                    </m:r>
                    <m:r>
                      <a:rPr lang="uz-Latn-UZ" sz="44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uz-Latn-UZ" sz="4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uz-Latn-UZ" sz="4400" i="1" dirty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𝐼</m:t>
                        </m:r>
                        <m:r>
                          <a:rPr lang="uz-Latn-UZ" sz="44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∙</m:t>
                        </m:r>
                        <m:r>
                          <a:rPr lang="uz-Latn-UZ" sz="44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𝐵</m:t>
                        </m:r>
                        <m:r>
                          <a:rPr lang="uz-Latn-UZ" sz="44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∙∆</m:t>
                        </m:r>
                        <m:r>
                          <a:rPr lang="uz-Latn-UZ" sz="44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𝑆</m:t>
                        </m:r>
                      </m:num>
                      <m:den>
                        <m:r>
                          <a:rPr lang="uz-Latn-UZ" sz="4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𝑞</m:t>
                        </m:r>
                      </m:den>
                    </m:f>
                    <m:r>
                      <a:rPr lang="uz-Latn-UZ" sz="4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uz-Latn-UZ" sz="4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uz-Latn-UZ" sz="4400" i="1" dirty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𝐼</m:t>
                        </m:r>
                        <m:r>
                          <a:rPr lang="uz-Latn-UZ" sz="44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∙</m:t>
                        </m:r>
                        <m:r>
                          <a:rPr lang="uz-Latn-UZ" sz="44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𝐵</m:t>
                        </m:r>
                        <m:r>
                          <a:rPr lang="uz-Latn-UZ" sz="440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∙</m:t>
                        </m:r>
                        <m:r>
                          <a:rPr lang="uz-Latn-UZ" sz="44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𝑙</m:t>
                        </m:r>
                        <m:r>
                          <a:rPr lang="uz-Latn-UZ" sz="44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∙</m:t>
                        </m:r>
                        <m:r>
                          <a:rPr lang="uz-Latn-UZ" sz="44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𝑑</m:t>
                        </m:r>
                      </m:num>
                      <m:den>
                        <m:r>
                          <a:rPr lang="uz-Latn-UZ" sz="4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𝑞</m:t>
                        </m:r>
                      </m:den>
                    </m:f>
                  </m:oMath>
                </a14:m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,</a:t>
                </a:r>
                <a:r>
                  <a:rPr lang="uz-Latn-UZ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  </a:t>
                </a:r>
                <a14:m>
                  <m:oMath xmlns:m="http://schemas.openxmlformats.org/officeDocument/2006/math">
                    <m:r>
                      <a:rPr lang="uz-Latn-UZ" sz="40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𝑑</m:t>
                    </m:r>
                    <m:r>
                      <a:rPr lang="uz-Latn-UZ" sz="40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uz-Latn-UZ" sz="40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𝜗</m:t>
                    </m:r>
                    <m:r>
                      <a:rPr lang="uz-Latn-UZ" sz="40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∙∆</m:t>
                    </m:r>
                    <m:r>
                      <a:rPr lang="uz-Latn-UZ" sz="40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𝑡</m:t>
                    </m:r>
                    <m:r>
                      <a:rPr lang="en-US" sz="40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,</m:t>
                    </m:r>
                  </m:oMath>
                </a14:m>
                <a:r>
                  <a:rPr lang="uz-Latn-UZ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14:m>
                  <m:oMath xmlns:m="http://schemas.openxmlformats.org/officeDocument/2006/math">
                    <m:r>
                      <a:rPr lang="uz-Latn-UZ" sz="40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𝑞</m:t>
                    </m:r>
                    <m:r>
                      <a:rPr lang="uz-Latn-UZ" sz="40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uz-Latn-UZ" sz="40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𝐼</m:t>
                    </m:r>
                    <m:r>
                      <a:rPr lang="uz-Latn-UZ" sz="40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∙∆</m:t>
                    </m:r>
                    <m:r>
                      <a:rPr lang="uz-Latn-UZ" sz="40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𝑡</m:t>
                    </m:r>
                  </m:oMath>
                </a14:m>
                <a:endParaRPr lang="uz-Latn-UZ" sz="4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4800" dirty="0">
                        <a:latin typeface="Arial" panose="020B0604020202020204" pitchFamily="34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ℰ</m:t>
                    </m:r>
                    <m:r>
                      <a:rPr lang="uz-Latn-UZ" sz="4800" b="0" i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uz-Latn-UZ" sz="4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uz-Latn-UZ" sz="4800" i="0" dirty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I</m:t>
                        </m:r>
                        <m:r>
                          <a:rPr lang="uz-Latn-UZ" sz="4800" i="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∙</m:t>
                        </m:r>
                        <m:r>
                          <m:rPr>
                            <m:sty m:val="p"/>
                          </m:rPr>
                          <a:rPr lang="uz-Latn-UZ" sz="4800" i="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B</m:t>
                        </m:r>
                        <m:r>
                          <a:rPr lang="uz-Latn-UZ" sz="4800" i="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∙</m:t>
                        </m:r>
                        <m:r>
                          <a:rPr lang="uz-Latn-UZ" sz="48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𝑙</m:t>
                        </m:r>
                        <m:r>
                          <a:rPr lang="uz-Latn-UZ" sz="4800" i="0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∙</m:t>
                        </m:r>
                        <m:r>
                          <a:rPr lang="uz-Latn-UZ" sz="480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𝜗</m:t>
                        </m:r>
                        <m:r>
                          <a:rPr lang="uz-Latn-UZ" sz="4800" i="0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∙∆</m:t>
                        </m:r>
                        <m:r>
                          <m:rPr>
                            <m:sty m:val="p"/>
                          </m:rPr>
                          <a:rPr lang="uz-Latn-UZ" sz="4800" b="0" i="0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t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uz-Latn-UZ" sz="4800" i="0" dirty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I</m:t>
                        </m:r>
                        <m:r>
                          <a:rPr lang="uz-Latn-UZ" sz="4800" i="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∙∆</m:t>
                        </m:r>
                        <m:r>
                          <m:rPr>
                            <m:sty m:val="p"/>
                          </m:rPr>
                          <a:rPr lang="uz-Latn-UZ" sz="4800" i="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t</m:t>
                        </m:r>
                        <m:r>
                          <m:rPr>
                            <m:nor/>
                          </m:rPr>
                          <a:rPr lang="uz-Latn-UZ" sz="4800" dirty="0"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 </m:t>
                        </m:r>
                      </m:den>
                    </m:f>
                    <m:r>
                      <a:rPr lang="uz-Latn-UZ" sz="48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m:rPr>
                        <m:sty m:val="p"/>
                      </m:rPr>
                      <a:rPr lang="uz-Latn-UZ" sz="48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B</m:t>
                    </m:r>
                    <m:r>
                      <a:rPr lang="uz-Latn-UZ" sz="48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∙</m:t>
                    </m:r>
                    <m:r>
                      <a:rPr lang="uz-Latn-UZ" sz="4800" i="1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𝑙</m:t>
                    </m:r>
                    <m:r>
                      <a:rPr lang="uz-Latn-UZ" sz="48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∙</m:t>
                    </m:r>
                    <m:r>
                      <a:rPr lang="uz-Latn-UZ" sz="4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𝜗</m:t>
                    </m:r>
                    <m:r>
                      <a:rPr lang="uz-Latn-UZ" sz="4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⇒  </m:t>
                    </m:r>
                    <m:r>
                      <a:rPr lang="uz-Latn-UZ" sz="4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𝜗</m:t>
                    </m:r>
                    <m:r>
                      <a:rPr lang="uz-Latn-UZ" sz="48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uz-Latn-UZ" sz="4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4800" dirty="0">
                            <a:latin typeface="Arial" panose="020B0604020202020204" pitchFamily="34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ℰ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uz-Latn-UZ" sz="48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B</m:t>
                        </m:r>
                        <m:r>
                          <a:rPr lang="uz-Latn-UZ" sz="48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∙</m:t>
                        </m:r>
                        <m:r>
                          <a:rPr lang="uz-Latn-UZ" sz="4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𝑙</m:t>
                        </m:r>
                      </m:den>
                    </m:f>
                  </m:oMath>
                </a14:m>
                <a:r>
                  <a:rPr lang="uz-Latn-UZ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ru-RU" sz="4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9" name="Текст 8">
                <a:extLst>
                  <a:ext uri="{FF2B5EF4-FFF2-40B4-BE49-F238E27FC236}">
                    <a16:creationId xmlns:a16="http://schemas.microsoft.com/office/drawing/2014/main" id="{88E55A97-94E4-400B-93C8-A9A05F16A5E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5"/>
              </p:nvPr>
            </p:nvSpPr>
            <p:spPr>
              <a:xfrm>
                <a:off x="2570921" y="821636"/>
                <a:ext cx="9621075" cy="3551582"/>
              </a:xfr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Текст 9">
                <a:extLst>
                  <a:ext uri="{FF2B5EF4-FFF2-40B4-BE49-F238E27FC236}">
                    <a16:creationId xmlns:a16="http://schemas.microsoft.com/office/drawing/2014/main" id="{34D92280-CB00-49C5-8C56-A57D46F835F4}"/>
                  </a:ext>
                </a:extLst>
              </p:cNvPr>
              <p:cNvSpPr>
                <a:spLocks noGrp="1"/>
              </p:cNvSpPr>
              <p:nvPr>
                <p:ph type="body" sz="quarter" idx="16"/>
              </p:nvPr>
            </p:nvSpPr>
            <p:spPr>
              <a:xfrm>
                <a:off x="92767" y="4731025"/>
                <a:ext cx="11807683" cy="1881810"/>
              </a:xfrm>
            </p:spPr>
            <p:txBody>
              <a:bodyPr/>
              <a:lstStyle/>
              <a:p>
                <a:r>
                  <a:rPr lang="en-US" sz="40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Yechish:</a:t>
                </a:r>
                <a:r>
                  <a:rPr lang="uz-Latn-UZ" sz="40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uz-Latn-UZ" sz="4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𝜗</m:t>
                    </m:r>
                    <m:r>
                      <a:rPr lang="uz-Latn-UZ" sz="44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uz-Latn-UZ" sz="4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uz-Latn-UZ" sz="44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0,2 </m:t>
                        </m:r>
                        <m:r>
                          <m:rPr>
                            <m:sty m:val="p"/>
                          </m:rPr>
                          <a:rPr lang="uz-Latn-UZ" sz="44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V</m:t>
                        </m:r>
                      </m:num>
                      <m:den>
                        <m:r>
                          <a:rPr lang="uz-Latn-UZ" sz="44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0,2 </m:t>
                        </m:r>
                        <m:r>
                          <m:rPr>
                            <m:sty m:val="p"/>
                          </m:rPr>
                          <a:rPr lang="uz-Latn-UZ" sz="44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T</m:t>
                        </m:r>
                        <m:r>
                          <a:rPr lang="uz-Latn-UZ" sz="44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∙0,2 </m:t>
                        </m:r>
                        <m:r>
                          <m:rPr>
                            <m:sty m:val="p"/>
                          </m:rPr>
                          <a:rPr lang="uz-Latn-UZ" sz="44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m</m:t>
                        </m:r>
                      </m:den>
                    </m:f>
                    <m:r>
                      <a:rPr lang="uz-Latn-UZ" sz="44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=5 </m:t>
                    </m:r>
                    <m:r>
                      <m:rPr>
                        <m:sty m:val="p"/>
                      </m:rPr>
                      <a:rPr lang="uz-Latn-UZ" sz="44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m</m:t>
                    </m:r>
                    <m:r>
                      <a:rPr lang="uz-Latn-UZ" sz="44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/</m:t>
                    </m:r>
                    <m:r>
                      <m:rPr>
                        <m:sty m:val="p"/>
                      </m:rPr>
                      <a:rPr lang="uz-Latn-UZ" sz="44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s</m:t>
                    </m:r>
                  </m:oMath>
                </a14:m>
                <a:r>
                  <a:rPr lang="uz-Latn-UZ" sz="4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uz-Latn-UZ" sz="4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uz-Latn-UZ" sz="40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Javob: </a:t>
                </a:r>
                <a14:m>
                  <m:oMath xmlns:m="http://schemas.openxmlformats.org/officeDocument/2006/math">
                    <m:r>
                      <a:rPr lang="uz-Latn-UZ" sz="40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𝝑</m:t>
                    </m:r>
                    <m:r>
                      <a:rPr lang="uz-Latn-UZ" sz="40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uz-Latn-UZ" sz="40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𝟓</m:t>
                    </m:r>
                    <m:r>
                      <a:rPr lang="uz-Latn-UZ" sz="40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a:rPr lang="uz-Latn-UZ" sz="4000" b="1" i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𝐦</m:t>
                    </m:r>
                    <m:r>
                      <a:rPr lang="uz-Latn-UZ" sz="4000" b="1" i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/</m:t>
                    </m:r>
                    <m:r>
                      <a:rPr lang="uz-Latn-UZ" sz="4000" b="1" i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𝐬</m:t>
                    </m:r>
                  </m:oMath>
                </a14:m>
                <a:r>
                  <a:rPr lang="uz-Latn-UZ" sz="40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         </a:t>
                </a:r>
                <a:r>
                  <a:rPr lang="en-US" sz="40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[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40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𝑉</m:t>
                        </m:r>
                      </m:num>
                      <m:den>
                        <m:r>
                          <a:rPr lang="en-US" sz="40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𝑇</m:t>
                        </m:r>
                        <m:r>
                          <a:rPr lang="en-US" sz="40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∙</m:t>
                        </m:r>
                        <m:r>
                          <a:rPr lang="en-US" sz="40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𝑚</m:t>
                        </m:r>
                      </m:den>
                    </m:f>
                    <m:r>
                      <a:rPr lang="en-US" sz="4000" b="0" i="0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US" sz="40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40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𝑊𝑏</m:t>
                        </m:r>
                        <m:r>
                          <a:rPr lang="en-US" sz="40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/</m:t>
                        </m:r>
                        <m:r>
                          <a:rPr lang="en-US" sz="40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𝑠</m:t>
                        </m:r>
                      </m:num>
                      <m:den>
                        <m:r>
                          <a:rPr lang="en-US" sz="40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𝑊𝑏</m:t>
                        </m:r>
                        <m:r>
                          <a:rPr lang="en-US" sz="40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/</m:t>
                        </m:r>
                        <m:sSup>
                          <m:sSupPr>
                            <m:ctrlPr>
                              <a:rPr lang="en-US" sz="4000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en-US" sz="4000" b="0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𝑚</m:t>
                            </m:r>
                          </m:e>
                          <m:sup>
                            <m:r>
                              <a:rPr lang="en-US" sz="4000" b="0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40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∙</m:t>
                        </m:r>
                        <m:r>
                          <a:rPr lang="en-US" sz="40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𝑚</m:t>
                        </m:r>
                      </m:den>
                    </m:f>
                    <m:r>
                      <a:rPr lang="en-US" sz="4000" b="0" i="0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 sz="4000" b="0" i="0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m</m:t>
                    </m:r>
                    <m:r>
                      <a:rPr lang="en-US" sz="4000" b="0" i="0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/</m:t>
                    </m:r>
                    <m:r>
                      <m:rPr>
                        <m:sty m:val="p"/>
                      </m:rPr>
                      <a:rPr lang="en-US" sz="4000" b="0" i="0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s</m:t>
                    </m:r>
                  </m:oMath>
                </a14:m>
                <a:r>
                  <a:rPr lang="en-US" sz="40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]</a:t>
                </a:r>
                <a:endParaRPr lang="uz-Latn-UZ" sz="40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ru-RU" sz="4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0" name="Текст 9">
                <a:extLst>
                  <a:ext uri="{FF2B5EF4-FFF2-40B4-BE49-F238E27FC236}">
                    <a16:creationId xmlns:a16="http://schemas.microsoft.com/office/drawing/2014/main" id="{34D92280-CB00-49C5-8C56-A57D46F835F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6"/>
              </p:nvPr>
            </p:nvSpPr>
            <p:spPr>
              <a:xfrm>
                <a:off x="92767" y="4731025"/>
                <a:ext cx="11807683" cy="1881810"/>
              </a:xfrm>
              <a:blipFill>
                <a:blip r:embed="rId4"/>
                <a:stretch>
                  <a:fillRect l="-1807" b="-1003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Прямая соединительная линия 14">
            <a:extLst>
              <a:ext uri="{FF2B5EF4-FFF2-40B4-BE49-F238E27FC236}">
                <a16:creationId xmlns:a16="http://schemas.microsoft.com/office/drawing/2014/main" id="{5546E8FD-FF76-4717-99E8-10BA77AF1533}"/>
              </a:ext>
            </a:extLst>
          </p:cNvPr>
          <p:cNvCxnSpPr>
            <a:cxnSpLocks/>
          </p:cNvCxnSpPr>
          <p:nvPr/>
        </p:nvCxnSpPr>
        <p:spPr>
          <a:xfrm>
            <a:off x="2570921" y="715617"/>
            <a:ext cx="0" cy="32997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Прямая соединительная линия 2">
            <a:extLst>
              <a:ext uri="{FF2B5EF4-FFF2-40B4-BE49-F238E27FC236}">
                <a16:creationId xmlns:a16="http://schemas.microsoft.com/office/drawing/2014/main" id="{DE1FA15A-0DCD-4503-BD7C-4DB52DE9ECC7}"/>
              </a:ext>
            </a:extLst>
          </p:cNvPr>
          <p:cNvCxnSpPr>
            <a:cxnSpLocks/>
          </p:cNvCxnSpPr>
          <p:nvPr/>
        </p:nvCxnSpPr>
        <p:spPr>
          <a:xfrm>
            <a:off x="92768" y="2835965"/>
            <a:ext cx="235888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12401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9" grpId="0" build="p"/>
      <p:bldP spid="10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1" name="Объект 10">
                <a:extLst>
                  <a:ext uri="{FF2B5EF4-FFF2-40B4-BE49-F238E27FC236}">
                    <a16:creationId xmlns:a16="http://schemas.microsoft.com/office/drawing/2014/main" id="{8549BB79-77DC-499F-8DDC-CFEE086F766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503583" y="1683026"/>
                <a:ext cx="11357113" cy="4493936"/>
              </a:xfrm>
            </p:spPr>
            <p:txBody>
              <a:bodyPr>
                <a:normAutofit/>
              </a:bodyPr>
              <a:lstStyle/>
              <a:p>
                <a:pPr marL="0" indent="0" algn="just">
                  <a:buNone/>
                </a:pPr>
                <a:r>
                  <a:rPr lang="ru-RU" dirty="0">
                    <a:latin typeface="Arial" panose="020B0604020202020204" pitchFamily="34" charset="0"/>
                    <a:cs typeface="Arial" panose="020B0604020202020204" pitchFamily="34" charset="0"/>
                  </a:rPr>
                  <a:t>	</a:t>
                </a:r>
                <a:r>
                  <a:rPr lang="uz-Latn-UZ" sz="4400" dirty="0">
                    <a:latin typeface="Arial" panose="020B0604020202020204" pitchFamily="34" charset="0"/>
                    <a:cs typeface="Arial" panose="020B0604020202020204" pitchFamily="34" charset="0"/>
                  </a:rPr>
                  <a:t>Yuzi 10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uz-Latn-UZ" sz="44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uz-Latn-UZ" sz="4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𝑐𝑚</m:t>
                        </m:r>
                      </m:e>
                      <m:sup>
                        <m:r>
                          <a:rPr lang="uz-Latn-UZ" sz="4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uz-Latn-UZ" sz="4400" dirty="0">
                    <a:latin typeface="Arial" panose="020B0604020202020204" pitchFamily="34" charset="0"/>
                    <a:cs typeface="Arial" panose="020B0604020202020204" pitchFamily="34" charset="0"/>
                  </a:rPr>
                  <a:t> bo‘lgan halqaga tik bo‘lgan magnit maydon induksiyasining o‘zgarish tezligi 5 T/s bo‘lsa, halqada hosil bo‘layotgan induksiya EYuK necha mV bo‘ladi?</a:t>
                </a:r>
                <a:endParaRPr lang="ru-RU" sz="6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1" name="Объект 10">
                <a:extLst>
                  <a:ext uri="{FF2B5EF4-FFF2-40B4-BE49-F238E27FC236}">
                    <a16:creationId xmlns:a16="http://schemas.microsoft.com/office/drawing/2014/main" id="{8549BB79-77DC-499F-8DDC-CFEE086F766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03583" y="1683026"/>
                <a:ext cx="11357113" cy="4493936"/>
              </a:xfrm>
              <a:blipFill>
                <a:blip r:embed="rId2"/>
                <a:stretch>
                  <a:fillRect l="-2201" t="-4342" r="-214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Заголовок 21">
            <a:extLst>
              <a:ext uri="{FF2B5EF4-FFF2-40B4-BE49-F238E27FC236}">
                <a16:creationId xmlns:a16="http://schemas.microsoft.com/office/drawing/2014/main" id="{432A2FCE-FD41-40A9-B53D-EC8D654885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2"/>
            <a:ext cx="12192000" cy="1258959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uz-Latn-UZ" sz="6000" b="1" dirty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-m</a:t>
            </a:r>
            <a:r>
              <a:rPr lang="uz-Latn-UZ" sz="6000" b="1" dirty="0">
                <a:latin typeface="Arial" panose="020B0604020202020204" pitchFamily="34" charset="0"/>
                <a:cs typeface="Arial" panose="020B0604020202020204" pitchFamily="34" charset="0"/>
              </a:rPr>
              <a:t>asal</a:t>
            </a:r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uz-Latn-UZ" sz="6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6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2522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940CF1C0-4D6F-421D-A523-4E8755030C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821635"/>
          </a:xfrm>
        </p:spPr>
        <p:txBody>
          <a:bodyPr>
            <a:normAutofit/>
          </a:bodyPr>
          <a:lstStyle/>
          <a:p>
            <a:r>
              <a:rPr lang="uz-Latn-UZ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uz-Latn-UZ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Berilgan: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	     Formula:</a:t>
            </a:r>
            <a:endParaRPr lang="ru-RU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Текст 7">
                <a:extLst>
                  <a:ext uri="{FF2B5EF4-FFF2-40B4-BE49-F238E27FC236}">
                    <a16:creationId xmlns:a16="http://schemas.microsoft.com/office/drawing/2014/main" id="{9CF6EE32-649E-421F-BF91-98F51F04D213}"/>
                  </a:ext>
                </a:extLst>
              </p:cNvPr>
              <p:cNvSpPr>
                <a:spLocks noGrp="1"/>
              </p:cNvSpPr>
              <p:nvPr>
                <p:ph type="body" sz="quarter" idx="14"/>
              </p:nvPr>
            </p:nvSpPr>
            <p:spPr>
              <a:xfrm>
                <a:off x="0" y="821635"/>
                <a:ext cx="5936979" cy="2878167"/>
              </a:xfrm>
            </p:spPr>
            <p:txBody>
              <a:bodyPr/>
              <a:lstStyle/>
              <a:p>
                <a:pPr algn="just"/>
                <a:r>
                  <a:rPr lang="en-US" sz="4400" dirty="0">
                    <a:cs typeface="Arial" panose="020B0604020202020204" pitchFamily="34" charset="0"/>
                  </a:rPr>
                  <a:t>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4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440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∆</m:t>
                        </m:r>
                        <m:r>
                          <m:rPr>
                            <m:sty m:val="p"/>
                          </m:rPr>
                          <a:rPr lang="uz-Latn-UZ" sz="44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B</m:t>
                        </m:r>
                      </m:num>
                      <m:den>
                        <m:r>
                          <a:rPr lang="en-US" sz="440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∆</m:t>
                        </m:r>
                        <m:r>
                          <m:rPr>
                            <m:sty m:val="p"/>
                          </m:rPr>
                          <a:rPr lang="uz-Latn-UZ" sz="44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t</m:t>
                        </m:r>
                      </m:den>
                    </m:f>
                    <m:r>
                      <a:rPr lang="uz-Latn-UZ" sz="44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=5 </m:t>
                    </m:r>
                    <m:r>
                      <m:rPr>
                        <m:sty m:val="p"/>
                      </m:rPr>
                      <a:rPr lang="uz-Latn-UZ" sz="44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T</m:t>
                    </m:r>
                    <m:r>
                      <a:rPr lang="uz-Latn-UZ" sz="44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/</m:t>
                    </m:r>
                    <m:r>
                      <m:rPr>
                        <m:sty m:val="p"/>
                      </m:rPr>
                      <a:rPr lang="uz-Latn-UZ" sz="44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s</m:t>
                    </m:r>
                  </m:oMath>
                </a14:m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 algn="just"/>
                <a:endParaRPr lang="en-US" sz="4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uz-Latn-UZ" sz="4000" b="0" i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S</m:t>
                      </m:r>
                      <m:r>
                        <a:rPr lang="uz-Latn-UZ" sz="4000" b="0" i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=10 </m:t>
                      </m:r>
                      <m:sSup>
                        <m:sSupPr>
                          <m:ctrlPr>
                            <a:rPr lang="uz-Latn-UZ" sz="40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uz-Latn-UZ" sz="4000" b="0" i="0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cm</m:t>
                          </m:r>
                        </m:e>
                        <m:sup>
                          <m:r>
                            <a:rPr lang="uz-Latn-UZ" sz="4000" b="0" i="0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2</m:t>
                          </m:r>
                        </m:sup>
                      </m:sSup>
                      <m:r>
                        <a:rPr lang="uz-Latn-UZ" sz="4000" b="0" i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=0,001 </m:t>
                      </m:r>
                      <m:sSup>
                        <m:sSupPr>
                          <m:ctrlPr>
                            <a:rPr lang="uz-Latn-UZ" sz="40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uz-Latn-UZ" sz="4000" b="0" i="0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m</m:t>
                          </m:r>
                        </m:e>
                        <m:sup>
                          <m:r>
                            <a:rPr lang="uz-Latn-UZ" sz="4000" b="0" i="0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uz-Latn-UZ" sz="4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:r>
                  <a:rPr lang="en-US" sz="4000" b="1" dirty="0" err="1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Topish</a:t>
                </a:r>
                <a:r>
                  <a:rPr lang="en-US" sz="40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b="1" dirty="0" err="1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kerak</a:t>
                </a:r>
                <a:r>
                  <a:rPr lang="uz-Latn-UZ" sz="40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</a:t>
                </a:r>
                <a:r>
                  <a:rPr lang="en-US" sz="40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4000" dirty="0">
                        <a:latin typeface="Arial" panose="020B0604020202020204" pitchFamily="34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ℰ</m:t>
                    </m:r>
                    <m:r>
                      <m:rPr>
                        <m:nor/>
                      </m:rPr>
                      <a:rPr lang="uz-Latn-UZ" sz="4000" b="0" dirty="0" smtClean="0">
                        <a:latin typeface="Arial" panose="020B0604020202020204" pitchFamily="34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−</m:t>
                    </m:r>
                    <m:r>
                      <a:rPr lang="uz-Latn-UZ" sz="40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?</m:t>
                    </m:r>
                  </m:oMath>
                </a14:m>
                <a:endParaRPr lang="ru-RU" sz="4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8" name="Текст 7">
                <a:extLst>
                  <a:ext uri="{FF2B5EF4-FFF2-40B4-BE49-F238E27FC236}">
                    <a16:creationId xmlns:a16="http://schemas.microsoft.com/office/drawing/2014/main" id="{9CF6EE32-649E-421F-BF91-98F51F04D21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4"/>
              </p:nvPr>
            </p:nvSpPr>
            <p:spPr>
              <a:xfrm>
                <a:off x="0" y="821635"/>
                <a:ext cx="5936979" cy="2878167"/>
              </a:xfrm>
              <a:blipFill>
                <a:blip r:embed="rId2"/>
                <a:stretch>
                  <a:fillRect b="-868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Текст 8">
                <a:extLst>
                  <a:ext uri="{FF2B5EF4-FFF2-40B4-BE49-F238E27FC236}">
                    <a16:creationId xmlns:a16="http://schemas.microsoft.com/office/drawing/2014/main" id="{88E55A97-94E4-400B-93C8-A9A05F16A5E2}"/>
                  </a:ext>
                </a:extLst>
              </p:cNvPr>
              <p:cNvSpPr>
                <a:spLocks noGrp="1"/>
              </p:cNvSpPr>
              <p:nvPr>
                <p:ph type="body" sz="quarter" idx="15"/>
              </p:nvPr>
            </p:nvSpPr>
            <p:spPr>
              <a:xfrm>
                <a:off x="5936979" y="821635"/>
                <a:ext cx="5406880" cy="5117785"/>
              </a:xfrm>
            </p:spPr>
            <p:txBody>
              <a:bodyPr/>
              <a:lstStyle/>
              <a:p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4400" dirty="0" smtClean="0">
                        <a:latin typeface="Arial" panose="020B0604020202020204" pitchFamily="34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ℰ</m:t>
                    </m:r>
                    <m:r>
                      <a:rPr lang="en-US" sz="44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ru-RU" sz="44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ru-RU" sz="4400" i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∆Ф</m:t>
                        </m:r>
                      </m:num>
                      <m:den>
                        <m:r>
                          <a:rPr lang="ru-RU" sz="4400" i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∆</m:t>
                        </m:r>
                        <m:r>
                          <m:rPr>
                            <m:sty m:val="p"/>
                          </m:rPr>
                          <a:rPr lang="en-US" sz="4400" i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t</m:t>
                        </m:r>
                      </m:den>
                    </m:f>
                  </m:oMath>
                </a14:m>
                <a:r>
                  <a:rPr lang="uz-Latn-UZ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</a:t>
                </a:r>
                <a14:m>
                  <m:oMath xmlns:m="http://schemas.openxmlformats.org/officeDocument/2006/math">
                    <m:r>
                      <a:rPr lang="uz-Latn-UZ" sz="4000" i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∆</m:t>
                    </m:r>
                    <m:r>
                      <a:rPr lang="ru-RU" sz="4000" b="0" i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Ф=∆</m:t>
                    </m:r>
                    <m:r>
                      <m:rPr>
                        <m:sty m:val="p"/>
                      </m:rPr>
                      <a:rPr lang="en-US" sz="4000" b="0" i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B</m:t>
                    </m:r>
                    <m:r>
                      <a:rPr lang="en-US" sz="4000" b="0" i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∙</m:t>
                    </m:r>
                    <m:r>
                      <m:rPr>
                        <m:sty m:val="p"/>
                      </m:rPr>
                      <a:rPr lang="en-US" sz="4000" b="0" i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S</m:t>
                    </m:r>
                  </m:oMath>
                </a14:m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4800" dirty="0">
                        <a:latin typeface="Arial" panose="020B0604020202020204" pitchFamily="34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ℰ</m:t>
                    </m:r>
                    <m:r>
                      <a:rPr lang="en-US" sz="48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US" sz="4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48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∆</m:t>
                        </m:r>
                        <m:r>
                          <m:rPr>
                            <m:sty m:val="p"/>
                          </m:rPr>
                          <a:rPr lang="en-US" sz="48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B</m:t>
                        </m:r>
                        <m:r>
                          <a:rPr lang="en-US" sz="48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∙</m:t>
                        </m:r>
                        <m:r>
                          <m:rPr>
                            <m:sty m:val="p"/>
                          </m:rPr>
                          <a:rPr lang="en-US" sz="48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S</m:t>
                        </m:r>
                      </m:num>
                      <m:den>
                        <m:r>
                          <a:rPr lang="en-US" sz="48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∆</m:t>
                        </m:r>
                        <m:r>
                          <m:rPr>
                            <m:sty m:val="p"/>
                          </m:rPr>
                          <a:rPr lang="en-US" sz="48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t</m:t>
                        </m:r>
                      </m:den>
                    </m:f>
                    <m:r>
                      <a:rPr lang="en-US" sz="48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US" sz="48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4800" i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∆</m:t>
                        </m:r>
                        <m:r>
                          <m:rPr>
                            <m:sty m:val="p"/>
                          </m:rPr>
                          <a:rPr lang="uz-Latn-UZ" sz="4800" i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B</m:t>
                        </m:r>
                      </m:num>
                      <m:den>
                        <m:r>
                          <a:rPr lang="en-US" sz="4800" i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∆</m:t>
                        </m:r>
                        <m:r>
                          <m:rPr>
                            <m:sty m:val="p"/>
                          </m:rPr>
                          <a:rPr lang="uz-Latn-UZ" sz="4800" i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t</m:t>
                        </m:r>
                      </m:den>
                    </m:f>
                    <m:r>
                      <a:rPr lang="uz-Latn-UZ" sz="480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∙</m:t>
                    </m:r>
                    <m:r>
                      <m:rPr>
                        <m:sty m:val="p"/>
                      </m:rPr>
                      <a:rPr lang="en-US" sz="48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S</m:t>
                    </m:r>
                  </m:oMath>
                </a14:m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[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4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𝑇</m:t>
                        </m:r>
                      </m:num>
                      <m:den>
                        <m:r>
                          <a:rPr lang="en-US" sz="4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𝑠</m:t>
                        </m:r>
                      </m:den>
                    </m:f>
                  </m:oMath>
                </a14:m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∙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00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40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𝑚</m:t>
                        </m:r>
                      </m:e>
                      <m:sup>
                        <m:r>
                          <a:rPr lang="en-US" sz="40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  <m:r>
                      <a:rPr lang="en-US" sz="4000" b="0" i="0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US" sz="40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40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𝑊𝑏</m:t>
                        </m:r>
                        <m:r>
                          <a:rPr lang="en-US" sz="40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∙</m:t>
                        </m:r>
                        <m:sSup>
                          <m:sSupPr>
                            <m:ctrlPr>
                              <a:rPr lang="en-US" sz="4000" b="0" i="1" dirty="0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en-US" sz="4000" b="0" i="1" dirty="0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𝑚</m:t>
                            </m:r>
                          </m:e>
                          <m:sup>
                            <m:r>
                              <a:rPr lang="en-US" sz="4000" b="0" i="1" dirty="0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US" sz="4000" b="0" i="1" dirty="0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en-US" sz="4000" b="0" i="1" dirty="0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𝑚</m:t>
                            </m:r>
                          </m:e>
                          <m:sup>
                            <m:r>
                              <a:rPr lang="en-US" sz="4000" b="0" i="1" dirty="0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40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∙</m:t>
                        </m:r>
                        <m:r>
                          <a:rPr lang="en-US" sz="40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𝑠</m:t>
                        </m:r>
                      </m:den>
                    </m:f>
                    <m:r>
                      <a:rPr lang="en-US" sz="4000" b="0" i="0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 sz="4000" b="0" i="0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V</m:t>
                    </m:r>
                    <m:r>
                      <a:rPr lang="en-US" sz="4000" b="0" i="0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]</m:t>
                    </m:r>
                  </m:oMath>
                </a14:m>
                <a:endParaRPr lang="ru-RU" sz="4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9" name="Текст 8">
                <a:extLst>
                  <a:ext uri="{FF2B5EF4-FFF2-40B4-BE49-F238E27FC236}">
                    <a16:creationId xmlns:a16="http://schemas.microsoft.com/office/drawing/2014/main" id="{88E55A97-94E4-400B-93C8-A9A05F16A5E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5"/>
              </p:nvPr>
            </p:nvSpPr>
            <p:spPr>
              <a:xfrm>
                <a:off x="5936979" y="821635"/>
                <a:ext cx="5406880" cy="5117785"/>
              </a:xfrm>
              <a:blipFill>
                <a:blip r:embed="rId3"/>
                <a:stretch>
                  <a:fillRect l="-405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Текст 9">
                <a:extLst>
                  <a:ext uri="{FF2B5EF4-FFF2-40B4-BE49-F238E27FC236}">
                    <a16:creationId xmlns:a16="http://schemas.microsoft.com/office/drawing/2014/main" id="{34D92280-CB00-49C5-8C56-A57D46F835F4}"/>
                  </a:ext>
                </a:extLst>
              </p:cNvPr>
              <p:cNvSpPr>
                <a:spLocks noGrp="1"/>
              </p:cNvSpPr>
              <p:nvPr>
                <p:ph type="body" sz="quarter" idx="16"/>
              </p:nvPr>
            </p:nvSpPr>
            <p:spPr>
              <a:xfrm>
                <a:off x="212036" y="4214192"/>
                <a:ext cx="11569145" cy="2239618"/>
              </a:xfrm>
            </p:spPr>
            <p:txBody>
              <a:bodyPr/>
              <a:lstStyle/>
              <a:p>
                <a:r>
                  <a:rPr lang="en-US" sz="40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Yechish: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4400" dirty="0">
                        <a:latin typeface="Arial" panose="020B0604020202020204" pitchFamily="34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ℰ</m:t>
                    </m:r>
                    <m:r>
                      <a:rPr lang="en-US" sz="4400" i="0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a:rPr lang="en-US" sz="44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=5</m:t>
                    </m:r>
                    <m:f>
                      <m:fPr>
                        <m:ctrlPr>
                          <a:rPr lang="en-US" sz="4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sz="4400" b="0" i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T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sz="4400" b="0" i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s</m:t>
                        </m:r>
                      </m:den>
                    </m:f>
                    <m:r>
                      <a:rPr lang="en-US" sz="44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∙0,001 </m:t>
                    </m:r>
                    <m:sSup>
                      <m:sSupPr>
                        <m:ctrlPr>
                          <a:rPr lang="uz-Latn-UZ" sz="4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uz-Latn-UZ" sz="4400" i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m</m:t>
                        </m:r>
                      </m:e>
                      <m:sup>
                        <m:r>
                          <a:rPr lang="uz-Latn-UZ" sz="4400" i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  <m:r>
                      <a:rPr lang="en-US" sz="44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=0,005 </m:t>
                    </m:r>
                    <m:r>
                      <m:rPr>
                        <m:sty m:val="p"/>
                      </m:rPr>
                      <a:rPr lang="en-US" sz="44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V</m:t>
                    </m:r>
                    <m:r>
                      <a:rPr lang="en-US" sz="44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=5 </m:t>
                    </m:r>
                    <m:r>
                      <m:rPr>
                        <m:sty m:val="p"/>
                      </m:rPr>
                      <a:rPr lang="en-US" sz="44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mV</m:t>
                    </m:r>
                  </m:oMath>
                </a14:m>
                <a:endParaRPr lang="en-US" sz="4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US" sz="40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Javob: 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4400" b="1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ℰ</m:t>
                    </m:r>
                    <m:r>
                      <a:rPr lang="en-US" sz="4400" b="1" i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sz="4400" b="1" i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𝟓</m:t>
                    </m:r>
                    <m:r>
                      <a:rPr lang="en-US" sz="4400" b="1" i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a:rPr lang="en-US" sz="4400" b="1" i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𝐦𝐕</m:t>
                    </m:r>
                  </m:oMath>
                </a14:m>
                <a:r>
                  <a:rPr lang="en-US" sz="4000" b="1" dirty="0">
                    <a:solidFill>
                      <a:srgbClr val="0070C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</a:p>
              <a:p>
                <a:endParaRPr lang="ru-RU" sz="4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0" name="Текст 9">
                <a:extLst>
                  <a:ext uri="{FF2B5EF4-FFF2-40B4-BE49-F238E27FC236}">
                    <a16:creationId xmlns:a16="http://schemas.microsoft.com/office/drawing/2014/main" id="{34D92280-CB00-49C5-8C56-A57D46F835F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6"/>
              </p:nvPr>
            </p:nvSpPr>
            <p:spPr>
              <a:xfrm>
                <a:off x="212036" y="4214192"/>
                <a:ext cx="11569145" cy="2239618"/>
              </a:xfrm>
              <a:blipFill>
                <a:blip r:embed="rId4"/>
                <a:stretch>
                  <a:fillRect l="-189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Прямая соединительная линия 14">
            <a:extLst>
              <a:ext uri="{FF2B5EF4-FFF2-40B4-BE49-F238E27FC236}">
                <a16:creationId xmlns:a16="http://schemas.microsoft.com/office/drawing/2014/main" id="{5546E8FD-FF76-4717-99E8-10BA77AF1533}"/>
              </a:ext>
            </a:extLst>
          </p:cNvPr>
          <p:cNvCxnSpPr>
            <a:cxnSpLocks/>
          </p:cNvCxnSpPr>
          <p:nvPr/>
        </p:nvCxnSpPr>
        <p:spPr>
          <a:xfrm>
            <a:off x="5711674" y="400011"/>
            <a:ext cx="0" cy="32997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Прямая соединительная линия 2">
            <a:extLst>
              <a:ext uri="{FF2B5EF4-FFF2-40B4-BE49-F238E27FC236}">
                <a16:creationId xmlns:a16="http://schemas.microsoft.com/office/drawing/2014/main" id="{DE1FA15A-0DCD-4503-BD7C-4DB52DE9ECC7}"/>
              </a:ext>
            </a:extLst>
          </p:cNvPr>
          <p:cNvCxnSpPr/>
          <p:nvPr/>
        </p:nvCxnSpPr>
        <p:spPr>
          <a:xfrm>
            <a:off x="609602" y="3008244"/>
            <a:ext cx="465151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7187092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9" grpId="0" build="p"/>
      <p:bldP spid="10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Объект 10">
            <a:extLst>
              <a:ext uri="{FF2B5EF4-FFF2-40B4-BE49-F238E27FC236}">
                <a16:creationId xmlns:a16="http://schemas.microsoft.com/office/drawing/2014/main" id="{8549BB79-77DC-499F-8DDC-CFEE086F76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1303" y="1046923"/>
            <a:ext cx="11675167" cy="581107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1.  </a:t>
            </a:r>
            <a:r>
              <a:rPr lang="uz-Latn-UZ" sz="3600" dirty="0">
                <a:latin typeface="Arial" panose="020B0604020202020204" pitchFamily="34" charset="0"/>
                <a:cs typeface="Arial" panose="020B0604020202020204" pitchFamily="34" charset="0"/>
              </a:rPr>
              <a:t>Konturni kesib o‘tuvchi magnit oqim 2 s da 10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Wb d</a:t>
            </a:r>
            <a:r>
              <a:rPr lang="uz-Latn-UZ" sz="3600" dirty="0">
                <a:latin typeface="Arial" panose="020B0604020202020204" pitchFamily="34" charset="0"/>
                <a:cs typeface="Arial" panose="020B0604020202020204" pitchFamily="34" charset="0"/>
              </a:rPr>
              <a:t>an 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uz-Latn-UZ" sz="36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z-Latn-UZ" sz="3600" dirty="0">
                <a:latin typeface="Arial" panose="020B0604020202020204" pitchFamily="34" charset="0"/>
                <a:cs typeface="Arial" panose="020B0604020202020204" pitchFamily="34" charset="0"/>
              </a:rPr>
              <a:t>Wb gacha tekis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z-Latn-UZ" sz="3600" dirty="0">
                <a:latin typeface="Arial" panose="020B0604020202020204" pitchFamily="34" charset="0"/>
                <a:cs typeface="Arial" panose="020B0604020202020204" pitchFamily="34" charset="0"/>
              </a:rPr>
              <a:t>kamaydi. Konturda hosil bo‘lgan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z-Latn-UZ" sz="3600" dirty="0">
                <a:latin typeface="Arial" panose="020B0604020202020204" pitchFamily="34" charset="0"/>
                <a:cs typeface="Arial" panose="020B0604020202020204" pitchFamily="34" charset="0"/>
              </a:rPr>
              <a:t>induksiya EY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lang="uz-Latn-UZ" sz="3600" dirty="0">
                <a:latin typeface="Arial" panose="020B0604020202020204" pitchFamily="34" charset="0"/>
                <a:cs typeface="Arial" panose="020B0604020202020204" pitchFamily="34" charset="0"/>
              </a:rPr>
              <a:t>K ni toping (V).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uz-Latn-UZ" sz="3600" dirty="0">
                <a:latin typeface="Arial" panose="020B0604020202020204" pitchFamily="34" charset="0"/>
                <a:cs typeface="Arial" panose="020B0604020202020204" pitchFamily="34" charset="0"/>
              </a:rPr>
              <a:t>200 o‘ramga ega bo‘lgan g‘altak ichida magnit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600" dirty="0">
                <a:latin typeface="Arial" panose="020B0604020202020204" pitchFamily="34" charset="0"/>
                <a:cs typeface="Arial" panose="020B0604020202020204" pitchFamily="34" charset="0"/>
              </a:rPr>
              <a:t>oqim 0,2 s da 0,2 Wb dan 1,1 Wb gacha ortdi. G‘altakda </a:t>
            </a:r>
            <a:r>
              <a:rPr lang="es-ES" sz="3600" dirty="0">
                <a:latin typeface="Arial" panose="020B0604020202020204" pitchFamily="34" charset="0"/>
                <a:cs typeface="Arial" panose="020B0604020202020204" pitchFamily="34" charset="0"/>
              </a:rPr>
              <a:t>induksiyalanadigan EYuK ni </a:t>
            </a:r>
            <a:r>
              <a:rPr lang="es-ES" sz="3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toping</a:t>
            </a:r>
            <a:r>
              <a:rPr lang="es-ES" sz="3600" dirty="0">
                <a:latin typeface="Arial" panose="020B0604020202020204" pitchFamily="34" charset="0"/>
                <a:cs typeface="Arial" panose="020B0604020202020204" pitchFamily="34" charset="0"/>
              </a:rPr>
              <a:t> (V).</a:t>
            </a:r>
          </a:p>
          <a:p>
            <a:pPr marL="0" indent="0" algn="just">
              <a:buNone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uz-Latn-UZ" sz="3600" dirty="0">
                <a:latin typeface="Arial" panose="020B0604020202020204" pitchFamily="34" charset="0"/>
                <a:cs typeface="Arial" panose="020B0604020202020204" pitchFamily="34" charset="0"/>
              </a:rPr>
              <a:t>Induksiyasi 0,5 T bo‘lgan magnit maydonda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z-Latn-UZ" sz="3600" dirty="0">
                <a:latin typeface="Arial" panose="020B0604020202020204" pitchFamily="34" charset="0"/>
                <a:cs typeface="Arial" panose="020B0604020202020204" pitchFamily="34" charset="0"/>
              </a:rPr>
              <a:t>induksiya chiziqlariga tik yo‘nalishda 6 m/s tezlik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z-Latn-UZ" sz="3600" dirty="0">
                <a:latin typeface="Arial" panose="020B0604020202020204" pitchFamily="34" charset="0"/>
                <a:cs typeface="Arial" panose="020B0604020202020204" pitchFamily="34" charset="0"/>
              </a:rPr>
              <a:t>bilan harakatlanayotgan o‘tkazgichda 12 V EY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lang="uz-Latn-UZ" sz="3600" dirty="0">
                <a:latin typeface="Arial" panose="020B0604020202020204" pitchFamily="34" charset="0"/>
                <a:cs typeface="Arial" panose="020B0604020202020204" pitchFamily="34" charset="0"/>
              </a:rPr>
              <a:t>K hosil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z-Latn-UZ" sz="3600" dirty="0">
                <a:latin typeface="Arial" panose="020B0604020202020204" pitchFamily="34" charset="0"/>
                <a:cs typeface="Arial" panose="020B0604020202020204" pitchFamily="34" charset="0"/>
              </a:rPr>
              <a:t>bo‘lishi uchun uning uzunligi qanday bo‘lishi kerak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(m)?</a:t>
            </a:r>
            <a:endParaRPr lang="uz-Latn-U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Заголовок 21">
            <a:extLst>
              <a:ext uri="{FF2B5EF4-FFF2-40B4-BE49-F238E27FC236}">
                <a16:creationId xmlns:a16="http://schemas.microsoft.com/office/drawing/2014/main" id="{432A2FCE-FD41-40A9-B53D-EC8D654885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"/>
            <a:ext cx="12192000" cy="1046924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Mustaqil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ishlash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topshiriqlar</a:t>
            </a:r>
            <a:endParaRPr lang="ru-RU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440595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0" name="Заголовок 9">
                <a:extLst>
                  <a:ext uri="{FF2B5EF4-FFF2-40B4-BE49-F238E27FC236}">
                    <a16:creationId xmlns:a16="http://schemas.microsoft.com/office/drawing/2014/main" id="{D1FDFAB9-7627-41EA-BBCE-1185A8280FA8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>
              <a:xfrm>
                <a:off x="1" y="365125"/>
                <a:ext cx="12019722" cy="4591188"/>
              </a:xfrm>
            </p:spPr>
            <p:txBody>
              <a:bodyPr/>
              <a:lstStyle/>
              <a:p>
                <a:pPr algn="ctr"/>
                <a:r>
                  <a:rPr lang="uz-Latn-UZ" sz="4800" dirty="0">
                    <a:latin typeface="Arial" panose="020B0604020202020204" pitchFamily="34" charset="0"/>
                    <a:cs typeface="Arial" panose="020B0604020202020204" pitchFamily="34" charset="0"/>
                  </a:rPr>
                  <a:t>Elektromagnit induksiya hodisasi:</a:t>
                </a:r>
                <a:br>
                  <a:rPr lang="uz-Latn-UZ" sz="4800" dirty="0"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br>
                  <a:rPr lang="en-US" sz="4800" i="1" dirty="0">
                    <a:latin typeface="Cambria Math" panose="02040503050406030204" pitchFamily="18" charset="0"/>
                    <a:cs typeface="Arial" panose="020B0604020202020204" pitchFamily="34" charset="0"/>
                  </a:rPr>
                </a:br>
                <a14:m>
                  <m:oMath xmlns:m="http://schemas.openxmlformats.org/officeDocument/2006/math">
                    <m:r>
                      <a:rPr lang="en-US" sz="48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ℰ</m:t>
                    </m:r>
                    <m:r>
                      <a:rPr lang="en-US" sz="48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=−</m:t>
                    </m:r>
                    <m:f>
                      <m:fPr>
                        <m:ctrlPr>
                          <a:rPr lang="en-US" sz="48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ru-RU" sz="48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∆Ф</m:t>
                        </m:r>
                      </m:num>
                      <m:den>
                        <m:r>
                          <a:rPr lang="en-US" sz="48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∆</m:t>
                        </m:r>
                        <m:r>
                          <a:rPr lang="en-US" sz="48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𝑡</m:t>
                        </m:r>
                      </m:den>
                    </m:f>
                  </m:oMath>
                </a14:m>
                <a:r>
                  <a:rPr lang="uz-Latn-UZ" sz="48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      </a:t>
                </a:r>
                <a:r>
                  <a:rPr lang="en-US" sz="4800" dirty="0"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ℰ</a:t>
                </a:r>
                <a14:m>
                  <m:oMath xmlns:m="http://schemas.openxmlformats.org/officeDocument/2006/math">
                    <m:r>
                      <a:rPr lang="en-US" sz="48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=−</m:t>
                    </m:r>
                    <m:r>
                      <a:rPr lang="en-US" sz="48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𝑁</m:t>
                    </m:r>
                    <m:f>
                      <m:fPr>
                        <m:ctrlPr>
                          <a:rPr lang="en-US" sz="48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ru-RU" sz="48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∆Ф</m:t>
                        </m:r>
                      </m:num>
                      <m:den>
                        <m:r>
                          <a:rPr lang="en-US" sz="48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∆</m:t>
                        </m:r>
                        <m:r>
                          <a:rPr lang="en-US" sz="48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𝑡</m:t>
                        </m:r>
                      </m:den>
                    </m:f>
                  </m:oMath>
                </a14:m>
                <a:br>
                  <a:rPr lang="uz-Latn-UZ" dirty="0"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b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r>
                  <a:rPr lang="en-US" sz="4800" dirty="0"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[</a:t>
                </a:r>
                <a:r>
                  <a:rPr lang="en-US" sz="4800" dirty="0"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ℰ</a:t>
                </a:r>
                <a:r>
                  <a:rPr lang="en-US" sz="4800" dirty="0"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]</a:t>
                </a:r>
                <a:r>
                  <a:rPr lang="en-US" sz="4800" dirty="0"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=(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8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ru-RU" sz="48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∆Ф</m:t>
                        </m:r>
                      </m:num>
                      <m:den>
                        <m:r>
                          <a:rPr lang="en-US" sz="48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∆</m:t>
                        </m:r>
                        <m:r>
                          <a:rPr lang="en-US" sz="48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𝑡</m:t>
                        </m:r>
                      </m:den>
                    </m:f>
                  </m:oMath>
                </a14:m>
                <a:r>
                  <a:rPr lang="en-US" sz="4800" dirty="0"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)=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8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48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𝑊𝑏</m:t>
                        </m:r>
                      </m:num>
                      <m:den>
                        <m:r>
                          <a:rPr lang="en-US" sz="48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𝑠</m:t>
                        </m:r>
                      </m:den>
                    </m:f>
                    <m:r>
                      <a:rPr lang="en-US" sz="4800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US" sz="48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48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𝑇</m:t>
                        </m:r>
                        <m:r>
                          <a:rPr lang="en-US" sz="48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∙</m:t>
                        </m:r>
                        <m:sSup>
                          <m:sSupPr>
                            <m:ctrlPr>
                              <a:rPr lang="en-US" sz="48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en-US" sz="48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𝑚</m:t>
                            </m:r>
                          </m:e>
                          <m:sup>
                            <m:r>
                              <a:rPr lang="en-US" sz="48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sz="48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𝑠</m:t>
                        </m:r>
                      </m:den>
                    </m:f>
                    <m:r>
                      <a:rPr lang="en-US" sz="4800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US" sz="48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48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𝑁</m:t>
                        </m:r>
                        <m:r>
                          <a:rPr lang="en-US" sz="48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∙</m:t>
                        </m:r>
                        <m:sSup>
                          <m:sSupPr>
                            <m:ctrlPr>
                              <a:rPr lang="en-US" sz="48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en-US" sz="48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𝑚</m:t>
                            </m:r>
                          </m:e>
                          <m:sup>
                            <m:r>
                              <a:rPr lang="en-US" sz="48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sz="48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𝐴</m:t>
                        </m:r>
                        <m:r>
                          <a:rPr lang="en-US" sz="48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∙</m:t>
                        </m:r>
                        <m:r>
                          <a:rPr lang="en-US" sz="48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𝑚</m:t>
                        </m:r>
                        <m:r>
                          <a:rPr lang="en-US" sz="48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∙</m:t>
                        </m:r>
                        <m:r>
                          <a:rPr lang="en-US" sz="48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𝑠</m:t>
                        </m:r>
                      </m:den>
                    </m:f>
                    <m:r>
                      <a:rPr lang="en-US" sz="4800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US" sz="48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48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𝐽</m:t>
                        </m:r>
                      </m:num>
                      <m:den>
                        <m:r>
                          <a:rPr lang="en-US" sz="48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𝐴</m:t>
                        </m:r>
                        <m:r>
                          <a:rPr lang="en-US" sz="48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∙</m:t>
                        </m:r>
                        <m:r>
                          <a:rPr lang="en-US" sz="48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𝑠</m:t>
                        </m:r>
                      </m:den>
                    </m:f>
                    <m:r>
                      <a:rPr lang="en-US" sz="4800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US" sz="48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48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𝐴</m:t>
                        </m:r>
                        <m:r>
                          <a:rPr lang="en-US" sz="48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∙</m:t>
                        </m:r>
                        <m:r>
                          <a:rPr lang="en-US" sz="48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𝑉</m:t>
                        </m:r>
                        <m:r>
                          <a:rPr lang="en-US" sz="48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∙</m:t>
                        </m:r>
                        <m:r>
                          <a:rPr lang="en-US" sz="48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𝑠</m:t>
                        </m:r>
                      </m:num>
                      <m:den>
                        <m:r>
                          <a:rPr lang="en-US" sz="48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𝐴</m:t>
                        </m:r>
                        <m:r>
                          <a:rPr lang="en-US" sz="48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∙</m:t>
                        </m:r>
                        <m:r>
                          <a:rPr lang="en-US" sz="48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𝑠</m:t>
                        </m:r>
                      </m:den>
                    </m:f>
                    <m:r>
                      <a:rPr lang="en-US" sz="4800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 sz="4800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V</m:t>
                    </m:r>
                  </m:oMath>
                </a14:m>
                <a:endParaRPr lang="ru-RU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0" name="Заголовок 9">
                <a:extLst>
                  <a:ext uri="{FF2B5EF4-FFF2-40B4-BE49-F238E27FC236}">
                    <a16:creationId xmlns:a16="http://schemas.microsoft.com/office/drawing/2014/main" id="{D1FDFAB9-7627-41EA-BBCE-1185A8280FA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1" y="365125"/>
                <a:ext cx="12019722" cy="4591188"/>
              </a:xfrm>
              <a:blipFill>
                <a:blip r:embed="rId2"/>
                <a:stretch>
                  <a:fillRect l="-202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313591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>
            <a:extLst>
              <a:ext uri="{FF2B5EF4-FFF2-40B4-BE49-F238E27FC236}">
                <a16:creationId xmlns:a16="http://schemas.microsoft.com/office/drawing/2014/main" id="{11CFC3D2-5674-4691-92B4-730026BAB9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"/>
            <a:ext cx="12192000" cy="821636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uz-Latn-UZ" sz="4800" b="1" dirty="0">
                <a:latin typeface="Arial" panose="020B0604020202020204" pitchFamily="34" charset="0"/>
                <a:cs typeface="Arial" panose="020B0604020202020204" pitchFamily="34" charset="0"/>
              </a:rPr>
              <a:t>Test </a:t>
            </a: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uz-Latn-UZ" sz="4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38-bet</a:t>
            </a:r>
            <a:endParaRPr lang="ru-RU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7" name="Объект 26">
            <a:extLst>
              <a:ext uri="{FF2B5EF4-FFF2-40B4-BE49-F238E27FC236}">
                <a16:creationId xmlns:a16="http://schemas.microsoft.com/office/drawing/2014/main" id="{F119AA05-D073-405D-8305-0B1B5B4524C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lum bright="7000"/>
          </a:blip>
          <a:srcRect r="5537"/>
          <a:stretch/>
        </p:blipFill>
        <p:spPr>
          <a:xfrm>
            <a:off x="8587409" y="3296478"/>
            <a:ext cx="3207026" cy="3223591"/>
          </a:xfrm>
          <a:prstGeom prst="rect">
            <a:avLst/>
          </a:prstGeom>
        </p:spPr>
      </p:pic>
      <p:sp>
        <p:nvSpPr>
          <p:cNvPr id="24" name="Текст 23">
            <a:extLst>
              <a:ext uri="{FF2B5EF4-FFF2-40B4-BE49-F238E27FC236}">
                <a16:creationId xmlns:a16="http://schemas.microsoft.com/office/drawing/2014/main" id="{1B8D84D6-BA60-4769-90A1-DCEED65B07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30087" y="967408"/>
            <a:ext cx="11463130" cy="6175513"/>
          </a:xfrm>
        </p:spPr>
        <p:txBody>
          <a:bodyPr>
            <a:normAutofit/>
          </a:bodyPr>
          <a:lstStyle/>
          <a:p>
            <a:pPr algn="just"/>
            <a:r>
              <a:rPr lang="uz-Latn-UZ" sz="4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1-test</a:t>
            </a:r>
          </a:p>
          <a:p>
            <a:pPr algn="just"/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uz-Latn-UZ" sz="4000" dirty="0">
                <a:latin typeface="Arial" panose="020B0604020202020204" pitchFamily="34" charset="0"/>
                <a:cs typeface="Arial" panose="020B0604020202020204" pitchFamily="34" charset="0"/>
              </a:rPr>
              <a:t>Elektromagnit induksiya hodisasini kim kashf qilgan?</a:t>
            </a: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uz-Latn-UZ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indent="-742950" algn="just">
              <a:buAutoNum type="alphaUcParenR"/>
            </a:pPr>
            <a:r>
              <a:rPr lang="uz-Latn-UZ" sz="3600" dirty="0">
                <a:latin typeface="Arial" panose="020B0604020202020204" pitchFamily="34" charset="0"/>
                <a:cs typeface="Arial" panose="020B0604020202020204" pitchFamily="34" charset="0"/>
              </a:rPr>
              <a:t>Amper    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       </a:t>
            </a:r>
            <a:r>
              <a:rPr lang="uz-Latn-UZ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z-Latn-UZ" sz="3600" dirty="0">
                <a:latin typeface="Arial" panose="020B0604020202020204" pitchFamily="34" charset="0"/>
                <a:cs typeface="Arial" panose="020B0604020202020204" pitchFamily="34" charset="0"/>
              </a:rPr>
              <a:t>B) Ersted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uz-Latn-UZ" sz="3600" dirty="0">
                <a:latin typeface="Arial" panose="020B0604020202020204" pitchFamily="34" charset="0"/>
                <a:cs typeface="Arial" panose="020B0604020202020204" pitchFamily="34" charset="0"/>
              </a:rPr>
              <a:t>C) Farad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uz-Latn-UZ" sz="3600" dirty="0">
                <a:latin typeface="Arial" panose="020B0604020202020204" pitchFamily="34" charset="0"/>
                <a:cs typeface="Arial" panose="020B0604020202020204" pitchFamily="34" charset="0"/>
              </a:rPr>
              <a:t>y     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  <a:r>
              <a:rPr lang="uz-Latn-UZ" sz="3600" dirty="0">
                <a:latin typeface="Arial" panose="020B0604020202020204" pitchFamily="34" charset="0"/>
                <a:cs typeface="Arial" panose="020B0604020202020204" pitchFamily="34" charset="0"/>
              </a:rPr>
              <a:t>D) Lens </a:t>
            </a:r>
          </a:p>
          <a:p>
            <a:pPr algn="just"/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just"/>
            <a:r>
              <a:rPr lang="uz-Latn-UZ" sz="3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To‘g‘ri javob: </a:t>
            </a:r>
            <a:r>
              <a:rPr lang="en-US" sz="3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C) </a:t>
            </a:r>
            <a:r>
              <a:rPr lang="uz-Latn-UZ" sz="3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Maykl Faradey </a:t>
            </a:r>
            <a:endParaRPr lang="ru-RU" sz="3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10242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5">
            <a:extLst>
              <a:ext uri="{FF2B5EF4-FFF2-40B4-BE49-F238E27FC236}">
                <a16:creationId xmlns:a16="http://schemas.microsoft.com/office/drawing/2014/main" id="{C5246086-9CD2-43BD-A5BE-DDDE5DE854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2521" y="1113183"/>
            <a:ext cx="11834191" cy="561892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uz-Latn-UZ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2-test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</a:p>
          <a:p>
            <a:pPr marL="0" indent="0">
              <a:buNone/>
            </a:pP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       </a:t>
            </a:r>
            <a:r>
              <a:rPr lang="uz-Latn-UZ" sz="4000" dirty="0">
                <a:latin typeface="Arial" panose="020B0604020202020204" pitchFamily="34" charset="0"/>
                <a:cs typeface="Arial" panose="020B0604020202020204" pitchFamily="34" charset="0"/>
              </a:rPr>
              <a:t>Induksiya 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z-Latn-UZ" sz="4000" dirty="0">
                <a:latin typeface="Arial" panose="020B0604020202020204" pitchFamily="34" charset="0"/>
                <a:cs typeface="Arial" panose="020B0604020202020204" pitchFamily="34" charset="0"/>
              </a:rPr>
              <a:t>EYuKning 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z-Latn-UZ" sz="4000" dirty="0">
                <a:latin typeface="Arial" panose="020B0604020202020204" pitchFamily="34" charset="0"/>
                <a:cs typeface="Arial" panose="020B0604020202020204" pitchFamily="34" charset="0"/>
              </a:rPr>
              <a:t>birligini 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z-Latn-UZ" sz="4000" dirty="0">
                <a:latin typeface="Arial" panose="020B0604020202020204" pitchFamily="34" charset="0"/>
                <a:cs typeface="Arial" panose="020B0604020202020204" pitchFamily="34" charset="0"/>
              </a:rPr>
              <a:t>ko‘rsating.</a:t>
            </a:r>
          </a:p>
          <a:p>
            <a:pPr marL="0" indent="0">
              <a:buNone/>
            </a:pP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   А) T/s; </a:t>
            </a:r>
            <a:endParaRPr lang="uz-Latn-UZ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   B) Wb/s; </a:t>
            </a:r>
            <a:endParaRPr lang="uz-Latn-UZ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   C) H; </a:t>
            </a:r>
            <a:endParaRPr lang="uz-Latn-UZ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   D) A/s</a:t>
            </a:r>
            <a:r>
              <a:rPr lang="uz-Latn-UZ" sz="40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uz-Latn-UZ" dirty="0"/>
          </a:p>
          <a:p>
            <a:pPr marL="0" indent="0">
              <a:buNone/>
            </a:pP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</a:p>
          <a:p>
            <a:pPr marL="0" indent="0">
              <a:buNone/>
            </a:pP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uz-Latn-UZ" sz="4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To‘g‘ri javob: </a:t>
            </a:r>
            <a:r>
              <a:rPr lang="en-US" sz="4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B) </a:t>
            </a:r>
            <a:r>
              <a:rPr lang="pt-BR" sz="4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Wb/s   </a:t>
            </a:r>
            <a:endParaRPr lang="ru-RU" sz="4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Заголовок 21">
            <a:extLst>
              <a:ext uri="{FF2B5EF4-FFF2-40B4-BE49-F238E27FC236}">
                <a16:creationId xmlns:a16="http://schemas.microsoft.com/office/drawing/2014/main" id="{EE4DC096-0715-4452-93B3-687FF49159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"/>
            <a:ext cx="12192000" cy="954158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uz-Latn-UZ" sz="4800" b="1" dirty="0">
                <a:latin typeface="Arial" panose="020B0604020202020204" pitchFamily="34" charset="0"/>
                <a:cs typeface="Arial" panose="020B0604020202020204" pitchFamily="34" charset="0"/>
              </a:rPr>
              <a:t>Test </a:t>
            </a: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   38-bet  </a:t>
            </a:r>
            <a:r>
              <a:rPr lang="uz-Latn-UZ" sz="4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05849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>
            <a:extLst>
              <a:ext uri="{FF2B5EF4-FFF2-40B4-BE49-F238E27FC236}">
                <a16:creationId xmlns:a16="http://schemas.microsoft.com/office/drawing/2014/main" id="{11CFC3D2-5674-4691-92B4-730026BAB9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"/>
            <a:ext cx="12192000" cy="821636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uz-Latn-UZ" sz="4800" b="1" dirty="0">
                <a:latin typeface="Arial" panose="020B0604020202020204" pitchFamily="34" charset="0"/>
                <a:cs typeface="Arial" panose="020B0604020202020204" pitchFamily="34" charset="0"/>
              </a:rPr>
              <a:t>Test </a:t>
            </a: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uz-Latn-UZ" sz="4800" b="1" dirty="0">
                <a:latin typeface="Arial" panose="020B0604020202020204" pitchFamily="34" charset="0"/>
                <a:cs typeface="Arial" panose="020B0604020202020204" pitchFamily="34" charset="0"/>
              </a:rPr>
              <a:t>38-</a:t>
            </a: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bet </a:t>
            </a:r>
            <a:r>
              <a:rPr lang="uz-Latn-UZ" sz="4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Текст 23">
            <a:extLst>
              <a:ext uri="{FF2B5EF4-FFF2-40B4-BE49-F238E27FC236}">
                <a16:creationId xmlns:a16="http://schemas.microsoft.com/office/drawing/2014/main" id="{1B8D84D6-BA60-4769-90A1-DCEED65B07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43340" y="940904"/>
            <a:ext cx="11211338" cy="6202018"/>
          </a:xfrm>
        </p:spPr>
        <p:txBody>
          <a:bodyPr>
            <a:normAutofit/>
          </a:bodyPr>
          <a:lstStyle/>
          <a:p>
            <a:pPr algn="just"/>
            <a:r>
              <a:rPr lang="uz-Latn-UZ" sz="4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3-test</a:t>
            </a:r>
          </a:p>
          <a:p>
            <a:pPr algn="just"/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    I</a:t>
            </a:r>
            <a:r>
              <a:rPr lang="uz-Latn-UZ" sz="3600" dirty="0">
                <a:latin typeface="Arial" panose="020B0604020202020204" pitchFamily="34" charset="0"/>
                <a:cs typeface="Arial" panose="020B0604020202020204" pitchFamily="34" charset="0"/>
              </a:rPr>
              <a:t>nduksion tokning yo‘nalishi kim tomonidan aniqlanga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n?</a:t>
            </a:r>
            <a:endParaRPr lang="en-US" sz="6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indent="-742950" algn="just">
              <a:buAutoNum type="alphaUcParenR"/>
            </a:pPr>
            <a:r>
              <a:rPr lang="uz-Latn-UZ" sz="3600" dirty="0">
                <a:latin typeface="Arial" panose="020B0604020202020204" pitchFamily="34" charset="0"/>
                <a:cs typeface="Arial" panose="020B0604020202020204" pitchFamily="34" charset="0"/>
              </a:rPr>
              <a:t>Amper    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       </a:t>
            </a:r>
            <a:r>
              <a:rPr lang="uz-Latn-UZ" sz="3600" dirty="0">
                <a:latin typeface="Arial" panose="020B0604020202020204" pitchFamily="34" charset="0"/>
                <a:cs typeface="Arial" panose="020B0604020202020204" pitchFamily="34" charset="0"/>
              </a:rPr>
              <a:t> B) Ersted     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uz-Latn-UZ" sz="3400" dirty="0">
                <a:latin typeface="Arial" panose="020B0604020202020204" pitchFamily="34" charset="0"/>
                <a:cs typeface="Arial" panose="020B0604020202020204" pitchFamily="34" charset="0"/>
              </a:rPr>
              <a:t>C) Faradey    </a:t>
            </a:r>
            <a:r>
              <a:rPr lang="en-US" sz="3400" dirty="0">
                <a:latin typeface="Arial" panose="020B0604020202020204" pitchFamily="34" charset="0"/>
                <a:cs typeface="Arial" panose="020B0604020202020204" pitchFamily="34" charset="0"/>
              </a:rPr>
              <a:t>        </a:t>
            </a:r>
            <a:r>
              <a:rPr lang="uz-Latn-UZ" sz="3400" dirty="0">
                <a:latin typeface="Arial" panose="020B0604020202020204" pitchFamily="34" charset="0"/>
                <a:cs typeface="Arial" panose="020B0604020202020204" pitchFamily="34" charset="0"/>
              </a:rPr>
              <a:t> D) Lens </a:t>
            </a:r>
          </a:p>
          <a:p>
            <a:pPr algn="just"/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uz-Latn-UZ" sz="3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To‘g‘ri javob:</a:t>
            </a:r>
            <a:r>
              <a:rPr lang="en-US" sz="3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uz-Latn-UZ" sz="3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D) Lens</a:t>
            </a:r>
            <a:r>
              <a:rPr lang="uz-Latn-UZ" sz="3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3BAF154D-E10B-403F-8674-099430603A1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01878" y="2862469"/>
            <a:ext cx="3246782" cy="3829879"/>
          </a:xfrm>
        </p:spPr>
      </p:pic>
    </p:spTree>
    <p:extLst>
      <p:ext uri="{BB962C8B-B14F-4D97-AF65-F5344CB8AC3E}">
        <p14:creationId xmlns:p14="http://schemas.microsoft.com/office/powerpoint/2010/main" val="136686313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2381FEBD-E4B7-46A1-A21C-D09AF0D02C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1548" y="1417983"/>
            <a:ext cx="11476382" cy="544001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uz-Latn-UZ" sz="48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5-test</a:t>
            </a:r>
          </a:p>
          <a:p>
            <a:pPr marL="0" indent="0" algn="just">
              <a:buNone/>
            </a:pP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uz-Latn-UZ" sz="4000" dirty="0"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ru-RU" sz="4000" dirty="0"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lang="uz-Latn-UZ" sz="4000" dirty="0">
                <a:latin typeface="Arial" panose="020B0604020202020204" pitchFamily="34" charset="0"/>
                <a:cs typeface="Arial" panose="020B0604020202020204" pitchFamily="34" charset="0"/>
              </a:rPr>
              <a:t>nturd</a:t>
            </a:r>
            <a:r>
              <a:rPr lang="ru-RU" sz="4000" dirty="0"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lang="uz-Latn-UZ" sz="4000" dirty="0">
                <a:latin typeface="Arial" panose="020B0604020202020204" pitchFamily="34" charset="0"/>
                <a:cs typeface="Arial" panose="020B0604020202020204" pitchFamily="34" charset="0"/>
              </a:rPr>
              <a:t>n </a:t>
            </a:r>
            <a:r>
              <a:rPr lang="ru-RU" sz="4000" dirty="0">
                <a:latin typeface="Arial" panose="020B0604020202020204" pitchFamily="34" charset="0"/>
                <a:cs typeface="Arial" panose="020B0604020202020204" pitchFamily="34" charset="0"/>
              </a:rPr>
              <a:t>о‘</a:t>
            </a:r>
            <a:r>
              <a:rPr lang="uz-Latn-UZ" sz="4000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ru-RU" sz="4000" dirty="0"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lang="uz-Latn-UZ" sz="4000" dirty="0">
                <a:latin typeface="Arial" panose="020B0604020202020204" pitchFamily="34" charset="0"/>
                <a:cs typeface="Arial" panose="020B0604020202020204" pitchFamily="34" charset="0"/>
              </a:rPr>
              <a:t>yotg</a:t>
            </a:r>
            <a:r>
              <a:rPr lang="ru-RU" sz="4000" dirty="0"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lang="uz-Latn-UZ" sz="4000" dirty="0">
                <a:latin typeface="Arial" panose="020B0604020202020204" pitchFamily="34" charset="0"/>
                <a:cs typeface="Arial" panose="020B0604020202020204" pitchFamily="34" charset="0"/>
              </a:rPr>
              <a:t>n m</a:t>
            </a:r>
            <a:r>
              <a:rPr lang="ru-RU" sz="4000" dirty="0"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lang="uz-Latn-UZ" sz="4000" dirty="0">
                <a:latin typeface="Arial" panose="020B0604020202020204" pitchFamily="34" charset="0"/>
                <a:cs typeface="Arial" panose="020B0604020202020204" pitchFamily="34" charset="0"/>
              </a:rPr>
              <a:t>gnit </a:t>
            </a:r>
            <a:r>
              <a:rPr lang="ru-RU" sz="4000" dirty="0"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lang="uz-Latn-UZ" sz="4000" dirty="0">
                <a:latin typeface="Arial" panose="020B0604020202020204" pitchFamily="34" charset="0"/>
                <a:cs typeface="Arial" panose="020B0604020202020204" pitchFamily="34" charset="0"/>
              </a:rPr>
              <a:t>qimi 0,3 s d</a:t>
            </a:r>
            <a:r>
              <a:rPr lang="ru-RU" sz="4000" dirty="0"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lang="uz-Latn-UZ" sz="4000" dirty="0"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ru-RU" sz="4000" dirty="0"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lang="uz-Latn-UZ" sz="4000" dirty="0">
                <a:latin typeface="Arial" panose="020B0604020202020204" pitchFamily="34" charset="0"/>
                <a:cs typeface="Arial" panose="020B0604020202020204" pitchFamily="34" charset="0"/>
              </a:rPr>
              <a:t>mid</a:t>
            </a:r>
            <a:r>
              <a:rPr lang="ru-RU" sz="4000" dirty="0">
                <a:latin typeface="Arial" panose="020B0604020202020204" pitchFamily="34" charset="0"/>
                <a:cs typeface="Arial" panose="020B0604020202020204" pitchFamily="34" charset="0"/>
              </a:rPr>
              <a:t>а 15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Wb</a:t>
            </a:r>
            <a:r>
              <a:rPr lang="ru-RU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z-Latn-UZ" sz="4000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ru-RU" sz="4000" dirty="0"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lang="uz-Latn-UZ" sz="4000" dirty="0">
                <a:latin typeface="Arial" panose="020B0604020202020204" pitchFamily="34" charset="0"/>
                <a:cs typeface="Arial" panose="020B0604020202020204" pitchFamily="34" charset="0"/>
              </a:rPr>
              <a:t>n 12 Wb g</a:t>
            </a:r>
            <a:r>
              <a:rPr lang="ru-RU" sz="4000" dirty="0"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lang="uz-Latn-UZ" sz="4000" dirty="0">
                <a:latin typeface="Arial" panose="020B0604020202020204" pitchFamily="34" charset="0"/>
                <a:cs typeface="Arial" panose="020B0604020202020204" pitchFamily="34" charset="0"/>
              </a:rPr>
              <a:t>ch</a:t>
            </a:r>
            <a:r>
              <a:rPr lang="ru-RU" sz="4000" dirty="0">
                <a:latin typeface="Arial" panose="020B0604020202020204" pitchFamily="34" charset="0"/>
                <a:cs typeface="Arial" panose="020B0604020202020204" pitchFamily="34" charset="0"/>
              </a:rPr>
              <a:t>а </a:t>
            </a:r>
            <a:r>
              <a:rPr lang="uz-Latn-UZ" sz="4000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ru-RU" sz="4000" dirty="0">
                <a:latin typeface="Arial" panose="020B0604020202020204" pitchFamily="34" charset="0"/>
                <a:cs typeface="Arial" panose="020B0604020202020204" pitchFamily="34" charset="0"/>
              </a:rPr>
              <a:t>е</a:t>
            </a:r>
            <a:r>
              <a:rPr lang="uz-Latn-UZ" sz="4000" dirty="0">
                <a:latin typeface="Arial" panose="020B0604020202020204" pitchFamily="34" charset="0"/>
                <a:cs typeface="Arial" panose="020B0604020202020204" pitchFamily="34" charset="0"/>
              </a:rPr>
              <a:t>kis k</a:t>
            </a:r>
            <a:r>
              <a:rPr lang="ru-RU" sz="4000" dirty="0"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lang="uz-Latn-UZ" sz="4000" dirty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ru-RU" sz="4000" dirty="0"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lang="uz-Latn-UZ" sz="4000" dirty="0">
                <a:latin typeface="Arial" panose="020B0604020202020204" pitchFamily="34" charset="0"/>
                <a:cs typeface="Arial" panose="020B0604020202020204" pitchFamily="34" charset="0"/>
              </a:rPr>
              <a:t>yg</a:t>
            </a:r>
            <a:r>
              <a:rPr lang="ru-RU" sz="4000" dirty="0"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lang="uz-Latn-UZ" sz="4000" dirty="0">
                <a:latin typeface="Arial" panose="020B0604020202020204" pitchFamily="34" charset="0"/>
                <a:cs typeface="Arial" panose="020B0604020202020204" pitchFamily="34" charset="0"/>
              </a:rPr>
              <a:t>n bo‘ls</a:t>
            </a:r>
            <a:r>
              <a:rPr lang="ru-RU" sz="4000" dirty="0">
                <a:latin typeface="Arial" panose="020B0604020202020204" pitchFamily="34" charset="0"/>
                <a:cs typeface="Arial" panose="020B0604020202020204" pitchFamily="34" charset="0"/>
              </a:rPr>
              <a:t>а, </a:t>
            </a:r>
            <a:r>
              <a:rPr lang="uz-Latn-UZ" sz="4000" dirty="0"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ru-RU" sz="4000" dirty="0"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lang="uz-Latn-UZ" sz="4000" dirty="0">
                <a:latin typeface="Arial" panose="020B0604020202020204" pitchFamily="34" charset="0"/>
                <a:cs typeface="Arial" panose="020B0604020202020204" pitchFamily="34" charset="0"/>
              </a:rPr>
              <a:t>nturd</a:t>
            </a:r>
            <a:r>
              <a:rPr lang="ru-RU" sz="4000" dirty="0">
                <a:latin typeface="Arial" panose="020B0604020202020204" pitchFamily="34" charset="0"/>
                <a:cs typeface="Arial" panose="020B0604020202020204" pitchFamily="34" charset="0"/>
              </a:rPr>
              <a:t>а </a:t>
            </a:r>
            <a:r>
              <a:rPr lang="uz-Latn-UZ" sz="4000" dirty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ru-RU" sz="4000" dirty="0"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lang="uz-Latn-UZ" sz="4000" dirty="0">
                <a:latin typeface="Arial" panose="020B0604020202020204" pitchFamily="34" charset="0"/>
                <a:cs typeface="Arial" panose="020B0604020202020204" pitchFamily="34" charset="0"/>
              </a:rPr>
              <a:t>sil bo‘lg</a:t>
            </a:r>
            <a:r>
              <a:rPr lang="ru-RU" sz="4000" dirty="0"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lang="uz-Latn-UZ" sz="4000" dirty="0">
                <a:latin typeface="Arial" panose="020B0604020202020204" pitchFamily="34" charset="0"/>
                <a:cs typeface="Arial" panose="020B0604020202020204" pitchFamily="34" charset="0"/>
              </a:rPr>
              <a:t>n induksiya </a:t>
            </a:r>
            <a:r>
              <a:rPr lang="ru-RU" sz="4000" dirty="0">
                <a:latin typeface="Arial" panose="020B0604020202020204" pitchFamily="34" charset="0"/>
                <a:cs typeface="Arial" panose="020B0604020202020204" pitchFamily="34" charset="0"/>
              </a:rPr>
              <a:t>Е</a:t>
            </a:r>
            <a:r>
              <a:rPr lang="uz-Latn-UZ" sz="4000" dirty="0">
                <a:latin typeface="Arial" panose="020B0604020202020204" pitchFamily="34" charset="0"/>
                <a:cs typeface="Arial" panose="020B0604020202020204" pitchFamily="34" charset="0"/>
              </a:rPr>
              <a:t>YuK ni toping (V).</a:t>
            </a:r>
          </a:p>
          <a:p>
            <a:pPr marL="0" indent="0" algn="just">
              <a:buNone/>
            </a:pPr>
            <a:r>
              <a:rPr lang="uz-Latn-UZ" sz="4000" dirty="0">
                <a:latin typeface="Arial" panose="020B0604020202020204" pitchFamily="34" charset="0"/>
                <a:cs typeface="Arial" panose="020B0604020202020204" pitchFamily="34" charset="0"/>
              </a:rPr>
              <a:t>        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A) 10;</a:t>
            </a:r>
            <a:r>
              <a:rPr lang="uz-Latn-UZ" sz="4000" dirty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 B) 9; </a:t>
            </a:r>
            <a:r>
              <a:rPr lang="uz-Latn-UZ" sz="4000" dirty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C) 4,5; </a:t>
            </a:r>
            <a:r>
              <a:rPr lang="uz-Latn-UZ" sz="4000" dirty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D) 5.</a:t>
            </a:r>
            <a:endParaRPr 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Заголовок 21">
            <a:extLst>
              <a:ext uri="{FF2B5EF4-FFF2-40B4-BE49-F238E27FC236}">
                <a16:creationId xmlns:a16="http://schemas.microsoft.com/office/drawing/2014/main" id="{6CC13FA0-C7F8-4607-B69D-8F61FE711E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2"/>
            <a:ext cx="12192000" cy="1086679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1-m</a:t>
            </a:r>
            <a:r>
              <a:rPr lang="uz-Latn-UZ" sz="4800" b="1" dirty="0">
                <a:latin typeface="Arial" panose="020B0604020202020204" pitchFamily="34" charset="0"/>
                <a:cs typeface="Arial" panose="020B0604020202020204" pitchFamily="34" charset="0"/>
              </a:rPr>
              <a:t>asal</a:t>
            </a: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a    38</a:t>
            </a:r>
            <a:r>
              <a:rPr lang="uz-Latn-UZ" sz="4800" b="1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bet</a:t>
            </a:r>
            <a:r>
              <a:rPr lang="uz-Latn-UZ" sz="4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371499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105A2764-D031-4313-9E22-3C095A1F130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0" y="636104"/>
                <a:ext cx="12192000" cy="6221896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uz-Latn-UZ" sz="4000" i="1" dirty="0"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4000" i="1" dirty="0"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  </a:t>
                </a:r>
                <a:r>
                  <a:rPr lang="uz-Latn-UZ" sz="4000" i="1" dirty="0"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  <a:r>
                  <a:rPr lang="uz-Latn-UZ" sz="4000" b="1" dirty="0">
                    <a:solidFill>
                      <a:srgbClr val="0070C0"/>
                    </a:solidFill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Berilgan:</a:t>
                </a:r>
                <a:r>
                  <a:rPr lang="en-US" sz="4000" b="1" dirty="0">
                    <a:solidFill>
                      <a:srgbClr val="0070C0"/>
                    </a:solidFill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      </a:t>
                </a:r>
                <a:r>
                  <a:rPr lang="ru-RU" sz="4000" b="1" dirty="0">
                    <a:solidFill>
                      <a:srgbClr val="0070C0"/>
                    </a:solidFill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  </a:t>
                </a:r>
                <a:r>
                  <a:rPr lang="en-US" sz="4000" b="1" dirty="0">
                    <a:solidFill>
                      <a:srgbClr val="0070C0"/>
                    </a:solidFill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Formula:</a:t>
                </a:r>
                <a:r>
                  <a:rPr lang="uz-Latn-UZ" sz="4000" b="1" dirty="0">
                    <a:solidFill>
                      <a:srgbClr val="0070C0"/>
                    </a:solidFill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          Yechish: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ru-RU" sz="4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∆</m:t>
                    </m:r>
                    <m:r>
                      <a:rPr lang="uz-Latn-UZ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𝑡</m:t>
                    </m:r>
                    <m:r>
                      <a:rPr lang="uz-Latn-UZ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=0,3 </m:t>
                    </m:r>
                    <m:r>
                      <m:rPr>
                        <m:sty m:val="p"/>
                      </m:rPr>
                      <a:rPr lang="uz-Latn-UZ" sz="40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s</m:t>
                    </m:r>
                  </m:oMath>
                </a14:m>
                <a:r>
                  <a:rPr lang="en-US" sz="4000" dirty="0"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       ℰ</a:t>
                </a:r>
                <a14:m>
                  <m:oMath xmlns:m="http://schemas.openxmlformats.org/officeDocument/2006/math">
                    <m:r>
                      <a:rPr lang="en-US" sz="40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=−</m:t>
                    </m:r>
                    <m:f>
                      <m:fPr>
                        <m:ctrlPr>
                          <a:rPr lang="en-US" sz="40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40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∆</m:t>
                        </m:r>
                        <m:r>
                          <a:rPr lang="ru-RU" sz="40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Ф</m:t>
                        </m:r>
                      </m:num>
                      <m:den>
                        <m:r>
                          <a:rPr lang="en-US" sz="40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∆</m:t>
                        </m:r>
                        <m:r>
                          <a:rPr lang="uz-Latn-UZ" sz="40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𝑡</m:t>
                        </m:r>
                      </m:den>
                    </m:f>
                  </m:oMath>
                </a14:m>
                <a:r>
                  <a:rPr lang="ru-RU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uz-Latn-UZ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    </a:t>
                </a:r>
                <a:r>
                  <a:rPr lang="en-US" sz="4000" dirty="0"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ℰ</a:t>
                </a:r>
                <a14:m>
                  <m:oMath xmlns:m="http://schemas.openxmlformats.org/officeDocument/2006/math">
                    <m:r>
                      <a:rPr lang="uz-Latn-UZ" sz="40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uz-Latn-UZ" sz="4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uz-Latn-UZ" sz="4000" b="0" i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12 </m:t>
                        </m:r>
                        <m:r>
                          <m:rPr>
                            <m:sty m:val="p"/>
                          </m:rPr>
                          <a:rPr lang="uz-Latn-UZ" sz="4000" b="0" i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Wb</m:t>
                        </m:r>
                        <m:r>
                          <a:rPr lang="uz-Latn-UZ" sz="4000" b="0" i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−15 </m:t>
                        </m:r>
                        <m:r>
                          <m:rPr>
                            <m:sty m:val="p"/>
                          </m:rPr>
                          <a:rPr lang="uz-Latn-UZ" sz="4000" b="0" i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Wb</m:t>
                        </m:r>
                      </m:num>
                      <m:den>
                        <m:r>
                          <a:rPr lang="uz-Latn-UZ" sz="4000" b="0" i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0,3 </m:t>
                        </m:r>
                        <m:r>
                          <m:rPr>
                            <m:sty m:val="p"/>
                          </m:rPr>
                          <a:rPr lang="uz-Latn-UZ" sz="4000" b="0" i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s</m:t>
                        </m:r>
                      </m:den>
                    </m:f>
                    <m:r>
                      <a:rPr lang="uz-Latn-UZ" sz="40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=−10 </m:t>
                    </m:r>
                    <m:r>
                      <m:rPr>
                        <m:sty m:val="p"/>
                      </m:rPr>
                      <a:rPr lang="uz-Latn-UZ" sz="40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V</m:t>
                    </m:r>
                  </m:oMath>
                </a14:m>
                <a:endParaRPr lang="uz-Latn-UZ" sz="4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ru-RU" sz="40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ru-RU" sz="4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Ф</m:t>
                        </m:r>
                      </m:e>
                      <m:sub>
                        <m:r>
                          <a:rPr lang="ru-RU" sz="4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sub>
                    </m:sSub>
                    <m:r>
                      <a:rPr lang="ru-RU" sz="4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uz-Latn-UZ" sz="4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15 </m:t>
                    </m:r>
                    <m:r>
                      <m:rPr>
                        <m:sty m:val="p"/>
                      </m:rPr>
                      <a:rPr lang="uz-Latn-UZ" sz="40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Wb</m:t>
                    </m:r>
                  </m:oMath>
                </a14:m>
                <a:r>
                  <a:rPr lang="uz-Latn-UZ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  </a:t>
                </a:r>
                <a14:m>
                  <m:oMath xmlns:m="http://schemas.openxmlformats.org/officeDocument/2006/math">
                    <m:r>
                      <a:rPr lang="uz-Latn-UZ" sz="40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∆</m:t>
                    </m:r>
                    <m:r>
                      <a:rPr lang="ru-RU" sz="40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Ф=</m:t>
                    </m:r>
                    <m:sSub>
                      <m:sSubPr>
                        <m:ctrlPr>
                          <a:rPr lang="ru-RU" sz="40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ru-RU" sz="40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Ф</m:t>
                        </m:r>
                      </m:e>
                      <m:sub>
                        <m:r>
                          <a:rPr lang="ru-RU" sz="40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sub>
                    </m:sSub>
                    <m:r>
                      <a:rPr lang="ru-RU" sz="40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−</m:t>
                    </m:r>
                    <m:sSub>
                      <m:sSubPr>
                        <m:ctrlPr>
                          <a:rPr lang="ru-RU" sz="40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ru-RU" sz="40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Ф</m:t>
                        </m:r>
                      </m:e>
                      <m:sub>
                        <m:r>
                          <a:rPr lang="ru-RU" sz="40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b>
                    </m:sSub>
                  </m:oMath>
                </a14:m>
                <a:endParaRPr lang="uz-Latn-UZ" sz="4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ru-RU" sz="40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ru-RU" sz="4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Ф</m:t>
                        </m:r>
                      </m:e>
                      <m:sub>
                        <m:r>
                          <a:rPr lang="ru-RU" sz="4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b>
                    </m:sSub>
                    <m:r>
                      <a:rPr lang="ru-RU" sz="4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=12 </m:t>
                    </m:r>
                    <m:r>
                      <m:rPr>
                        <m:sty m:val="p"/>
                      </m:rPr>
                      <a:rPr lang="en-US" sz="40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Wb</m:t>
                    </m:r>
                  </m:oMath>
                </a14:m>
                <a:r>
                  <a:rPr lang="ru-RU" sz="4000" dirty="0"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  </a:t>
                </a:r>
                <a:r>
                  <a:rPr lang="en-US" sz="4000" dirty="0"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ℰ</a:t>
                </a:r>
                <a14:m>
                  <m:oMath xmlns:m="http://schemas.openxmlformats.org/officeDocument/2006/math">
                    <m:r>
                      <a:rPr lang="ru-RU" sz="40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=−</m:t>
                    </m:r>
                    <m:f>
                      <m:fPr>
                        <m:ctrlPr>
                          <a:rPr lang="ru-RU" sz="40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ru-RU" sz="4000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ru-RU" sz="4000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Ф</m:t>
                            </m:r>
                          </m:e>
                          <m:sub>
                            <m:r>
                              <a:rPr lang="ru-RU" sz="4000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1</m:t>
                            </m:r>
                          </m:sub>
                        </m:sSub>
                        <m:r>
                          <a:rPr lang="ru-RU" sz="40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−</m:t>
                        </m:r>
                        <m:sSub>
                          <m:sSubPr>
                            <m:ctrlPr>
                              <a:rPr lang="ru-RU" sz="4000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ru-RU" sz="4000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Ф</m:t>
                            </m:r>
                          </m:e>
                          <m:sub>
                            <m:r>
                              <a:rPr lang="ru-RU" sz="4000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b>
                        </m:sSub>
                      </m:num>
                      <m:den>
                        <m:r>
                          <a:rPr lang="en-US" sz="40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∆</m:t>
                        </m:r>
                        <m:r>
                          <a:rPr lang="uz-Latn-UZ" sz="40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𝑡</m:t>
                        </m:r>
                      </m:den>
                    </m:f>
                  </m:oMath>
                </a14:m>
                <a:r>
                  <a:rPr lang="uz-Latn-UZ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en-US" sz="4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</a:pPr>
                <a:r>
                  <a:rPr lang="en-US" sz="4000" b="1" dirty="0" err="1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T.k.</a:t>
                </a:r>
                <a:r>
                  <a:rPr lang="en-US" sz="40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:   </a:t>
                </a:r>
                <a:r>
                  <a:rPr lang="en-US" sz="4000" dirty="0"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ℰ-?</a:t>
                </a:r>
                <a:r>
                  <a:rPr lang="ru-RU" sz="4000" dirty="0"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        </a:t>
                </a:r>
                <a:r>
                  <a:rPr lang="en-US" sz="4000" dirty="0"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ℰ</a:t>
                </a:r>
                <a14:m>
                  <m:oMath xmlns:m="http://schemas.openxmlformats.org/officeDocument/2006/math">
                    <m:r>
                      <a:rPr lang="ru-RU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ru-RU" sz="40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ru-RU" sz="4000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ru-RU" sz="4000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Ф</m:t>
                            </m:r>
                          </m:e>
                          <m:sub>
                            <m:r>
                              <a:rPr lang="ru-RU" sz="4000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b>
                        </m:sSub>
                        <m:r>
                          <a:rPr lang="ru-RU" sz="40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−</m:t>
                        </m:r>
                        <m:sSub>
                          <m:sSubPr>
                            <m:ctrlPr>
                              <a:rPr lang="ru-RU" sz="4000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ru-RU" sz="4000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Ф</m:t>
                            </m:r>
                          </m:e>
                          <m:sub>
                            <m:r>
                              <a:rPr lang="ru-RU" sz="4000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1</m:t>
                            </m:r>
                          </m:sub>
                        </m:sSub>
                      </m:num>
                      <m:den>
                        <m:r>
                          <a:rPr lang="en-US" sz="40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∆</m:t>
                        </m:r>
                        <m:r>
                          <a:rPr lang="uz-Latn-UZ" sz="40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𝑡</m:t>
                        </m:r>
                      </m:den>
                    </m:f>
                  </m:oMath>
                </a14:m>
                <a:endParaRPr lang="uz-Latn-UZ" sz="4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</a:pPr>
                <a:r>
                  <a:rPr lang="uz-Latn-UZ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 </a:t>
                </a:r>
                <a:endParaRPr lang="en-US" sz="4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</a:pP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                                           </a:t>
                </a:r>
                <a:r>
                  <a:rPr lang="uz-Latn-UZ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uz-Latn-UZ" sz="40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Javob: A) 10 V</a:t>
                </a:r>
                <a:endParaRPr lang="en-US" sz="4000" b="1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</a:pPr>
                <a:endParaRPr lang="ru-RU" sz="4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105A2764-D031-4313-9E22-3C095A1F130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636104"/>
                <a:ext cx="12192000" cy="6221896"/>
              </a:xfrm>
              <a:blipFill>
                <a:blip r:embed="rId2"/>
                <a:stretch>
                  <a:fillRect l="-1750" t="-274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Прямая соединительная линия 4">
            <a:extLst>
              <a:ext uri="{FF2B5EF4-FFF2-40B4-BE49-F238E27FC236}">
                <a16:creationId xmlns:a16="http://schemas.microsoft.com/office/drawing/2014/main" id="{33723F01-151E-49D4-A2C6-8BED3D548172}"/>
              </a:ext>
            </a:extLst>
          </p:cNvPr>
          <p:cNvCxnSpPr/>
          <p:nvPr/>
        </p:nvCxnSpPr>
        <p:spPr>
          <a:xfrm>
            <a:off x="3114261" y="967408"/>
            <a:ext cx="0" cy="337930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>
            <a:extLst>
              <a:ext uri="{FF2B5EF4-FFF2-40B4-BE49-F238E27FC236}">
                <a16:creationId xmlns:a16="http://schemas.microsoft.com/office/drawing/2014/main" id="{316F79EA-AC17-4010-8D2C-B9E41F32D4EF}"/>
              </a:ext>
            </a:extLst>
          </p:cNvPr>
          <p:cNvCxnSpPr/>
          <p:nvPr/>
        </p:nvCxnSpPr>
        <p:spPr>
          <a:xfrm>
            <a:off x="159026" y="3803375"/>
            <a:ext cx="284921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>
            <a:extLst>
              <a:ext uri="{FF2B5EF4-FFF2-40B4-BE49-F238E27FC236}">
                <a16:creationId xmlns:a16="http://schemas.microsoft.com/office/drawing/2014/main" id="{56DEF956-7F9D-446D-93EA-D450A22D44A5}"/>
              </a:ext>
            </a:extLst>
          </p:cNvPr>
          <p:cNvCxnSpPr/>
          <p:nvPr/>
        </p:nvCxnSpPr>
        <p:spPr>
          <a:xfrm>
            <a:off x="6546573" y="1020417"/>
            <a:ext cx="0" cy="34985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61011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8C68A789-1DB0-49AF-AA18-6D643B7A16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2278" y="1537252"/>
            <a:ext cx="11516139" cy="524786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uz-Latn-UZ" sz="44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7-test</a:t>
            </a:r>
          </a:p>
          <a:p>
            <a:pPr marL="0" indent="0" algn="just">
              <a:buNone/>
            </a:pP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uz-Latn-UZ" sz="4400" dirty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ru-RU" sz="4000" dirty="0"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lang="uz-Latn-UZ" sz="4000" dirty="0">
                <a:latin typeface="Arial" panose="020B0604020202020204" pitchFamily="34" charset="0"/>
                <a:cs typeface="Arial" panose="020B0604020202020204" pitchFamily="34" charset="0"/>
              </a:rPr>
              <a:t>gnit </a:t>
            </a:r>
            <a:r>
              <a:rPr lang="ru-RU" sz="4000" dirty="0"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lang="uz-Latn-UZ" sz="4000" dirty="0">
                <a:latin typeface="Arial" panose="020B0604020202020204" pitchFamily="34" charset="0"/>
                <a:cs typeface="Arial" panose="020B0604020202020204" pitchFamily="34" charset="0"/>
              </a:rPr>
              <a:t>qimining o‘zg</a:t>
            </a:r>
            <a:r>
              <a:rPr lang="ru-RU" sz="4000" dirty="0"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lang="uz-Latn-UZ" sz="4000" dirty="0">
                <a:latin typeface="Arial" panose="020B0604020202020204" pitchFamily="34" charset="0"/>
                <a:cs typeface="Arial" panose="020B0604020202020204" pitchFamily="34" charset="0"/>
              </a:rPr>
              <a:t>rish t</a:t>
            </a:r>
            <a:r>
              <a:rPr lang="ru-RU" sz="4000" dirty="0">
                <a:latin typeface="Arial" panose="020B0604020202020204" pitchFamily="34" charset="0"/>
                <a:cs typeface="Arial" panose="020B0604020202020204" pitchFamily="34" charset="0"/>
              </a:rPr>
              <a:t>е</a:t>
            </a:r>
            <a:r>
              <a:rPr lang="uz-Latn-UZ" sz="4000" dirty="0">
                <a:latin typeface="Arial" panose="020B0604020202020204" pitchFamily="34" charset="0"/>
                <a:cs typeface="Arial" panose="020B0604020202020204" pitchFamily="34" charset="0"/>
              </a:rPr>
              <a:t>zligi 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z-Latn-UZ" sz="4000" dirty="0">
                <a:latin typeface="Arial" panose="020B0604020202020204" pitchFamily="34" charset="0"/>
                <a:cs typeface="Arial" panose="020B0604020202020204" pitchFamily="34" charset="0"/>
              </a:rPr>
              <a:t>120 mWb/s bo‘lg</a:t>
            </a:r>
            <a:r>
              <a:rPr lang="ru-RU" sz="4000" dirty="0"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lang="uz-Latn-UZ" sz="4000" dirty="0">
                <a:latin typeface="Arial" panose="020B0604020202020204" pitchFamily="34" charset="0"/>
                <a:cs typeface="Arial" panose="020B0604020202020204" pitchFamily="34" charset="0"/>
              </a:rPr>
              <a:t>nd</a:t>
            </a:r>
            <a:r>
              <a:rPr lang="ru-RU" sz="4000" dirty="0">
                <a:latin typeface="Arial" panose="020B0604020202020204" pitchFamily="34" charset="0"/>
                <a:cs typeface="Arial" panose="020B0604020202020204" pitchFamily="34" charset="0"/>
              </a:rPr>
              <a:t>а, </a:t>
            </a:r>
            <a:r>
              <a:rPr lang="uz-Latn-UZ" sz="4000" dirty="0">
                <a:latin typeface="Arial" panose="020B0604020202020204" pitchFamily="34" charset="0"/>
                <a:cs typeface="Arial" panose="020B0604020202020204" pitchFamily="34" charset="0"/>
              </a:rPr>
              <a:t>g‘</a:t>
            </a:r>
            <a:r>
              <a:rPr lang="ru-RU" sz="4000" dirty="0"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lang="uz-Latn-UZ" sz="4000" dirty="0">
                <a:latin typeface="Arial" panose="020B0604020202020204" pitchFamily="34" charset="0"/>
                <a:cs typeface="Arial" panose="020B0604020202020204" pitchFamily="34" charset="0"/>
              </a:rPr>
              <a:t>lt</a:t>
            </a:r>
            <a:r>
              <a:rPr lang="ru-RU" sz="4000" dirty="0"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lang="uz-Latn-UZ" sz="4000" dirty="0">
                <a:latin typeface="Arial" panose="020B0604020202020204" pitchFamily="34" charset="0"/>
                <a:cs typeface="Arial" panose="020B0604020202020204" pitchFamily="34" charset="0"/>
              </a:rPr>
              <a:t>kd</a:t>
            </a:r>
            <a:r>
              <a:rPr lang="ru-RU" sz="4000" dirty="0"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lang="uz-Latn-UZ" sz="4000" dirty="0">
                <a:latin typeface="Arial" panose="020B0604020202020204" pitchFamily="34" charset="0"/>
                <a:cs typeface="Arial" panose="020B0604020202020204" pitchFamily="34" charset="0"/>
              </a:rPr>
              <a:t> 30 V </a:t>
            </a:r>
            <a:r>
              <a:rPr lang="ru-RU" sz="4000" dirty="0">
                <a:latin typeface="Arial" panose="020B0604020202020204" pitchFamily="34" charset="0"/>
                <a:cs typeface="Arial" panose="020B0604020202020204" pitchFamily="34" charset="0"/>
              </a:rPr>
              <a:t>Е</a:t>
            </a:r>
            <a:r>
              <a:rPr lang="uz-Latn-UZ" sz="4000" dirty="0">
                <a:latin typeface="Arial" panose="020B0604020202020204" pitchFamily="34" charset="0"/>
                <a:cs typeface="Arial" panose="020B0604020202020204" pitchFamily="34" charset="0"/>
              </a:rPr>
              <a:t>YuK h</a:t>
            </a:r>
            <a:r>
              <a:rPr lang="ru-RU" sz="4000" dirty="0"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lang="uz-Latn-UZ" sz="4000" dirty="0">
                <a:latin typeface="Arial" panose="020B0604020202020204" pitchFamily="34" charset="0"/>
                <a:cs typeface="Arial" panose="020B0604020202020204" pitchFamily="34" charset="0"/>
              </a:rPr>
              <a:t>sil bo‘ls</a:t>
            </a:r>
            <a:r>
              <a:rPr lang="ru-RU" sz="4000" dirty="0">
                <a:latin typeface="Arial" panose="020B0604020202020204" pitchFamily="34" charset="0"/>
                <a:cs typeface="Arial" panose="020B0604020202020204" pitchFamily="34" charset="0"/>
              </a:rPr>
              <a:t>а, </a:t>
            </a:r>
            <a:r>
              <a:rPr lang="uz-Latn-UZ" sz="4000" dirty="0">
                <a:latin typeface="Arial" panose="020B0604020202020204" pitchFamily="34" charset="0"/>
                <a:cs typeface="Arial" panose="020B0604020202020204" pitchFamily="34" charset="0"/>
              </a:rPr>
              <a:t>g‘</a:t>
            </a:r>
            <a:r>
              <a:rPr lang="ru-RU" sz="4000" dirty="0"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lang="uz-Latn-UZ" sz="4000" dirty="0">
                <a:latin typeface="Arial" panose="020B0604020202020204" pitchFamily="34" charset="0"/>
                <a:cs typeface="Arial" panose="020B0604020202020204" pitchFamily="34" charset="0"/>
              </a:rPr>
              <a:t>lt</a:t>
            </a:r>
            <a:r>
              <a:rPr lang="ru-RU" sz="4000" dirty="0"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lang="uz-Latn-UZ" sz="4000" dirty="0">
                <a:latin typeface="Arial" panose="020B0604020202020204" pitchFamily="34" charset="0"/>
                <a:cs typeface="Arial" panose="020B0604020202020204" pitchFamily="34" charset="0"/>
              </a:rPr>
              <a:t>kd</a:t>
            </a:r>
            <a:r>
              <a:rPr lang="ru-RU" sz="4000" dirty="0"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lang="uz-Latn-UZ" sz="4000" dirty="0">
                <a:latin typeface="Arial" panose="020B0604020202020204" pitchFamily="34" charset="0"/>
                <a:cs typeface="Arial" panose="020B0604020202020204" pitchFamily="34" charset="0"/>
              </a:rPr>
              <a:t>gi o‘r</a:t>
            </a:r>
            <a:r>
              <a:rPr lang="ru-RU" sz="4000" dirty="0"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lang="uz-Latn-UZ" sz="4000" dirty="0">
                <a:latin typeface="Arial" panose="020B0604020202020204" pitchFamily="34" charset="0"/>
                <a:cs typeface="Arial" panose="020B0604020202020204" pitchFamily="34" charset="0"/>
              </a:rPr>
              <a:t>ml</a:t>
            </a:r>
            <a:r>
              <a:rPr lang="ru-RU" sz="4000" dirty="0"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lang="uz-Latn-UZ" sz="4000" dirty="0">
                <a:latin typeface="Arial" panose="020B0604020202020204" pitchFamily="34" charset="0"/>
                <a:cs typeface="Arial" panose="020B0604020202020204" pitchFamily="34" charset="0"/>
              </a:rPr>
              <a:t>r s</a:t>
            </a:r>
            <a:r>
              <a:rPr lang="ru-RU" sz="4000" dirty="0"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lang="uz-Latn-UZ" sz="4000" dirty="0">
                <a:latin typeface="Arial" panose="020B0604020202020204" pitchFamily="34" charset="0"/>
                <a:cs typeface="Arial" panose="020B0604020202020204" pitchFamily="34" charset="0"/>
              </a:rPr>
              <a:t>ni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qancha</a:t>
            </a:r>
            <a:r>
              <a:rPr lang="uz-Latn-UZ" sz="4000" dirty="0">
                <a:latin typeface="Arial" panose="020B0604020202020204" pitchFamily="34" charset="0"/>
                <a:cs typeface="Arial" panose="020B0604020202020204" pitchFamily="34" charset="0"/>
              </a:rPr>
              <a:t>ga teng?</a:t>
            </a: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pt-BR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A) 200;    B) 250;    C) 400;    D) 500.</a:t>
            </a:r>
            <a:endParaRPr 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Заголовок 21">
            <a:extLst>
              <a:ext uri="{FF2B5EF4-FFF2-40B4-BE49-F238E27FC236}">
                <a16:creationId xmlns:a16="http://schemas.microsoft.com/office/drawing/2014/main" id="{CE06CAEC-88E7-4F3E-A429-F46D8208F7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2"/>
            <a:ext cx="12192000" cy="1086679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US" sz="5400" b="1" dirty="0">
                <a:latin typeface="Arial" panose="020B0604020202020204" pitchFamily="34" charset="0"/>
                <a:cs typeface="Arial" panose="020B0604020202020204" pitchFamily="34" charset="0"/>
              </a:rPr>
              <a:t>2-m</a:t>
            </a:r>
            <a:r>
              <a:rPr lang="uz-Latn-UZ" sz="5400" b="1" dirty="0">
                <a:latin typeface="Arial" panose="020B0604020202020204" pitchFamily="34" charset="0"/>
                <a:cs typeface="Arial" panose="020B0604020202020204" pitchFamily="34" charset="0"/>
              </a:rPr>
              <a:t>asala </a:t>
            </a:r>
            <a:r>
              <a:rPr lang="en-US" sz="5400" b="1" dirty="0">
                <a:latin typeface="Arial" panose="020B0604020202020204" pitchFamily="34" charset="0"/>
                <a:cs typeface="Arial" panose="020B0604020202020204" pitchFamily="34" charset="0"/>
              </a:rPr>
              <a:t>   38</a:t>
            </a:r>
            <a:r>
              <a:rPr lang="uz-Latn-UZ" sz="5400" b="1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5400" b="1" dirty="0">
                <a:latin typeface="Arial" panose="020B0604020202020204" pitchFamily="34" charset="0"/>
                <a:cs typeface="Arial" panose="020B0604020202020204" pitchFamily="34" charset="0"/>
              </a:rPr>
              <a:t>bet </a:t>
            </a:r>
            <a:r>
              <a:rPr lang="uz-Latn-UZ" sz="5400" b="1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ru-RU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8409801"/>
      </p:ext>
    </p:extLst>
  </p:cSld>
  <p:clrMapOvr>
    <a:masterClrMapping/>
  </p:clrMapOvr>
  <p:transition spd="slow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940CF1C0-4D6F-421D-A523-4E8755030C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821635"/>
          </a:xfrm>
        </p:spPr>
        <p:txBody>
          <a:bodyPr>
            <a:normAutofit/>
          </a:bodyPr>
          <a:lstStyle/>
          <a:p>
            <a:r>
              <a:rPr lang="uz-Latn-UZ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uz-Latn-UZ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z-Latn-UZ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Berilgan: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	Formula:</a:t>
            </a:r>
            <a:endParaRPr lang="ru-RU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Текст 7">
                <a:extLst>
                  <a:ext uri="{FF2B5EF4-FFF2-40B4-BE49-F238E27FC236}">
                    <a16:creationId xmlns:a16="http://schemas.microsoft.com/office/drawing/2014/main" id="{9CF6EE32-649E-421F-BF91-98F51F04D213}"/>
                  </a:ext>
                </a:extLst>
              </p:cNvPr>
              <p:cNvSpPr>
                <a:spLocks noGrp="1"/>
              </p:cNvSpPr>
              <p:nvPr>
                <p:ph type="body" sz="quarter" idx="14"/>
              </p:nvPr>
            </p:nvSpPr>
            <p:spPr>
              <a:xfrm>
                <a:off x="0" y="821635"/>
                <a:ext cx="5473147" cy="5117785"/>
              </a:xfrm>
            </p:spPr>
            <p:txBody>
              <a:bodyPr/>
              <a:lstStyle/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320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ru-RU" sz="32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∆</m:t>
                          </m:r>
                          <m:r>
                            <a:rPr lang="ru-RU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Ф</m:t>
                          </m:r>
                        </m:num>
                        <m:den>
                          <m:r>
                            <a:rPr lang="ru-RU" sz="32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∆</m:t>
                          </m:r>
                          <m:r>
                            <a:rPr lang="en-U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𝑡</m:t>
                          </m:r>
                        </m:den>
                      </m:f>
                      <m:r>
                        <a:rPr lang="en-US" sz="32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=120</m:t>
                      </m:r>
                      <m:f>
                        <m:fPr>
                          <m:ctrlPr>
                            <a:rPr lang="en-US" sz="32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sz="32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𝑚𝑊𝑏</m:t>
                          </m:r>
                        </m:num>
                        <m:den>
                          <m:r>
                            <a:rPr lang="en-US" sz="32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𝑠</m:t>
                          </m:r>
                        </m:den>
                      </m:f>
                      <m:r>
                        <a:rPr lang="en-US" sz="32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=0,12</m:t>
                      </m:r>
                      <m:f>
                        <m:fPr>
                          <m:ctrlPr>
                            <a:rPr lang="en-US" sz="32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sz="32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𝑊𝑏</m:t>
                          </m:r>
                        </m:num>
                        <m:den>
                          <m:r>
                            <a:rPr lang="en-US" sz="32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𝑠</m:t>
                          </m:r>
                        </m:den>
                      </m:f>
                    </m:oMath>
                  </m:oMathPara>
                </a14:m>
                <a:endParaRPr lang="en-US" sz="4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US" sz="4000" dirty="0"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 ℰ</a:t>
                </a:r>
                <a14:m>
                  <m:oMath xmlns:m="http://schemas.openxmlformats.org/officeDocument/2006/math">
                    <m:r>
                      <a:rPr lang="en-US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=30 </m:t>
                    </m:r>
                    <m:r>
                      <m:rPr>
                        <m:sty m:val="p"/>
                      </m:rPr>
                      <a:rPr lang="en-US" sz="40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V</m:t>
                    </m:r>
                  </m:oMath>
                </a14:m>
                <a:endParaRPr lang="en-US" sz="4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:r>
                  <a:rPr lang="en-US" sz="4000" b="1" dirty="0" err="1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Topish</a:t>
                </a:r>
                <a:r>
                  <a:rPr lang="en-US" sz="40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b="1" dirty="0" err="1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kerak</a:t>
                </a:r>
                <a:r>
                  <a:rPr lang="en-US" sz="40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40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N</m:t>
                    </m:r>
                    <m:r>
                      <a:rPr lang="en-US" sz="40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−?</m:t>
                    </m:r>
                  </m:oMath>
                </a14:m>
                <a:endParaRPr lang="ru-RU" sz="4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8" name="Текст 7">
                <a:extLst>
                  <a:ext uri="{FF2B5EF4-FFF2-40B4-BE49-F238E27FC236}">
                    <a16:creationId xmlns:a16="http://schemas.microsoft.com/office/drawing/2014/main" id="{9CF6EE32-649E-421F-BF91-98F51F04D21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4"/>
              </p:nvPr>
            </p:nvSpPr>
            <p:spPr>
              <a:xfrm>
                <a:off x="0" y="821635"/>
                <a:ext cx="5473147" cy="5117785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Текст 8">
                <a:extLst>
                  <a:ext uri="{FF2B5EF4-FFF2-40B4-BE49-F238E27FC236}">
                    <a16:creationId xmlns:a16="http://schemas.microsoft.com/office/drawing/2014/main" id="{88E55A97-94E4-400B-93C8-A9A05F16A5E2}"/>
                  </a:ext>
                </a:extLst>
              </p:cNvPr>
              <p:cNvSpPr>
                <a:spLocks noGrp="1"/>
              </p:cNvSpPr>
              <p:nvPr>
                <p:ph type="body" sz="quarter" idx="15"/>
              </p:nvPr>
            </p:nvSpPr>
            <p:spPr>
              <a:xfrm>
                <a:off x="4996071" y="821635"/>
                <a:ext cx="5764694" cy="5117785"/>
              </a:xfrm>
            </p:spPr>
            <p:txBody>
              <a:bodyPr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sz="4000" dirty="0" smtClean="0">
                          <a:latin typeface="Arial" panose="020B0604020202020204" pitchFamily="34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ℰ</m:t>
                      </m:r>
                      <m:r>
                        <a:rPr lang="en-US" sz="40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=−</m:t>
                      </m:r>
                      <m:r>
                        <m:rPr>
                          <m:sty m:val="p"/>
                        </m:rPr>
                        <a:rPr lang="en-US" sz="40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N</m:t>
                      </m:r>
                      <m:f>
                        <m:fPr>
                          <m:ctrlPr>
                            <a:rPr lang="ru-RU" sz="40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ru-RU" sz="4000" i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∆Ф</m:t>
                          </m:r>
                        </m:num>
                        <m:den>
                          <m:r>
                            <a:rPr lang="ru-RU" sz="4000" i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∆</m:t>
                          </m:r>
                          <m:r>
                            <m:rPr>
                              <m:sty m:val="p"/>
                            </m:rPr>
                            <a:rPr lang="en-US" sz="4000" i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t</m:t>
                          </m:r>
                        </m:den>
                      </m:f>
                    </m:oMath>
                  </m:oMathPara>
                </a14:m>
                <a:endParaRPr lang="en-US" sz="4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US" sz="3200" dirty="0">
                  <a:latin typeface="Cambria Math" panose="02040503050406030204" pitchFamily="18" charset="0"/>
                  <a:cs typeface="Arial" panose="020B0604020202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4000" b="0" i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N</m:t>
                      </m:r>
                      <m:r>
                        <a:rPr lang="en-US" sz="4000" b="0" i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f>
                        <m:fPr>
                          <m:ctrlPr>
                            <a:rPr lang="en-US" sz="400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US" sz="4000" dirty="0">
                              <a:latin typeface="Arial" panose="020B0604020202020204" pitchFamily="34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ℰ</m:t>
                          </m:r>
                          <m:r>
                            <a:rPr lang="en-US" sz="4000" b="0" i="0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∙∆</m:t>
                          </m:r>
                          <m:r>
                            <m:rPr>
                              <m:sty m:val="p"/>
                            </m:rPr>
                            <a:rPr lang="en-US" sz="4000" b="0" i="0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t</m:t>
                          </m:r>
                        </m:num>
                        <m:den>
                          <m:r>
                            <a:rPr lang="ru-RU" sz="4000" b="0" i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∆Ф</m:t>
                          </m:r>
                        </m:den>
                      </m:f>
                      <m:r>
                        <a:rPr lang="en-US" sz="4000" b="0" i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f>
                        <m:fPr>
                          <m:ctrlPr>
                            <a:rPr lang="en-US" sz="400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US" sz="4000" dirty="0">
                              <a:latin typeface="Arial" panose="020B0604020202020204" pitchFamily="34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ℰ</m:t>
                          </m:r>
                        </m:num>
                        <m:den>
                          <m:r>
                            <a:rPr lang="ru-RU" sz="4000" b="0" i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∆Ф</m:t>
                          </m:r>
                          <m:r>
                            <a:rPr lang="en-US" sz="4000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/∆</m:t>
                          </m:r>
                          <m:r>
                            <m:rPr>
                              <m:sty m:val="p"/>
                            </m:rPr>
                            <a:rPr lang="en-US" sz="4000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t</m:t>
                          </m:r>
                        </m:den>
                      </m:f>
                    </m:oMath>
                  </m:oMathPara>
                </a14:m>
                <a:endParaRPr lang="ru-RU" sz="3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9" name="Текст 8">
                <a:extLst>
                  <a:ext uri="{FF2B5EF4-FFF2-40B4-BE49-F238E27FC236}">
                    <a16:creationId xmlns:a16="http://schemas.microsoft.com/office/drawing/2014/main" id="{88E55A97-94E4-400B-93C8-A9A05F16A5E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5"/>
              </p:nvPr>
            </p:nvSpPr>
            <p:spPr>
              <a:xfrm>
                <a:off x="4996071" y="821635"/>
                <a:ext cx="5764694" cy="5117785"/>
              </a:xfr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Текст 9">
                <a:extLst>
                  <a:ext uri="{FF2B5EF4-FFF2-40B4-BE49-F238E27FC236}">
                    <a16:creationId xmlns:a16="http://schemas.microsoft.com/office/drawing/2014/main" id="{34D92280-CB00-49C5-8C56-A57D46F835F4}"/>
                  </a:ext>
                </a:extLst>
              </p:cNvPr>
              <p:cNvSpPr>
                <a:spLocks noGrp="1"/>
              </p:cNvSpPr>
              <p:nvPr>
                <p:ph type="body" sz="quarter" idx="16"/>
              </p:nvPr>
            </p:nvSpPr>
            <p:spPr>
              <a:xfrm>
                <a:off x="212037" y="4214192"/>
                <a:ext cx="11714920" cy="2239618"/>
              </a:xfrm>
            </p:spPr>
            <p:txBody>
              <a:bodyPr/>
              <a:lstStyle/>
              <a:p>
                <a:r>
                  <a:rPr lang="en-US" sz="40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Yechish: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40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  </m:t>
                    </m:r>
                    <m:r>
                      <m:rPr>
                        <m:sty m:val="p"/>
                      </m:rPr>
                      <a:rPr lang="en-US" sz="40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N</m:t>
                    </m:r>
                    <m:r>
                      <a:rPr lang="en-US" sz="40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US" sz="4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4000" b="0" i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30 </m:t>
                        </m:r>
                        <m:r>
                          <m:rPr>
                            <m:sty m:val="p"/>
                          </m:rPr>
                          <a:rPr lang="en-US" sz="4000" b="0" i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V</m:t>
                        </m:r>
                      </m:num>
                      <m:den>
                        <m:r>
                          <a:rPr lang="en-US" sz="4000" b="0" i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0,12 </m:t>
                        </m:r>
                        <m:r>
                          <m:rPr>
                            <m:sty m:val="p"/>
                          </m:rPr>
                          <a:rPr lang="en-US" sz="4000" b="0" i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Wb</m:t>
                        </m:r>
                        <m:r>
                          <a:rPr lang="en-US" sz="4000" b="0" i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/</m:t>
                        </m:r>
                        <m:r>
                          <m:rPr>
                            <m:sty m:val="p"/>
                          </m:rPr>
                          <a:rPr lang="en-US" sz="4000" b="0" i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s</m:t>
                        </m:r>
                      </m:den>
                    </m:f>
                    <m:r>
                      <a:rPr lang="en-US" sz="40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=250</m:t>
                    </m:r>
                  </m:oMath>
                </a14:m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endParaRPr lang="en-US" sz="4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US" sz="4000" b="1" dirty="0" err="1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Javob</a:t>
                </a:r>
                <a:r>
                  <a:rPr lang="en-US" sz="40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     B)  </a:t>
                </a:r>
                <a:r>
                  <a:rPr lang="en-US" sz="4000" b="1" dirty="0">
                    <a:solidFill>
                      <a:srgbClr val="0070C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N=250 ta </a:t>
                </a:r>
              </a:p>
              <a:p>
                <a:endParaRPr lang="ru-RU" sz="4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0" name="Текст 9">
                <a:extLst>
                  <a:ext uri="{FF2B5EF4-FFF2-40B4-BE49-F238E27FC236}">
                    <a16:creationId xmlns:a16="http://schemas.microsoft.com/office/drawing/2014/main" id="{34D92280-CB00-49C5-8C56-A57D46F835F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6"/>
              </p:nvPr>
            </p:nvSpPr>
            <p:spPr>
              <a:xfrm>
                <a:off x="212037" y="4214192"/>
                <a:ext cx="11714920" cy="2239618"/>
              </a:xfrm>
              <a:blipFill>
                <a:blip r:embed="rId4"/>
                <a:stretch>
                  <a:fillRect l="-1873" t="-2446" b="-1413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Прямая соединительная линия 14">
            <a:extLst>
              <a:ext uri="{FF2B5EF4-FFF2-40B4-BE49-F238E27FC236}">
                <a16:creationId xmlns:a16="http://schemas.microsoft.com/office/drawing/2014/main" id="{5546E8FD-FF76-4717-99E8-10BA77AF1533}"/>
              </a:ext>
            </a:extLst>
          </p:cNvPr>
          <p:cNvCxnSpPr>
            <a:cxnSpLocks/>
          </p:cNvCxnSpPr>
          <p:nvPr/>
        </p:nvCxnSpPr>
        <p:spPr>
          <a:xfrm>
            <a:off x="5473147" y="503583"/>
            <a:ext cx="0" cy="32997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Прямая соединительная линия 2">
            <a:extLst>
              <a:ext uri="{FF2B5EF4-FFF2-40B4-BE49-F238E27FC236}">
                <a16:creationId xmlns:a16="http://schemas.microsoft.com/office/drawing/2014/main" id="{02950292-5EF1-4DC5-8007-05B576D4B314}"/>
              </a:ext>
            </a:extLst>
          </p:cNvPr>
          <p:cNvCxnSpPr/>
          <p:nvPr/>
        </p:nvCxnSpPr>
        <p:spPr>
          <a:xfrm>
            <a:off x="106018" y="2425147"/>
            <a:ext cx="467801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37045923"/>
      </p:ext>
    </p:extLst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9" grpId="0" build="p"/>
      <p:bldP spid="10" grpId="0" build="p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537</TotalTime>
  <Words>591</Words>
  <Application>Microsoft Office PowerPoint</Application>
  <PresentationFormat>Широкоэкранный</PresentationFormat>
  <Paragraphs>118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3" baseType="lpstr">
      <vt:lpstr>Arial</vt:lpstr>
      <vt:lpstr>Calibri</vt:lpstr>
      <vt:lpstr>Calibri Light</vt:lpstr>
      <vt:lpstr>Cambria Math</vt:lpstr>
      <vt:lpstr>Тема Office</vt:lpstr>
      <vt:lpstr>Презентация PowerPoint</vt:lpstr>
      <vt:lpstr>Elektromagnit induksiya hodisasi:  E=-∆Ф/∆t            ℰ=-N ∆Ф/∆t  [ℰ]=(∆Ф/∆t)=Wb/s=(T∙m^2)/s=(N∙m^2)/(A∙m∙s)=J/(A∙s)=(A∙V∙s)/(A∙s)=V</vt:lpstr>
      <vt:lpstr>Test    38-bet</vt:lpstr>
      <vt:lpstr>Test    38-bet   </vt:lpstr>
      <vt:lpstr>Test   38-bet  </vt:lpstr>
      <vt:lpstr>1-masala    38-bet </vt:lpstr>
      <vt:lpstr>Презентация PowerPoint</vt:lpstr>
      <vt:lpstr>2-masala    38-bet   </vt:lpstr>
      <vt:lpstr>       Berilgan:                   Formula:</vt:lpstr>
      <vt:lpstr>3-masala </vt:lpstr>
      <vt:lpstr>           Berilgan:                       Formula:</vt:lpstr>
      <vt:lpstr>4-masala </vt:lpstr>
      <vt:lpstr>        Berilgan:                       Formula:</vt:lpstr>
      <vt:lpstr>5-masala </vt:lpstr>
      <vt:lpstr>  Berilgan:                   Formula:</vt:lpstr>
      <vt:lpstr>6-masala </vt:lpstr>
      <vt:lpstr>       Berilgan:                        Formula:</vt:lpstr>
      <vt:lpstr>Mustaqil ishlash uchun topshiriqlar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Davronbek Salimbekov</dc:creator>
  <cp:lastModifiedBy>hp</cp:lastModifiedBy>
  <cp:revision>71</cp:revision>
  <dcterms:created xsi:type="dcterms:W3CDTF">2020-09-17T05:02:07Z</dcterms:created>
  <dcterms:modified xsi:type="dcterms:W3CDTF">2021-02-23T11:07:10Z</dcterms:modified>
</cp:coreProperties>
</file>