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3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82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ronbek Salimbekov" initials="DS" lastIdx="1" clrIdx="0">
    <p:extLst>
      <p:ext uri="{19B8F6BF-5375-455C-9EA6-DF929625EA0E}">
        <p15:presenceInfo xmlns:p15="http://schemas.microsoft.com/office/powerpoint/2012/main" userId="f32c3f5e14827a5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C4FD"/>
    <a:srgbClr val="8ADBFD"/>
    <a:srgbClr val="88CAFD"/>
    <a:srgbClr val="68A5F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8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AAB94B-C65A-4407-AF01-49FEF02FCC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49AE16E-7EA5-418E-91CF-9BD9759211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B35598B-8CF5-45AE-9C69-13C50CC6E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4D7E233-61FD-4982-8446-44FBC66C7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5A963B0-E428-4B12-92C1-7CB5230DA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5920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4D9040-9CF6-4B7A-9B5E-C77A3FBFF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30720C1-1F2A-4C47-B924-2F9B4DDB9C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A90CAB4-E12A-4F36-A000-5BED7F24F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7952481-C0AF-4DEF-802E-2873E0848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FB22DF1-0C8A-4367-A49E-B357BA184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6756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22C4CAF-26EB-4123-945E-C63C12027F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707C162-4C63-4CFB-A01C-22043D57E2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F67024B-4D48-4A4E-9ED7-B53BE6F84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641DF81-0A27-43E5-A6D3-40214BBB3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0BA3618-0114-4D17-8535-13F30954B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94463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9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43022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5F860D-8AC2-440A-94F8-C4F298F48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80FC7A7-F08D-45E3-99F4-0BA9D9CBE0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40156B6-2F26-47C9-B00B-C05A82874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5E67994-9CDE-4E66-945C-C8BE306C2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35BFAB-B3E8-42CC-A3B5-47711D1D9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3077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F71094-BCEE-4884-906F-C78F19013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3FDF37A-A588-4BFF-8C50-0FA79DA621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8FC6320-6D72-4263-AE68-1270542D9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B5D483D-B1A9-4EF8-9A7A-3385430E6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045151D-7989-4F00-9FCD-6EAE4F32E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3282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74A31B-5184-43CD-B81F-8238BFCAF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D1A0DC-9637-418A-8B1C-71590FA004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AAEA2C4-2DEA-4D92-8DF9-8D8BE1EA3F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8F12402-C1C8-4859-ACDF-98ABFBDC3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F0C7A73-7DAE-4921-9D4C-7E539B9D8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AB072F1-CA77-479D-A224-B4C5FA72F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1433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688F87-2C10-4045-A44B-4794C5952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90BFF87-CC4D-4B59-B0D9-7BF599ADF4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9BFD73F-DA39-4249-9A8C-E681C181F7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4EB243C-24EB-4366-ACAE-8ADE500126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1DCB744-B11F-4293-8777-509BCBF9A5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81AD2B3-384A-49D3-A389-1587CB416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1EE138D-1A21-4AB2-8887-B4F73B576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1AEACCF-A3FC-4203-AE00-80CD38B74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537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7A7F49-78FB-42AD-BE1A-28C70A28C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524CD5B-551C-4F53-A375-F686A9B04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067EC97-B986-4465-8573-C990E297C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8A6A7DD-A94C-4EAA-9136-D30B2A603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9306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CF21124-97E2-4289-9686-8180A08DE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62E1659-160D-4F03-AE83-C5095623C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B1AC761-6AD7-4A73-A31E-2AC8CE61F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699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09F9E9-D10D-4ACA-84EC-64211E662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842A32D-1CE1-42D2-9EE8-38E72C0A4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624888E-B5D8-47B0-AB37-5959EBE348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E7147BB-BA48-41AC-8119-905E7F4A5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9FA9289-BA29-4B66-A06E-CA957101D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AC19F96-24F9-4060-9B4E-830878B83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4965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485E2A-25A8-4081-9DB6-2B0F8973B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FFFB773-45F4-46A9-B72B-361BCF3FC1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64DD7FF-5155-4576-831A-6603884A1E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31BE194-8A25-4728-9769-9B495E9E2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C8B4BB8-2B1E-421F-89EA-A777A6F31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7809111-4A6F-452E-BC4B-9FFFBFF71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2534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2DD653-0F51-4A94-824E-46BEB8F2A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339FA00-5ADB-404A-861D-0E066A0FB9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25A0156-604F-450A-951F-9EDF999A2E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65DBF-9DA8-41F9-ABDA-F161E32B58BB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9B14F44-381B-4322-B0CD-05DAEAD69E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CF3D914-9471-43D0-A653-DF9E0D29E8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2021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2985" y="3248"/>
            <a:ext cx="12173957" cy="212580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130300" y="2921417"/>
            <a:ext cx="10643340" cy="4338685"/>
          </a:xfrm>
          <a:prstGeom prst="rect">
            <a:avLst/>
          </a:prstGeom>
        </p:spPr>
        <p:txBody>
          <a:bodyPr vert="horz" wrap="square" lIns="0" tIns="29525" rIns="0" bIns="0" rtlCol="0">
            <a:spAutoFit/>
          </a:bodyPr>
          <a:lstStyle/>
          <a:p>
            <a:pPr marL="38918">
              <a:spcBef>
                <a:spcPts val="233"/>
              </a:spcBef>
            </a:pPr>
            <a:r>
              <a:rPr lang="en-US" sz="6600" b="1" dirty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uz-Latn-UZ" sz="6600" dirty="0">
                <a:solidFill>
                  <a:srgbClr val="002060"/>
                </a:solidFill>
                <a:latin typeface="Arial"/>
                <a:cs typeface="Arial"/>
              </a:rPr>
              <a:t>Mavzu:</a:t>
            </a:r>
            <a:endParaRPr lang="en-US" sz="660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r>
              <a:rPr lang="en-US" sz="54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Arial"/>
                <a:cs typeface="Arial"/>
              </a:rPr>
              <a:t>Magnit</a:t>
            </a:r>
            <a:r>
              <a:rPr lang="en-US" sz="54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Arial"/>
                <a:cs typeface="Arial"/>
              </a:rPr>
              <a:t>maydon</a:t>
            </a:r>
            <a:r>
              <a:rPr lang="en-US" sz="54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Arial"/>
                <a:cs typeface="Arial"/>
              </a:rPr>
              <a:t>energiyasi</a:t>
            </a:r>
            <a:r>
              <a:rPr lang="en-US" sz="5400" b="1" dirty="0">
                <a:solidFill>
                  <a:srgbClr val="002060"/>
                </a:solidFill>
                <a:latin typeface="Arial"/>
                <a:cs typeface="Arial"/>
              </a:rPr>
              <a:t>.</a:t>
            </a:r>
          </a:p>
          <a:p>
            <a:pPr marL="38918">
              <a:spcBef>
                <a:spcPts val="233"/>
              </a:spcBef>
            </a:pPr>
            <a:endParaRPr lang="en-US" sz="2400" b="1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O‘qituvchi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: </a:t>
            </a:r>
          </a:p>
          <a:p>
            <a:pPr marL="38918">
              <a:spcBef>
                <a:spcPts val="233"/>
              </a:spcBef>
            </a:pP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Toshkent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shahar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Uchtepa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tumani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287-maktab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fizika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fani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o‘qituvchisi</a:t>
            </a:r>
            <a:endParaRPr lang="en-US" sz="2400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Xodjayeva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Maxtuma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Ziyatovna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. </a:t>
            </a:r>
            <a:endParaRPr lang="en-US" sz="240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endParaRPr lang="uz-Latn-UZ" sz="5400" dirty="0">
              <a:solidFill>
                <a:srgbClr val="2365C7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196264" y="2999269"/>
            <a:ext cx="727405" cy="143870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196264" y="5049904"/>
            <a:ext cx="727405" cy="143870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9587346" y="482101"/>
            <a:ext cx="2186294" cy="1133225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9594303" y="526307"/>
            <a:ext cx="2179337" cy="1089019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9587345" y="526307"/>
            <a:ext cx="2186295" cy="765747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 algn="ctr">
              <a:spcBef>
                <a:spcPts val="265"/>
              </a:spcBef>
            </a:pPr>
            <a:r>
              <a:rPr lang="uz-Latn-UZ" sz="4756" b="1" spc="21" dirty="0">
                <a:solidFill>
                  <a:srgbClr val="FEFEFE"/>
                </a:solidFill>
                <a:latin typeface="Arial"/>
                <a:cs typeface="Arial"/>
              </a:rPr>
              <a:t>1</a:t>
            </a:r>
            <a:r>
              <a:rPr lang="en-US" sz="4756" b="1" spc="21" dirty="0">
                <a:solidFill>
                  <a:srgbClr val="FEFEFE"/>
                </a:solidFill>
                <a:latin typeface="Arial"/>
                <a:cs typeface="Arial"/>
              </a:rPr>
              <a:t>1</a:t>
            </a:r>
            <a:r>
              <a:rPr lang="ru-RU" sz="4756" b="1" spc="21" dirty="0">
                <a:solidFill>
                  <a:srgbClr val="FEFEFE"/>
                </a:solidFill>
                <a:latin typeface="Arial"/>
                <a:cs typeface="Arial"/>
              </a:rPr>
              <a:t>-</a:t>
            </a:r>
            <a:r>
              <a:rPr lang="en-US" sz="4756" b="1" spc="21" dirty="0" err="1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4756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id="{33B3743F-69E5-4A0A-9505-41E75798E9CF}"/>
              </a:ext>
            </a:extLst>
          </p:cNvPr>
          <p:cNvSpPr txBox="1">
            <a:spLocks/>
          </p:cNvSpPr>
          <p:nvPr/>
        </p:nvSpPr>
        <p:spPr>
          <a:xfrm>
            <a:off x="1601435" y="476759"/>
            <a:ext cx="8226745" cy="1138567"/>
          </a:xfrm>
          <a:prstGeom prst="rect">
            <a:avLst/>
          </a:prstGeom>
        </p:spPr>
        <p:txBody>
          <a:bodyPr vert="horz" wrap="square" lIns="0" tIns="30911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1" algn="ctr" defTabSz="1935419">
              <a:spcBef>
                <a:spcPts val="241"/>
              </a:spcBef>
              <a:defRPr/>
            </a:pPr>
            <a:r>
              <a:rPr lang="en-US" sz="7196" kern="0" spc="11" dirty="0" err="1">
                <a:solidFill>
                  <a:sysClr val="window" lastClr="FFFFFF"/>
                </a:solidFill>
              </a:rPr>
              <a:t>Fizika</a:t>
            </a:r>
            <a:endParaRPr lang="en-US" sz="7196" kern="0" spc="11" dirty="0">
              <a:solidFill>
                <a:sysClr val="window" lastClr="FFFFFF"/>
              </a:solidFill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id="{CF4C4251-150C-409F-BB4F-13D887806802}"/>
              </a:ext>
            </a:extLst>
          </p:cNvPr>
          <p:cNvSpPr/>
          <p:nvPr/>
        </p:nvSpPr>
        <p:spPr>
          <a:xfrm>
            <a:off x="700145" y="584787"/>
            <a:ext cx="1551736" cy="10053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A148233-9BF5-42FA-ADA3-35F81EC290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8049" y="2270709"/>
            <a:ext cx="3046587" cy="1727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042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B42EFA-740C-4504-9234-E0111FA39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9269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72A5E2C-873D-4501-A6BB-B56BBDCEB5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574" y="1524000"/>
            <a:ext cx="11092070" cy="5022573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dirty="0"/>
              <a:t>  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G‘altakdan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o‘tayotgan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tok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energiyasi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nimalarga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sarflanadi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2.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Magnit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maydon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energiyasi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nimalarga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bog‘liq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3.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Magnit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maydon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energiyasi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hisobiga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ishlaydigan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qurilmalarni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bilasiz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4. 2-mashq  11, 12-masalalarni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230952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Объект 5">
                <a:extLst>
                  <a:ext uri="{FF2B5EF4-FFF2-40B4-BE49-F238E27FC236}">
                    <a16:creationId xmlns:a16="http://schemas.microsoft.com/office/drawing/2014/main" id="{2BAEF497-2813-46C3-A8FA-5F0BAD32389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98783" y="251790"/>
                <a:ext cx="11767930" cy="6440557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𝑊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                       Ф=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𝐿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𝐼</m:t>
                    </m:r>
                  </m:oMath>
                </a14:m>
                <a:r>
                  <a:rPr lang="en-US" dirty="0"/>
                  <a:t>                         </a:t>
                </a:r>
                <a14:m>
                  <m:oMath xmlns:m="http://schemas.openxmlformats.org/officeDocument/2006/math">
                    <m:r>
                      <a:rPr lang="en-US" sz="4000" b="0" i="1" dirty="0" smtClean="0">
                        <a:latin typeface="Cambria Math" panose="02040503050406030204" pitchFamily="18" charset="0"/>
                      </a:rPr>
                      <m:t>𝑊</m:t>
                    </m:r>
                    <m:r>
                      <a:rPr lang="en-US" sz="4000" b="0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0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dirty="0" smtClean="0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sz="4000" b="0" i="1" dirty="0" smtClean="0">
                            <a:latin typeface="Cambria Math" panose="02040503050406030204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en-US" sz="4000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000" b="0" i="1" dirty="0" smtClean="0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p>
                            <m:r>
                              <a:rPr lang="en-US" sz="40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4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𝐼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∙Ф</m:t>
                        </m:r>
                      </m:num>
                      <m:den>
                        <m:r>
                          <a:rPr lang="ru-RU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</a:t>
                </a:r>
                <a14:m>
                  <m:oMath xmlns:m="http://schemas.openxmlformats.org/officeDocument/2006/math">
                    <m:r>
                      <a:rPr lang="en-US" sz="4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𝑊</m:t>
                    </m:r>
                    <m:r>
                      <a:rPr lang="en-US" sz="4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4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en-US" sz="4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𝐼</m:t>
                        </m:r>
                        <m:r>
                          <a:rPr lang="en-US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∙Ф</m:t>
                        </m:r>
                      </m:num>
                      <m:den>
                        <m:r>
                          <a:rPr lang="en-US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ru-RU" sz="4000" b="0" i="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ru-RU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𝐿</m:t>
                        </m:r>
                        <m:r>
                          <a:rPr lang="en-US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sSup>
                          <m:sSupPr>
                            <m:ctrlPr>
                              <a:rPr lang="en-US" sz="40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40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𝐼</m:t>
                            </m:r>
                          </m:e>
                          <m:sup>
                            <m:r>
                              <a:rPr lang="en-US" sz="40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𝐸</m:t>
                        </m:r>
                      </m:e>
                      <m:sub>
                        <m:r>
                          <a:rPr lang="en-US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𝑘</m:t>
                        </m:r>
                      </m:sub>
                    </m:sSub>
                    <m:r>
                      <a:rPr lang="en-US" sz="4000" b="0" i="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  <m:r>
                          <a:rPr lang="en-US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sSup>
                          <m:sSupPr>
                            <m:ctrlPr>
                              <a:rPr lang="en-US" sz="40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40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𝜗</m:t>
                            </m:r>
                          </m:e>
                          <m:sup>
                            <m:r>
                              <a:rPr lang="en-US" sz="40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Объект 5">
                <a:extLst>
                  <a:ext uri="{FF2B5EF4-FFF2-40B4-BE49-F238E27FC236}">
                    <a16:creationId xmlns:a16="http://schemas.microsoft.com/office/drawing/2014/main" id="{2BAEF497-2813-46C3-A8FA-5F0BAD32389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98783" y="251790"/>
                <a:ext cx="11767930" cy="6440557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88184FEF-01EE-48AD-9645-9334DDAA563D}"/>
              </a:ext>
            </a:extLst>
          </p:cNvPr>
          <p:cNvCxnSpPr/>
          <p:nvPr/>
        </p:nvCxnSpPr>
        <p:spPr>
          <a:xfrm>
            <a:off x="9037983" y="251790"/>
            <a:ext cx="0" cy="11529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2214A9F1-761C-4B87-B2B6-23C10849085B}"/>
              </a:ext>
            </a:extLst>
          </p:cNvPr>
          <p:cNvCxnSpPr/>
          <p:nvPr/>
        </p:nvCxnSpPr>
        <p:spPr>
          <a:xfrm>
            <a:off x="9051235" y="251790"/>
            <a:ext cx="231913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436056E6-CEA8-4410-A4B4-078078025E58}"/>
              </a:ext>
            </a:extLst>
          </p:cNvPr>
          <p:cNvCxnSpPr>
            <a:cxnSpLocks/>
          </p:cNvCxnSpPr>
          <p:nvPr/>
        </p:nvCxnSpPr>
        <p:spPr>
          <a:xfrm>
            <a:off x="9037983" y="1404730"/>
            <a:ext cx="233238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A0C1FC48-0B7F-445B-B268-160E29E2A176}"/>
              </a:ext>
            </a:extLst>
          </p:cNvPr>
          <p:cNvCxnSpPr/>
          <p:nvPr/>
        </p:nvCxnSpPr>
        <p:spPr>
          <a:xfrm>
            <a:off x="11370365" y="251790"/>
            <a:ext cx="0" cy="11529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72A6F5FF-C510-485C-9A2E-46D48DAA3227}"/>
              </a:ext>
            </a:extLst>
          </p:cNvPr>
          <p:cNvCxnSpPr/>
          <p:nvPr/>
        </p:nvCxnSpPr>
        <p:spPr>
          <a:xfrm>
            <a:off x="9051235" y="1736035"/>
            <a:ext cx="0" cy="11529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32E53022-8B45-488D-A4BC-C28817743B28}"/>
              </a:ext>
            </a:extLst>
          </p:cNvPr>
          <p:cNvCxnSpPr>
            <a:cxnSpLocks/>
          </p:cNvCxnSpPr>
          <p:nvPr/>
        </p:nvCxnSpPr>
        <p:spPr>
          <a:xfrm>
            <a:off x="9051235" y="1736035"/>
            <a:ext cx="231913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id="{17ECACD1-820C-4771-8CC4-13D6551E325A}"/>
              </a:ext>
            </a:extLst>
          </p:cNvPr>
          <p:cNvCxnSpPr>
            <a:cxnSpLocks/>
          </p:cNvCxnSpPr>
          <p:nvPr/>
        </p:nvCxnSpPr>
        <p:spPr>
          <a:xfrm>
            <a:off x="9051235" y="2888974"/>
            <a:ext cx="231913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id="{7199CF8B-5321-4202-B5FA-C16DA62681C8}"/>
              </a:ext>
            </a:extLst>
          </p:cNvPr>
          <p:cNvCxnSpPr/>
          <p:nvPr/>
        </p:nvCxnSpPr>
        <p:spPr>
          <a:xfrm>
            <a:off x="11370365" y="1736035"/>
            <a:ext cx="0" cy="11529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04061DB-DEDF-451D-8559-57FBD8BF9F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6864" y="3737112"/>
            <a:ext cx="8114056" cy="2222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027628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B3578D0-85AC-4130-AD78-EB39175CCA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591" y="357808"/>
            <a:ext cx="11052313" cy="6202017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dirty="0"/>
              <a:t>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Tokli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g‘altakning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atrofidagi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magnit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maydon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bo‘lishiga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asoslanib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yuklarni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ko‘tara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oladigan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elektromagnit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kranlar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xalq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xo‘jaligining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turli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sohalarida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keng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qo‘llaniladi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2FE7841-376A-4169-886E-9E311C960D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2584" y="3356941"/>
            <a:ext cx="7362825" cy="2352675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9ABC707-C4C7-4036-97F3-0A1AB3EDAD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356942"/>
            <a:ext cx="3140765" cy="2352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428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B582DF-0358-4681-B522-25DAC3817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6619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                                   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1-masala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4D5F6FB-6E9B-48FB-B3C8-5298F03873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54" y="1658329"/>
            <a:ext cx="11025810" cy="4691270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dirty="0"/>
              <a:t>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2-mashq  10-masala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Solenoiddan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2,5 A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tok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o‘tganda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unda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0,8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mWb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magnit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oqimi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magnit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maydon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energiyasini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hisoblang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86762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091EA217-7F1E-4079-91C0-DED63E97B9D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98783" y="304800"/>
                <a:ext cx="11622156" cy="6321287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</a:t>
                </a:r>
                <a:r>
                  <a:rPr lang="en-US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             </a:t>
                </a:r>
                <a:r>
                  <a:rPr lang="en-US" sz="40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Formulasi</a:t>
                </a:r>
                <a:r>
                  <a:rPr lang="en-US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ru-RU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</a:t>
                </a:r>
                <a:r>
                  <a:rPr lang="en-US" sz="40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en-US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 marL="0" indent="0">
                  <a:buNone/>
                </a:pP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𝐼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=2,5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</a:t>
                </a:r>
                <a14:m>
                  <m:oMath xmlns:m="http://schemas.openxmlformats.org/officeDocument/2006/math">
                    <m:r>
                      <a:rPr lang="en-US" sz="4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𝑊</m:t>
                    </m:r>
                    <m:r>
                      <a:rPr lang="en-US" sz="4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4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en-US" sz="4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𝐼</m:t>
                        </m:r>
                        <m:r>
                          <a:rPr lang="en-US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∙Ф</m:t>
                        </m:r>
                      </m:num>
                      <m:den>
                        <m:r>
                          <a:rPr lang="ru-RU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en-US" sz="4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𝑊</m:t>
                    </m:r>
                    <m:r>
                      <a:rPr lang="en-US" sz="4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2,5</m:t>
                        </m:r>
                        <m:r>
                          <a:rPr lang="en-US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  <m:r>
                          <a:rPr lang="en-US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∙0,8</m:t>
                        </m:r>
                        <m:r>
                          <a:rPr lang="en-US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𝑚𝑊𝑏</m:t>
                        </m:r>
                      </m:num>
                      <m:den>
                        <m:r>
                          <a:rPr lang="en-US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en-US" sz="4000" b="0" i="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endParaRPr lang="en-US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Ф=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0,8 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𝑚𝑊𝑏</m:t>
                    </m:r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       </a:t>
                </a:r>
                <a14:m>
                  <m:oMath xmlns:m="http://schemas.openxmlformats.org/officeDocument/2006/math">
                    <m:r>
                      <a:rPr lang="en-US" sz="4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</m:t>
                    </m:r>
                    <m:r>
                      <a:rPr lang="en-US" sz="4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𝑚𝐽</m:t>
                    </m:r>
                  </m:oMath>
                </a14:m>
                <a:endParaRPr lang="en-US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40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</a:t>
                </a:r>
                <a:r>
                  <a:rPr lang="en-US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kerak</a:t>
                </a:r>
                <a:r>
                  <a:rPr lang="en-US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</a:p>
              <a:p>
                <a:pPr marL="0" indent="0">
                  <a:buNone/>
                </a:pPr>
                <a:r>
                  <a:rPr lang="en-US" sz="40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𝑊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>
                  <a:buNone/>
                </a:pPr>
                <a:endParaRPr lang="en-US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40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</a:t>
                </a:r>
                <a:r>
                  <a:rPr lang="en-US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𝑊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𝑚𝐽</m:t>
                    </m:r>
                  </m:oMath>
                </a14:m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091EA217-7F1E-4079-91C0-DED63E97B9D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98783" y="304800"/>
                <a:ext cx="11622156" cy="6321287"/>
              </a:xfrm>
              <a:blipFill>
                <a:blip r:embed="rId2"/>
                <a:stretch>
                  <a:fillRect l="-1889" t="-27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E57A4CB8-90C8-46EB-AEA5-70355BE7F986}"/>
              </a:ext>
            </a:extLst>
          </p:cNvPr>
          <p:cNvCxnSpPr/>
          <p:nvPr/>
        </p:nvCxnSpPr>
        <p:spPr>
          <a:xfrm>
            <a:off x="3763617" y="702365"/>
            <a:ext cx="0" cy="25179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71D24467-2E9B-401D-A40D-A71B9CAE31CF}"/>
              </a:ext>
            </a:extLst>
          </p:cNvPr>
          <p:cNvCxnSpPr/>
          <p:nvPr/>
        </p:nvCxnSpPr>
        <p:spPr>
          <a:xfrm>
            <a:off x="7328452" y="662609"/>
            <a:ext cx="0" cy="26636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8F78AF57-5BC3-4B67-81FF-BCE6AB4CDD0E}"/>
              </a:ext>
            </a:extLst>
          </p:cNvPr>
          <p:cNvCxnSpPr/>
          <p:nvPr/>
        </p:nvCxnSpPr>
        <p:spPr>
          <a:xfrm>
            <a:off x="198783" y="2491409"/>
            <a:ext cx="356483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8490778"/>
      </p:ext>
    </p:extLst>
  </p:cSld>
  <p:clrMapOvr>
    <a:masterClrMapping/>
  </p:clrMapOvr>
  <p:transition spd="slow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BF2F9E-1965-48D8-B344-1FC3C55DE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1919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                             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14-test    39-bet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92EE474-882B-41BE-9784-49071B18FD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835" y="2014330"/>
            <a:ext cx="11211339" cy="4691270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dirty="0"/>
              <a:t>      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Induktivligi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30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mH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g‘altakdan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0,8 A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tok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o‘tmoqda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G‘altak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magnit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maydonining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energiyasini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hisoblang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mJ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984211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4E0F342-4E88-4372-9E99-13FD88194D4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10817" y="397564"/>
                <a:ext cx="11476383" cy="6162261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</a:t>
                </a:r>
                <a:r>
                  <a:rPr lang="en-US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                               </a:t>
                </a:r>
                <a:r>
                  <a:rPr lang="en-US" sz="40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Formulasi</a:t>
                </a:r>
                <a:r>
                  <a:rPr lang="en-US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 marL="0" indent="0">
                  <a:buNone/>
                </a:pP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𝐿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=30 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𝑚𝐻</m:t>
                    </m:r>
                    <m:r>
                      <a:rPr lang="en-US" sz="4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=30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p>
                      <m:sSupPr>
                        <m:ctrlP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−3</m:t>
                        </m:r>
                      </m:sup>
                    </m:sSup>
                    <m:r>
                      <m:rPr>
                        <m:sty m:val="p"/>
                      </m:rPr>
                      <a:rPr lang="en-US" sz="4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H</m:t>
                    </m:r>
                  </m:oMath>
                </a14:m>
                <a:r>
                  <a:rPr lang="en-US" dirty="0"/>
                  <a:t>     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=0,8 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        </a:t>
                </a:r>
                <a14:m>
                  <m:oMath xmlns:m="http://schemas.openxmlformats.org/officeDocument/2006/math">
                    <m:r>
                      <a:rPr lang="en-US" sz="4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𝑊</m:t>
                    </m:r>
                    <m:r>
                      <a:rPr lang="en-US" sz="4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𝐿</m:t>
                        </m:r>
                        <m:r>
                          <a:rPr lang="en-US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sSup>
                          <m:sSupPr>
                            <m:ctrlPr>
                              <a:rPr lang="en-US" sz="40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40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𝐼</m:t>
                            </m:r>
                          </m:e>
                          <m:sup>
                            <m:r>
                              <a:rPr lang="en-US" sz="40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40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</a:t>
                </a:r>
                <a:r>
                  <a:rPr lang="en-US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kerak</a:t>
                </a:r>
                <a:r>
                  <a:rPr lang="en-US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𝑊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:pPr marL="0" indent="0">
                  <a:buNone/>
                </a:pPr>
                <a:endParaRPr lang="en-US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40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en-US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𝑊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30∙</m:t>
                        </m:r>
                        <m:sSup>
                          <m:sSupPr>
                            <m:ctrlPr>
                              <a:rPr lang="en-US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−3</m:t>
                            </m:r>
                          </m:sup>
                        </m:sSup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𝐻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sSup>
                          <m:sSupPr>
                            <m:ctrlPr>
                              <a:rPr lang="en-US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(0,8 </m:t>
                            </m:r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𝐴</m:t>
                            </m:r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en-US" sz="4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=9,6 </m:t>
                    </m:r>
                    <m:r>
                      <m:rPr>
                        <m:sty m:val="p"/>
                      </m:rPr>
                      <a:rPr lang="en-US" sz="4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mJ</m:t>
                    </m:r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>
                  <a:buNone/>
                </a:pP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𝑾</m:t>
                    </m:r>
                    <m:r>
                      <a:rPr lang="en-US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𝟗</m:t>
                    </m:r>
                    <m:r>
                      <a:rPr lang="en-US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en-US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𝟔</m:t>
                    </m:r>
                    <m:r>
                      <a:rPr lang="en-US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𝒎𝑱</m:t>
                    </m:r>
                  </m:oMath>
                </a14:m>
                <a:endParaRPr 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4E0F342-4E88-4372-9E99-13FD88194D4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10817" y="397564"/>
                <a:ext cx="11476383" cy="6162261"/>
              </a:xfrm>
              <a:blipFill>
                <a:blip r:embed="rId2"/>
                <a:stretch>
                  <a:fillRect l="-1859" t="-27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A7B9A4FF-9FAC-41AD-AFFC-CBFFC90C3783}"/>
              </a:ext>
            </a:extLst>
          </p:cNvPr>
          <p:cNvCxnSpPr/>
          <p:nvPr/>
        </p:nvCxnSpPr>
        <p:spPr>
          <a:xfrm>
            <a:off x="6705600" y="556591"/>
            <a:ext cx="0" cy="26636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60374D92-E527-4636-996A-D8E1E4519070}"/>
              </a:ext>
            </a:extLst>
          </p:cNvPr>
          <p:cNvCxnSpPr/>
          <p:nvPr/>
        </p:nvCxnSpPr>
        <p:spPr>
          <a:xfrm>
            <a:off x="304800" y="2690191"/>
            <a:ext cx="602973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2581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1CA8F3-FDB8-4D5C-B6B8-7CE22DCBA7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2643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                               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15-test   39-bet</a:t>
            </a:r>
            <a:endParaRPr lang="ru-RU" sz="4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693B2A6-3E43-4FF5-A479-30F49B9A8C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374" y="2093842"/>
            <a:ext cx="10588487" cy="4452731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dirty="0"/>
              <a:t>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G‘altakdan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2 A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tok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o‘tganda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magnit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maydon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energiyasi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40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mJ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g‘altak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induktivligi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nimaga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7441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EA5236D8-D506-4282-8718-B939CA2D031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91548" y="728869"/>
                <a:ext cx="11608904" cy="587071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  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</a:t>
                </a:r>
                <a:r>
                  <a:rPr lang="en-US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        </a:t>
                </a:r>
                <a:r>
                  <a:rPr lang="en-US" sz="40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Formulasi</a:t>
                </a:r>
                <a:r>
                  <a:rPr lang="en-US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          </a:t>
                </a:r>
                <a:r>
                  <a:rPr lang="en-US" sz="40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en-US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 marL="0" indent="0">
                  <a:buNone/>
                </a:pPr>
                <a:r>
                  <a:rPr lang="en-US" dirty="0"/>
                  <a:t>   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𝐼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 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</m:oMath>
                </a14:m>
                <a:r>
                  <a:rPr lang="en-US" dirty="0"/>
                  <a:t>                  </a:t>
                </a:r>
                <a14:m>
                  <m:oMath xmlns:m="http://schemas.openxmlformats.org/officeDocument/2006/math">
                    <m:r>
                      <a:rPr lang="en-US" sz="4000" b="0" i="0" dirty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sz="4000" b="0" i="1" dirty="0" smtClean="0">
                        <a:latin typeface="Cambria Math" panose="02040503050406030204" pitchFamily="18" charset="0"/>
                      </a:rPr>
                      <m:t>𝑊</m:t>
                    </m:r>
                    <m:r>
                      <a:rPr lang="en-US" sz="4000" b="0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0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dirty="0" smtClean="0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sz="40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sSup>
                          <m:sSupPr>
                            <m:ctrlPr>
                              <a:rPr lang="en-US" sz="4000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000" b="0" i="1" dirty="0" smtClean="0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p>
                            <m:r>
                              <a:rPr lang="en-US" sz="40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4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4000" dirty="0"/>
                  <a:t>         </a:t>
                </a:r>
                <a14:m>
                  <m:oMath xmlns:m="http://schemas.openxmlformats.org/officeDocument/2006/math">
                    <m:r>
                      <a:rPr lang="en-US" sz="4000" b="0" i="0" dirty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sz="4000" b="0" i="1" dirty="0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sz="4000" b="0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0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dirty="0" smtClean="0">
                            <a:latin typeface="Cambria Math" panose="02040503050406030204" pitchFamily="18" charset="0"/>
                          </a:rPr>
                          <m:t>2∙40 </m:t>
                        </m:r>
                        <m:r>
                          <a:rPr lang="en-US" sz="4000" b="0" i="1" dirty="0" smtClean="0">
                            <a:latin typeface="Cambria Math" panose="02040503050406030204" pitchFamily="18" charset="0"/>
                          </a:rPr>
                          <m:t>𝑚𝐽</m:t>
                        </m:r>
                      </m:num>
                      <m:den>
                        <m:sSup>
                          <m:sSupPr>
                            <m:ctrlPr>
                              <a:rPr lang="en-US" sz="4000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000" b="0" i="1" dirty="0" smtClean="0">
                                <a:latin typeface="Cambria Math" panose="02040503050406030204" pitchFamily="18" charset="0"/>
                              </a:rPr>
                              <m:t>(2 </m:t>
                            </m:r>
                            <m:r>
                              <a:rPr lang="en-US" sz="4000" b="0" i="1" dirty="0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US" sz="4000" b="0" i="1" dirty="0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40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4000" b="0" i="0" dirty="0" smtClean="0">
                        <a:latin typeface="Cambria Math" panose="02040503050406030204" pitchFamily="18" charset="0"/>
                      </a:rPr>
                      <m:t>=20</m:t>
                    </m:r>
                    <m:r>
                      <m:rPr>
                        <m:sty m:val="p"/>
                      </m:rPr>
                      <a:rPr lang="en-US" sz="4000" b="0" i="0" dirty="0" smtClean="0">
                        <a:latin typeface="Cambria Math" panose="02040503050406030204" pitchFamily="18" charset="0"/>
                      </a:rPr>
                      <m:t>mH</m:t>
                    </m:r>
                  </m:oMath>
                </a14:m>
                <a:endParaRPr lang="en-US" sz="4000" dirty="0"/>
              </a:p>
              <a:p>
                <a:pPr marL="0" indent="0">
                  <a:buNone/>
                </a:pPr>
                <a:r>
                  <a:rPr lang="en-US" sz="4000" dirty="0"/>
                  <a:t>  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𝑊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=40 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𝑚𝐽</m:t>
                    </m:r>
                  </m:oMath>
                </a14:m>
                <a:r>
                  <a:rPr lang="en-US" sz="4000" dirty="0"/>
                  <a:t>       </a:t>
                </a:r>
                <a14:m>
                  <m:oMath xmlns:m="http://schemas.openxmlformats.org/officeDocument/2006/math">
                    <m:r>
                      <a:rPr lang="en-US" sz="4000" i="1" dirty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sz="4000" i="1" dirty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0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i="1" dirty="0">
                            <a:latin typeface="Cambria Math" panose="02040503050406030204" pitchFamily="18" charset="0"/>
                          </a:rPr>
                          <m:t>2 </m:t>
                        </m:r>
                        <m:r>
                          <a:rPr lang="en-US" sz="4000" i="1" dirty="0">
                            <a:latin typeface="Cambria Math" panose="02040503050406030204" pitchFamily="18" charset="0"/>
                          </a:rPr>
                          <m:t>𝑊</m:t>
                        </m:r>
                      </m:num>
                      <m:den>
                        <m:sSup>
                          <m:sSupPr>
                            <m:ctrlPr>
                              <a:rPr lang="en-US" sz="40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000" i="1" dirty="0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p>
                            <m:r>
                              <a:rPr lang="en-US" sz="4000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4000" dirty="0"/>
                  <a:t> </a:t>
                </a:r>
              </a:p>
              <a:p>
                <a:pPr marL="0" indent="0">
                  <a:buNone/>
                </a:pPr>
                <a:r>
                  <a:rPr lang="en-US" sz="4000" dirty="0"/>
                  <a:t> </a:t>
                </a:r>
                <a:r>
                  <a:rPr lang="en-US" sz="4000" b="1" dirty="0" err="1">
                    <a:solidFill>
                      <a:schemeClr val="accent1"/>
                    </a:solidFill>
                  </a:rPr>
                  <a:t>Topish</a:t>
                </a:r>
                <a:r>
                  <a:rPr lang="en-US" sz="4000" b="1" dirty="0">
                    <a:solidFill>
                      <a:schemeClr val="accent1"/>
                    </a:solidFill>
                  </a:rPr>
                  <a:t> </a:t>
                </a:r>
                <a:r>
                  <a:rPr lang="en-US" sz="4000" b="1" dirty="0" err="1">
                    <a:solidFill>
                      <a:schemeClr val="accent1"/>
                    </a:solidFill>
                  </a:rPr>
                  <a:t>kerak</a:t>
                </a:r>
                <a:r>
                  <a:rPr lang="en-US" sz="4000" b="1" dirty="0">
                    <a:solidFill>
                      <a:schemeClr val="accent1"/>
                    </a:solidFill>
                  </a:rPr>
                  <a:t>: </a:t>
                </a:r>
              </a:p>
              <a:p>
                <a:pPr marL="0" indent="0">
                  <a:buNone/>
                </a:pPr>
                <a:r>
                  <a:rPr lang="en-US" sz="4000" dirty="0"/>
                  <a:t> </a:t>
                </a:r>
                <a14:m>
                  <m:oMath xmlns:m="http://schemas.openxmlformats.org/officeDocument/2006/math">
                    <m:r>
                      <a:rPr lang="en-US" sz="4000" b="0" i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−?</m:t>
                    </m:r>
                  </m:oMath>
                </a14:m>
                <a:r>
                  <a:rPr lang="en-US" sz="4000" dirty="0"/>
                  <a:t> </a:t>
                </a:r>
              </a:p>
              <a:p>
                <a:pPr marL="0" indent="0">
                  <a:buNone/>
                </a:pPr>
                <a:r>
                  <a:rPr lang="en-US" sz="4000" dirty="0"/>
                  <a:t>  </a:t>
                </a:r>
                <a:r>
                  <a:rPr lang="en-US" sz="4000" b="1" dirty="0">
                    <a:solidFill>
                      <a:schemeClr val="accent1"/>
                    </a:solidFill>
                  </a:rPr>
                  <a:t>Javob:  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𝑳</m:t>
                    </m:r>
                    <m:r>
                      <a:rPr lang="en-US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𝟐𝟎</m:t>
                    </m:r>
                    <m:r>
                      <a:rPr lang="en-US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𝒎𝑯</m:t>
                    </m:r>
                  </m:oMath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EA5236D8-D506-4282-8718-B939CA2D031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91548" y="728869"/>
                <a:ext cx="11608904" cy="5870713"/>
              </a:xfrm>
              <a:blipFill>
                <a:blip r:embed="rId2"/>
                <a:stretch>
                  <a:fillRect l="-893" t="-29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B2F85B69-F63A-4EFE-BFE6-9AD072CE0923}"/>
              </a:ext>
            </a:extLst>
          </p:cNvPr>
          <p:cNvCxnSpPr/>
          <p:nvPr/>
        </p:nvCxnSpPr>
        <p:spPr>
          <a:xfrm>
            <a:off x="6997148" y="1056860"/>
            <a:ext cx="0" cy="23588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83F2A5D0-E2B2-4E18-96D0-0BA6E38F8F6C}"/>
              </a:ext>
            </a:extLst>
          </p:cNvPr>
          <p:cNvCxnSpPr/>
          <p:nvPr/>
        </p:nvCxnSpPr>
        <p:spPr>
          <a:xfrm>
            <a:off x="3790122" y="1056860"/>
            <a:ext cx="0" cy="23721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0F418929-1CD8-4CB0-826A-B5108F10568B}"/>
              </a:ext>
            </a:extLst>
          </p:cNvPr>
          <p:cNvCxnSpPr/>
          <p:nvPr/>
        </p:nvCxnSpPr>
        <p:spPr>
          <a:xfrm>
            <a:off x="569843" y="3233530"/>
            <a:ext cx="30214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8826597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777</TotalTime>
  <Words>363</Words>
  <Application>Microsoft Office PowerPoint</Application>
  <PresentationFormat>Широкоэкранный</PresentationFormat>
  <Paragraphs>44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Тема Office</vt:lpstr>
      <vt:lpstr>Презентация PowerPoint</vt:lpstr>
      <vt:lpstr>Презентация PowerPoint</vt:lpstr>
      <vt:lpstr>Презентация PowerPoint</vt:lpstr>
      <vt:lpstr>                                    1-masala</vt:lpstr>
      <vt:lpstr>Презентация PowerPoint</vt:lpstr>
      <vt:lpstr>                              14-test    39-bet</vt:lpstr>
      <vt:lpstr>Презентация PowerPoint</vt:lpstr>
      <vt:lpstr>                                15-test   39-bet</vt:lpstr>
      <vt:lpstr>Презентация PowerPoint</vt:lpstr>
      <vt:lpstr>      Mustaqil bajarish uchun topshiriqlar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hp</cp:lastModifiedBy>
  <cp:revision>150</cp:revision>
  <dcterms:created xsi:type="dcterms:W3CDTF">2020-08-15T18:39:42Z</dcterms:created>
  <dcterms:modified xsi:type="dcterms:W3CDTF">2021-02-23T11:13:19Z</dcterms:modified>
</cp:coreProperties>
</file>