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ronbek Salimbekov" initials="DS" lastIdx="1" clrIdx="0">
    <p:extLst>
      <p:ext uri="{19B8F6BF-5375-455C-9EA6-DF929625EA0E}">
        <p15:presenceInfo xmlns:p15="http://schemas.microsoft.com/office/powerpoint/2012/main" userId="f32c3f5e14827a5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C4FD"/>
    <a:srgbClr val="8ADBFD"/>
    <a:srgbClr val="88CAFD"/>
    <a:srgbClr val="68A5F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AAB94B-C65A-4407-AF01-49FEF02FC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49AE16E-7EA5-418E-91CF-9BD975921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35598B-8CF5-45AE-9C69-13C50CC6E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D7E233-61FD-4982-8446-44FBC66C7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A963B0-E428-4B12-92C1-7CB5230DA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92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4D9040-9CF6-4B7A-9B5E-C77A3FBFF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30720C1-1F2A-4C47-B924-2F9B4DDB9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90CAB4-E12A-4F36-A000-5BED7F24F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952481-C0AF-4DEF-802E-2873E0848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B22DF1-0C8A-4367-A49E-B357BA184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756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22C4CAF-26EB-4123-945E-C63C12027F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707C162-4C63-4CFB-A01C-22043D57E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67024B-4D48-4A4E-9ED7-B53BE6F84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41DF81-0A27-43E5-A6D3-40214BBB3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BA3618-0114-4D17-8535-13F30954B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446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43022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5F860D-8AC2-440A-94F8-C4F298F48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0FC7A7-F08D-45E3-99F4-0BA9D9CBE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0156B6-2F26-47C9-B00B-C05A82874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E67994-9CDE-4E66-945C-C8BE306C2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35BFAB-B3E8-42CC-A3B5-47711D1D9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077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F71094-BCEE-4884-906F-C78F19013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FDF37A-A588-4BFF-8C50-0FA79DA62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FC6320-6D72-4263-AE68-1270542D9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5D483D-B1A9-4EF8-9A7A-3385430E6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45151D-7989-4F00-9FCD-6EAE4F32E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282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74A31B-5184-43CD-B81F-8238BFCAF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D1A0DC-9637-418A-8B1C-71590FA004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AEA2C4-2DEA-4D92-8DF9-8D8BE1EA3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8F12402-C1C8-4859-ACDF-98ABFBDC3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0C7A73-7DAE-4921-9D4C-7E539B9D8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B072F1-CA77-479D-A224-B4C5FA72F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433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688F87-2C10-4045-A44B-4794C5952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90BFF87-CC4D-4B59-B0D9-7BF599ADF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9BFD73F-DA39-4249-9A8C-E681C181F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4EB243C-24EB-4366-ACAE-8ADE500126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1DCB744-B11F-4293-8777-509BCBF9A5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81AD2B3-384A-49D3-A389-1587CB41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1EE138D-1A21-4AB2-8887-B4F73B576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1AEACCF-A3FC-4203-AE00-80CD38B74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3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A7F49-78FB-42AD-BE1A-28C70A28C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524CD5B-551C-4F53-A375-F686A9B04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067EC97-B986-4465-8573-C990E297C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8A6A7DD-A94C-4EAA-9136-D30B2A603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306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CF21124-97E2-4289-9686-8180A08DE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62E1659-160D-4F03-AE83-C5095623C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B1AC761-6AD7-4A73-A31E-2AC8CE61F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699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09F9E9-D10D-4ACA-84EC-64211E662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42A32D-1CE1-42D2-9EE8-38E72C0A4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24888E-B5D8-47B0-AB37-5959EBE34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E7147BB-BA48-41AC-8119-905E7F4A5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9FA9289-BA29-4B66-A06E-CA957101D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C19F96-24F9-4060-9B4E-830878B83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965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485E2A-25A8-4081-9DB6-2B0F8973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FFFB773-45F4-46A9-B72B-361BCF3FC1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64DD7FF-5155-4576-831A-6603884A1E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31BE194-8A25-4728-9769-9B495E9E2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8B4BB8-2B1E-421F-89EA-A777A6F31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809111-4A6F-452E-BC4B-9FFFBFF71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534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2DD653-0F51-4A94-824E-46BEB8F2A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339FA00-5ADB-404A-861D-0E066A0FB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25A0156-604F-450A-951F-9EDF999A2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B14F44-381B-4322-B0CD-05DAEAD69E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F3D914-9471-43D0-A653-DF9E0D29E8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021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8"/>
            <a:ext cx="12173957" cy="212580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085088" y="2918158"/>
            <a:ext cx="10688552" cy="3943705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lnSpc>
                <a:spcPts val="4132"/>
              </a:lnSpc>
              <a:spcBef>
                <a:spcPts val="233"/>
              </a:spcBef>
              <a:spcAft>
                <a:spcPts val="1200"/>
              </a:spcAft>
            </a:pPr>
            <a:r>
              <a:rPr lang="uz-Latn-UZ" sz="4000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en-US" sz="400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O‘zinduksiya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hodisasi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. 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O‘zinduksiya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EYuK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.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Induktivlik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uz-Latn-UZ" sz="40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96264" y="2880067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96264" y="5028179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058400" y="526307"/>
            <a:ext cx="103723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1</a:t>
            </a:r>
            <a:r>
              <a:rPr lang="en-US" sz="4756" b="1" spc="21">
                <a:solidFill>
                  <a:srgbClr val="FEFEFE"/>
                </a:solidFill>
                <a:latin typeface="Arial"/>
                <a:cs typeface="Arial"/>
              </a:rPr>
              <a:t>1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296370" y="1145408"/>
            <a:ext cx="569040" cy="448492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7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74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1601435" y="476759"/>
            <a:ext cx="8226745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0145" y="584787"/>
            <a:ext cx="1551736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48567519-9127-46A1-9F69-F58CDE719F7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5744" y="2508512"/>
            <a:ext cx="3061252" cy="18102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240429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234D35-71B2-4056-82DB-9BD0B5393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0594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2-mashq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9D29F4-B965-4907-A6F3-0037670F42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416" y="1351722"/>
            <a:ext cx="11509248" cy="5234608"/>
          </a:xfrm>
        </p:spPr>
        <p:txBody>
          <a:bodyPr/>
          <a:lstStyle/>
          <a:p>
            <a:pPr marL="0" indent="0" algn="just">
              <a:spcAft>
                <a:spcPts val="1200"/>
              </a:spcAft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6 - masala</a:t>
            </a:r>
          </a:p>
          <a:p>
            <a:pPr marL="0" indent="0" algn="just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Induktivligi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2 H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g‘altakda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o‘zinduksiya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EYuKning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36 V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g‘altakdan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o‘tayotgan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tokning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o‘zgarish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8557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BA4E84E-A79F-43A4-B8FB-63D9F9C609A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65042" y="0"/>
                <a:ext cx="11449880" cy="645380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</m:oMath>
                </a14:m>
                <a:r>
                  <a:rPr lang="en-US" dirty="0"/>
                  <a:t>                   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  <m:f>
                      <m:f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sz="4000" dirty="0"/>
                  <a:t>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num>
                      <m:den>
                        <m:r>
                          <a:rPr lang="en-US" sz="4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en-US" sz="4000" b="0" i="0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36 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𝑉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𝐻</m:t>
                        </m:r>
                      </m:den>
                    </m:f>
                    <m:r>
                      <a:rPr lang="en-US" sz="4000" b="0" i="0" dirty="0" smtClean="0">
                        <a:latin typeface="Cambria Math" panose="02040503050406030204" pitchFamily="18" charset="0"/>
                      </a:rPr>
                      <m:t>=18 </m:t>
                    </m:r>
                    <m:f>
                      <m:fPr>
                        <m:ctrlPr>
                          <a:rPr lang="en-US" sz="40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</m:oMath>
                </a14:m>
                <a:endParaRPr lang="en-US" sz="4000" dirty="0"/>
              </a:p>
              <a:p>
                <a:pPr marL="0" indent="0">
                  <a:buNone/>
                </a:pP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=36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num>
                      <m:den>
                        <m:r>
                          <a:rPr lang="en-US" sz="4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den>
                    </m:f>
                    <m:r>
                      <a:rPr lang="en-US" sz="44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𝜀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</m:den>
                    </m:f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</a:t>
                </a:r>
                <a14:m>
                  <m:oMath xmlns:m="http://schemas.openxmlformats.org/officeDocument/2006/math">
                    <m:r>
                      <a:rPr lang="en-US" sz="44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[</m:t>
                    </m:r>
                    <m:f>
                      <m:fPr>
                        <m:ctrlP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den>
                    </m:f>
                    <m:r>
                      <a:rPr lang="en-US" sz="4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]</m:t>
                    </m:r>
                    <m:r>
                      <a:rPr lang="en-US" sz="44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num>
                      <m:den>
                        <m:f>
                          <m:fPr>
                            <m:ctrlPr>
                              <a:rPr lang="en-US" sz="44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4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  <m:r>
                              <a:rPr lang="en-US" sz="44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∙</m:t>
                            </m:r>
                            <m:r>
                              <a:rPr lang="en-US" sz="44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num>
                          <m:den>
                            <m:r>
                              <a:rPr lang="en-US" sz="44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den>
                        </m:f>
                      </m:den>
                    </m:f>
                    <m:r>
                      <a:rPr lang="en-US" sz="44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</m:oMath>
                </a14:m>
                <a:endParaRPr lang="en-US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b="1" dirty="0" err="1">
                    <a:solidFill>
                      <a:schemeClr val="accent1"/>
                    </a:solidFill>
                    <a:cs typeface="Arial" panose="020B0604020202020204" pitchFamily="34" charset="0"/>
                  </a:rPr>
                  <a:t>Topish</a:t>
                </a:r>
                <a:r>
                  <a:rPr lang="en-US" sz="4000" b="1" dirty="0">
                    <a:solidFill>
                      <a:schemeClr val="accent1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accent1"/>
                    </a:solidFill>
                    <a:cs typeface="Arial" panose="020B0604020202020204" pitchFamily="34" charset="0"/>
                  </a:rPr>
                  <a:t>kerak</a:t>
                </a:r>
                <a:r>
                  <a:rPr lang="en-US" sz="4000" b="1" dirty="0">
                    <a:solidFill>
                      <a:schemeClr val="accent1"/>
                    </a:solidFill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num>
                      <m:den>
                        <m:r>
                          <a:rPr lang="ru-RU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den>
                    </m:f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𝑰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den>
                    </m:f>
                    <m:r>
                      <a:rPr lang="en-US" sz="40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𝟏𝟖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𝑨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𝒔</m:t>
                        </m:r>
                      </m:den>
                    </m:f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BA4E84E-A79F-43A4-B8FB-63D9F9C609A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65042" y="0"/>
                <a:ext cx="11449880" cy="6453809"/>
              </a:xfrm>
              <a:blipFill>
                <a:blip r:embed="rId2"/>
                <a:stretch>
                  <a:fillRect l="-18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E7E9AD8E-0186-4213-8011-4DA25B803CA3}"/>
              </a:ext>
            </a:extLst>
          </p:cNvPr>
          <p:cNvCxnSpPr/>
          <p:nvPr/>
        </p:nvCxnSpPr>
        <p:spPr>
          <a:xfrm>
            <a:off x="3366052" y="1219200"/>
            <a:ext cx="0" cy="30214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2FE9D2EC-8835-4F18-8810-43AFCCEC8ED5}"/>
              </a:ext>
            </a:extLst>
          </p:cNvPr>
          <p:cNvCxnSpPr/>
          <p:nvPr/>
        </p:nvCxnSpPr>
        <p:spPr>
          <a:xfrm>
            <a:off x="6705600" y="1205948"/>
            <a:ext cx="0" cy="29419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83A4E8BD-A7FC-4D01-A5DC-92457E5819B0}"/>
              </a:ext>
            </a:extLst>
          </p:cNvPr>
          <p:cNvCxnSpPr/>
          <p:nvPr/>
        </p:nvCxnSpPr>
        <p:spPr>
          <a:xfrm>
            <a:off x="265043" y="3429000"/>
            <a:ext cx="31010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6676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AF52C7-A22A-478A-8DFE-C62118C9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3846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8-test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(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38-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bet)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2D2E52-0A38-4368-949C-C4B74D798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12" y="1908313"/>
            <a:ext cx="11045952" cy="4704522"/>
          </a:xfrm>
        </p:spPr>
        <p:txBody>
          <a:bodyPr/>
          <a:lstStyle/>
          <a:p>
            <a:pPr marL="0" indent="719138" algn="just">
              <a:buNone/>
            </a:pPr>
            <a:r>
              <a:rPr lang="en-US" dirty="0"/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G‘altakdagi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0,4s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ichida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5A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o‘zgarganda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15V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o‘zinduksiya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EYuK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yuzaga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719138" algn="just">
              <a:spcAft>
                <a:spcPts val="1200"/>
              </a:spcAft>
              <a:buNone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Galtak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induktivligi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(H)?</a:t>
            </a: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A) 1,2; </a:t>
            </a:r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B) 2,5;</a:t>
            </a:r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 C) 4;</a:t>
            </a:r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 D) 1,5.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731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2FD5B22-B628-4C79-83ED-286283448B5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9271" y="424070"/>
                <a:ext cx="11834190" cy="626827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=0,4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dirty="0"/>
                  <a:t>           </a:t>
                </a:r>
                <a14:m>
                  <m:oMath xmlns:m="http://schemas.openxmlformats.org/officeDocument/2006/math">
                    <m:r>
                      <a:rPr lang="en-US" sz="4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a:rPr lang="en-US" sz="4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  <m:f>
                      <m:f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15 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∙0,4 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5 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den>
                    </m:f>
                    <m:r>
                      <a:rPr lang="en-US" sz="40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=1,2 </m:t>
                    </m:r>
                    <m:r>
                      <m:rPr>
                        <m:sty m:val="p"/>
                      </m:rPr>
                      <a:rPr lang="en-US" sz="40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=5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  <a14:m>
                  <m:oMath xmlns:m="http://schemas.openxmlformats.org/officeDocument/2006/math"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𝜀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/∆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den>
                    </m:f>
                    <m:r>
                      <a:rPr lang="en-US" sz="40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𝜀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∙∆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</m:e>
                    </m:d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∙</m:t>
                            </m:r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num>
                          <m:den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den>
                        </m:f>
                      </m:e>
                    </m:d>
                    <m:r>
                      <a:rPr lang="en-US" sz="40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40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=15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marL="0" indent="0">
                  <a:buNone/>
                </a:pP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−?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𝑳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𝑯</m:t>
                    </m:r>
                  </m:oMath>
                </a14:m>
                <a:r>
                  <a:rPr lang="uz-Latn-UZ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2FD5B22-B628-4C79-83ED-286283448B5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9271" y="424070"/>
                <a:ext cx="11834190" cy="6268278"/>
              </a:xfrm>
              <a:blipFill>
                <a:blip r:embed="rId2"/>
                <a:stretch>
                  <a:fillRect l="-1855" t="-27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600DFCAB-960A-49D0-9D8B-379C387EA102}"/>
              </a:ext>
            </a:extLst>
          </p:cNvPr>
          <p:cNvCxnSpPr/>
          <p:nvPr/>
        </p:nvCxnSpPr>
        <p:spPr>
          <a:xfrm>
            <a:off x="3525079" y="689113"/>
            <a:ext cx="0" cy="36841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7EAB15DF-9228-4D07-AECF-5ABA7485A4B6}"/>
              </a:ext>
            </a:extLst>
          </p:cNvPr>
          <p:cNvCxnSpPr/>
          <p:nvPr/>
        </p:nvCxnSpPr>
        <p:spPr>
          <a:xfrm>
            <a:off x="7089913" y="530086"/>
            <a:ext cx="0" cy="384313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84C8A8A4-942C-4736-95AD-73EFEA4F0D82}"/>
              </a:ext>
            </a:extLst>
          </p:cNvPr>
          <p:cNvCxnSpPr>
            <a:cxnSpLocks/>
          </p:cNvCxnSpPr>
          <p:nvPr/>
        </p:nvCxnSpPr>
        <p:spPr>
          <a:xfrm flipV="1">
            <a:off x="417443" y="3677478"/>
            <a:ext cx="2703444" cy="66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AABA60B-0AD5-4167-A54D-AB649E5CC51C}"/>
              </a:ext>
            </a:extLst>
          </p:cNvPr>
          <p:cNvSpPr/>
          <p:nvPr/>
        </p:nvSpPr>
        <p:spPr>
          <a:xfrm>
            <a:off x="10911017" y="4905632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4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959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9925B5-24D9-4046-AA4A-FF11C88AA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3366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000"/>
              <a:t>   </a:t>
            </a:r>
            <a:r>
              <a:rPr lang="en-US" sz="480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383986-F8A6-4CA6-AF40-9399B38CBD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83" y="1404730"/>
            <a:ext cx="11651841" cy="5168348"/>
          </a:xfrm>
        </p:spPr>
        <p:txBody>
          <a:bodyPr/>
          <a:lstStyle/>
          <a:p>
            <a:pPr marL="0" indent="0" algn="just">
              <a:spcAft>
                <a:spcPts val="1200"/>
              </a:spcAft>
              <a:buNone/>
            </a:pPr>
            <a:r>
              <a:rPr lang="en-US" dirty="0"/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O‘zinduksiya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hodisaga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2.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O‘zinduksiya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EYuK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kattaliklarga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3.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Induktivlik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birlikda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o‘lchanadi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4. </a:t>
            </a:r>
            <a:r>
              <a:rPr lang="en-US" sz="4000">
                <a:latin typeface="Arial" panose="020B0604020202020204" pitchFamily="34" charset="0"/>
                <a:cs typeface="Arial" panose="020B0604020202020204" pitchFamily="34" charset="0"/>
              </a:rPr>
              <a:t>2-mashq  5-masalani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38-bet  9-testni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8820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57918D-DAB3-4B05-8A59-802789F6C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6619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O‘zinduksiya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hodisasi</a:t>
            </a:r>
            <a:endParaRPr lang="ru-RU" sz="4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48411B-E6E5-4E55-B570-CCD836C1A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48" y="1364974"/>
            <a:ext cx="11582400" cy="5155096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      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konturdan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o‘tayotgan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o‘zgarsa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oqimi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o‘zgaradi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Natijada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konturda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induksion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EYuK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hodisa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o‘zinduksiya</a:t>
            </a:r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hodisasi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1075B06-2710-4FAC-91D6-5D94E1F21A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48" y="3942522"/>
            <a:ext cx="5090492" cy="275645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4C63A8D-2254-4780-916C-F96ADC17C7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9962" y="3942521"/>
            <a:ext cx="4851950" cy="2756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676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F92A3F5-346C-42C1-A6C3-6973BBB598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696" y="487017"/>
            <a:ext cx="8110330" cy="2965173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181AD32-95D6-4302-9046-F4A0CAE70D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4591" y="3816626"/>
            <a:ext cx="5035826" cy="2345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723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B130BB-4D14-4AE6-807C-F74A6F307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4570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oqimi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421329E-0BB0-4EC0-9B06-3045B3CE308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80416" y="1408670"/>
                <a:ext cx="11558016" cy="474829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           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G‘altak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ichida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magnit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oqimi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 marL="0" indent="0" algn="just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40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birinchidan</a:t>
                </a:r>
                <a:r>
                  <a:rPr lang="en-US" sz="4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g‘altakda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magnit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oqimi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undan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o‘tayotgan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kuchiga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proporsional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ya’ni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:       </a:t>
                </a:r>
                <a:r>
                  <a:rPr lang="ru-RU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Ф</a:t>
                </a:r>
                <a14:m>
                  <m:oMath xmlns:m="http://schemas.openxmlformats.org/officeDocument/2006/math">
                    <m:r>
                      <a:rPr lang="ru-RU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~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    </a:t>
                </a:r>
                <a:r>
                  <a:rPr lang="en-US" sz="40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ikkinchidan</a:t>
                </a:r>
                <a:r>
                  <a:rPr lang="en-US" sz="40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g‘altakda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magnit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oqimi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g‘altakning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geometrik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o‘lchamlariga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o‘ramlar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ko‘ndalang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kesim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uzunligi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o‘zagi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borligiga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bog‘liq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ekan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dirty="0"/>
                  <a:t>     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421329E-0BB0-4EC0-9B06-3045B3CE308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0416" y="1408670"/>
                <a:ext cx="11558016" cy="4748290"/>
              </a:xfrm>
              <a:blipFill>
                <a:blip r:embed="rId2"/>
                <a:stretch>
                  <a:fillRect l="-1846" t="-3594" r="-1846" b="-5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1132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2B4BD1-FBFD-4BD4-AAEC-B50334403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1325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Induktivlik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05C3A62-61CF-470A-BD33-0BB7D49A5C6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6032" y="1285461"/>
                <a:ext cx="11631168" cy="5367130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/>
                  <a:t>                                     </a:t>
                </a:r>
              </a:p>
              <a:p>
                <a:pPr marL="0" indent="0">
                  <a:buNone/>
                </a:pPr>
                <a:r>
                  <a:rPr lang="en-US" sz="4000" dirty="0"/>
                  <a:t>                             </a:t>
                </a:r>
                <a:r>
                  <a:rPr lang="ru-RU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Ф</a:t>
                </a:r>
                <a14:m>
                  <m:oMath xmlns:m="http://schemas.openxmlformats.org/officeDocument/2006/math">
                    <m:r>
                      <a:rPr lang="ru-RU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~</m:t>
                    </m:r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</m:oMath>
                </a14:m>
                <a:r>
                  <a:rPr lang="en-US" sz="4000" dirty="0"/>
                  <a:t>                     </a:t>
                </a:r>
                <a:r>
                  <a:rPr lang="ru-RU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Ф</a:t>
                </a:r>
                <a14:m>
                  <m:oMath xmlns:m="http://schemas.openxmlformats.org/officeDocument/2006/math">
                    <m:r>
                      <a:rPr lang="ru-RU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</m:oMath>
                </a14:m>
                <a:endParaRPr lang="en-US" sz="4000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 algn="just">
                  <a:spcAft>
                    <a:spcPts val="1200"/>
                  </a:spcAft>
                  <a:buNone/>
                </a:pPr>
                <a:r>
                  <a:rPr lang="en-US" sz="4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g‘altakning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geometrik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o‘lchamlariga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g‘altak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joylashgan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muhitning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magnit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xossalariga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bog‘liq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proporsionallik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koeffitsiyenti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bo‘lib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u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g‘altakning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induktivligi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0" indent="0" algn="just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XBS da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induktivlik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o‘zinduksiya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hodisasini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birinchi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bo‘lib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kuzatgan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A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QShlik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olim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J.Genri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sharafiga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Genri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(H)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qabul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qilingan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05C3A62-61CF-470A-BD33-0BB7D49A5C6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6032" y="1285461"/>
                <a:ext cx="11631168" cy="5367130"/>
              </a:xfrm>
              <a:blipFill>
                <a:blip r:embed="rId2"/>
                <a:stretch>
                  <a:fillRect l="-1834" r="-18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2506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09C1D0D-F38A-40AF-81C5-EC1C0EC6B16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04800" y="304800"/>
                <a:ext cx="11171583" cy="628153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</a:t>
                </a:r>
              </a:p>
              <a:p>
                <a:pPr marL="0" indent="0">
                  <a:buNone/>
                </a:pPr>
                <a:r>
                  <a:rPr lang="en-US" dirty="0"/>
                  <a:t> 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ru-RU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Ф=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ℰ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∆Ф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en-US" sz="4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m:rPr>
                        <m:sty m:val="p"/>
                      </m:rPr>
                      <a:rPr lang="en-US" sz="4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L</m:t>
                    </m:r>
                    <m:f>
                      <m:f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en-US" dirty="0"/>
                  <a:t>         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O‘zinduksiya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elektr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yurituvchi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kuchining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kattaligi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konturdagi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kuchining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o‘zgarish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tezligiga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(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num>
                      <m:den>
                        <m: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den>
                    </m:f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 </m:t>
                    </m:r>
                  </m:oMath>
                </a14:m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proporsional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den>
                    </m:f>
                  </m:oMath>
                </a14:m>
                <a:r>
                  <a:rPr lang="en-US" dirty="0"/>
                  <a:t>                          </a:t>
                </a:r>
                <a14:m>
                  <m:oMath xmlns:m="http://schemas.openxmlformats.org/officeDocument/2006/math">
                    <m:r>
                      <a:rPr lang="en-US" sz="4400" b="0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4400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4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en-US" sz="4400" b="0" i="1" dirty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</m:e>
                          <m:sup>
                            <m:r>
                              <a:rPr lang="en-US" sz="4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𝑙</m:t>
                        </m:r>
                      </m:den>
                    </m:f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buNone/>
                </a:pP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09C1D0D-F38A-40AF-81C5-EC1C0EC6B16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304800"/>
                <a:ext cx="11171583" cy="6281530"/>
              </a:xfrm>
              <a:blipFill>
                <a:blip r:embed="rId2"/>
                <a:stretch>
                  <a:fillRect l="-1909" r="-19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1D9F1E9-E2F1-4DD6-A6D8-4A6CB837EA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791" y="4795630"/>
            <a:ext cx="5181600" cy="17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994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30707C3-C580-4761-9DD7-2617D560A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052" y="318052"/>
            <a:ext cx="11714922" cy="633453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2E50550-ABDA-4308-94D9-66BB42BD60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496" y="665093"/>
            <a:ext cx="5181600" cy="17907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E4862B6-9505-4700-855B-B8CF4204624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18"/>
          <a:stretch/>
        </p:blipFill>
        <p:spPr>
          <a:xfrm>
            <a:off x="1002196" y="3640207"/>
            <a:ext cx="4586910" cy="25527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7F4F67B-9F3F-424A-867A-24FFC2E160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2895" y="536713"/>
            <a:ext cx="4419600" cy="22860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BAF314F-B86B-4267-A3A1-114E0D4D70D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2895" y="3640207"/>
            <a:ext cx="4419600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50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2C503B-4F25-441F-94E1-DC6FAB61F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2-mashq</a:t>
            </a:r>
            <a:endParaRPr lang="ru-RU" sz="40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74008D-DE1F-43FA-9DF8-F36B3DBBA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7" y="1484244"/>
            <a:ext cx="11542643" cy="4651513"/>
          </a:xfrm>
        </p:spPr>
        <p:txBody>
          <a:bodyPr/>
          <a:lstStyle/>
          <a:p>
            <a:pPr marL="0" indent="0" algn="just">
              <a:spcAft>
                <a:spcPts val="1200"/>
              </a:spcAft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4 - masala</a:t>
            </a:r>
          </a:p>
          <a:p>
            <a:pPr marL="0" indent="0" algn="just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Tok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0,6 A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bo‘lganda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induktivligi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80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g‘altakda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oqimi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yuzaga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 (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mWb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1798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C363ECC-4B88-4627-822A-5C7EF9FAFD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42330" y="463826"/>
                <a:ext cx="11741426" cy="598998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dirty="0">
                    <a:solidFill>
                      <a:schemeClr val="accent1"/>
                    </a:solidFill>
                  </a:rPr>
                  <a:t> 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        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=0,6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sz="4000" b="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                                       </a:t>
                </a:r>
                <a14:m>
                  <m:oMath xmlns:m="http://schemas.openxmlformats.org/officeDocument/2006/math">
                    <m:r>
                      <a:rPr lang="ru-RU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Ф=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</m:oMath>
                </a14:m>
                <a:endParaRPr lang="en-US" sz="40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=80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𝑚𝐻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=0,08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4000" b="1" dirty="0" err="1">
                    <a:solidFill>
                      <a:schemeClr val="accent1"/>
                    </a:solidFill>
                    <a:cs typeface="Arial" panose="020B0604020202020204" pitchFamily="34" charset="0"/>
                  </a:rPr>
                  <a:t>Topish</a:t>
                </a:r>
                <a:r>
                  <a:rPr lang="en-US" sz="4000" b="1" dirty="0">
                    <a:solidFill>
                      <a:schemeClr val="accent1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accent1"/>
                    </a:solidFill>
                    <a:cs typeface="Arial" panose="020B0604020202020204" pitchFamily="34" charset="0"/>
                  </a:rPr>
                  <a:t>kerak</a:t>
                </a:r>
                <a:r>
                  <a:rPr lang="en-US" sz="4000" b="1" dirty="0">
                    <a:solidFill>
                      <a:schemeClr val="accent1"/>
                    </a:solidFill>
                    <a:cs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r>
                      <a:rPr lang="ru-RU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Ф−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?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ru-RU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Ф=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0,08 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∙0,6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=0,048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𝑊𝑏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=48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𝑚𝑊𝑏</m:t>
                    </m:r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ru-RU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Ф=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48 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𝑚𝑊𝑏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C363ECC-4B88-4627-822A-5C7EF9FAFD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42330" y="463826"/>
                <a:ext cx="11741426" cy="5989983"/>
              </a:xfrm>
              <a:blipFill>
                <a:blip r:embed="rId2"/>
                <a:stretch>
                  <a:fillRect l="-1817" t="-28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78C352BA-B133-445C-AADA-DFBD4D0395D2}"/>
              </a:ext>
            </a:extLst>
          </p:cNvPr>
          <p:cNvCxnSpPr/>
          <p:nvPr/>
        </p:nvCxnSpPr>
        <p:spPr>
          <a:xfrm>
            <a:off x="5830957" y="622852"/>
            <a:ext cx="0" cy="23323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ECD687FB-33B5-4EC0-8F15-72CD63510C5D}"/>
              </a:ext>
            </a:extLst>
          </p:cNvPr>
          <p:cNvCxnSpPr/>
          <p:nvPr/>
        </p:nvCxnSpPr>
        <p:spPr>
          <a:xfrm>
            <a:off x="304800" y="2491409"/>
            <a:ext cx="54201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0098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635</Words>
  <Application>Microsoft Office PowerPoint</Application>
  <PresentationFormat>Широкоэкранный</PresentationFormat>
  <Paragraphs>63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O‘zinduksiya hodisasi</vt:lpstr>
      <vt:lpstr>Презентация PowerPoint</vt:lpstr>
      <vt:lpstr>Magnit oqimi</vt:lpstr>
      <vt:lpstr> Induktivlik</vt:lpstr>
      <vt:lpstr>Презентация PowerPoint</vt:lpstr>
      <vt:lpstr>Презентация PowerPoint</vt:lpstr>
      <vt:lpstr>2-mashq</vt:lpstr>
      <vt:lpstr>Презентация PowerPoint</vt:lpstr>
      <vt:lpstr> 2-mashq</vt:lpstr>
      <vt:lpstr>Презентация PowerPoint</vt:lpstr>
      <vt:lpstr>8-test    (38-bet)</vt:lpstr>
      <vt:lpstr>Презентация PowerPoint</vt:lpstr>
      <vt:lpstr>   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hp</cp:lastModifiedBy>
  <cp:revision>97</cp:revision>
  <dcterms:created xsi:type="dcterms:W3CDTF">2020-08-15T18:39:42Z</dcterms:created>
  <dcterms:modified xsi:type="dcterms:W3CDTF">2021-02-23T11:09:06Z</dcterms:modified>
</cp:coreProperties>
</file>