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7" r:id="rId6"/>
    <p:sldId id="261" r:id="rId7"/>
    <p:sldId id="262" r:id="rId8"/>
    <p:sldId id="263" r:id="rId9"/>
    <p:sldId id="265" r:id="rId10"/>
    <p:sldId id="266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6" d="100"/>
          <a:sy n="76" d="100"/>
        </p:scale>
        <p:origin x="58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9F86-185F-40EE-864A-7B285BDF3AC5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674ED-80D4-4963-894C-992EDE6FBE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806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9F86-185F-40EE-864A-7B285BDF3AC5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674ED-80D4-4963-894C-992EDE6FBE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36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9F86-185F-40EE-864A-7B285BDF3AC5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674ED-80D4-4963-894C-992EDE6FBE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3738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9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399"/>
            </a:lvl1pPr>
            <a:lvl2pPr marL="152378" indent="-152378">
              <a:buFont typeface="Arial" panose="020B0604020202020204" pitchFamily="34" charset="0"/>
              <a:buChar char="•"/>
              <a:defRPr sz="1399"/>
            </a:lvl2pPr>
            <a:lvl3pPr marL="304757" indent="-152378">
              <a:defRPr sz="1399"/>
            </a:lvl3pPr>
            <a:lvl4pPr marL="533324" indent="-228567">
              <a:defRPr sz="1399"/>
            </a:lvl4pPr>
            <a:lvl5pPr marL="761891" indent="-228567">
              <a:defRPr sz="139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9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6693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9F86-185F-40EE-864A-7B285BDF3AC5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674ED-80D4-4963-894C-992EDE6FBE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6232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9F86-185F-40EE-864A-7B285BDF3AC5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674ED-80D4-4963-894C-992EDE6FBE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0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9F86-185F-40EE-864A-7B285BDF3AC5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674ED-80D4-4963-894C-992EDE6FBE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7072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9F86-185F-40EE-864A-7B285BDF3AC5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674ED-80D4-4963-894C-992EDE6FBE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627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9F86-185F-40EE-864A-7B285BDF3AC5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674ED-80D4-4963-894C-992EDE6FBE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5808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9F86-185F-40EE-864A-7B285BDF3AC5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674ED-80D4-4963-894C-992EDE6FBE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801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9F86-185F-40EE-864A-7B285BDF3AC5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674ED-80D4-4963-894C-992EDE6FBE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4999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29F86-185F-40EE-864A-7B285BDF3AC5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674ED-80D4-4963-894C-992EDE6FBE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1512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29F86-185F-40EE-864A-7B285BDF3AC5}" type="datetimeFigureOut">
              <a:rPr lang="ru-RU" smtClean="0"/>
              <a:t>23.02.2021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674ED-80D4-4963-894C-992EDE6FBE5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761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985" y="3248"/>
            <a:ext cx="12173957" cy="212580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1064525" y="2702257"/>
            <a:ext cx="10849971" cy="4737641"/>
          </a:xfrm>
          <a:prstGeom prst="rect">
            <a:avLst/>
          </a:prstGeom>
        </p:spPr>
        <p:txBody>
          <a:bodyPr vert="horz" wrap="square" lIns="0" tIns="29525" rIns="0" bIns="0" rtlCol="0">
            <a:spAutoFit/>
          </a:bodyPr>
          <a:lstStyle/>
          <a:p>
            <a:pPr marL="38918" algn="ctr">
              <a:lnSpc>
                <a:spcPts val="4132"/>
              </a:lnSpc>
              <a:spcBef>
                <a:spcPts val="233"/>
              </a:spcBef>
            </a:pPr>
            <a:endParaRPr lang="en-US" sz="4400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4400" b="1" dirty="0">
                <a:solidFill>
                  <a:srgbClr val="002060"/>
                </a:solidFill>
                <a:latin typeface="Arial"/>
                <a:cs typeface="Arial"/>
              </a:rPr>
              <a:t>MAVZU:  </a:t>
            </a:r>
            <a:endParaRPr lang="en-US" sz="4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4400" b="1" dirty="0">
                <a:solidFill>
                  <a:srgbClr val="002060"/>
                </a:solidFill>
                <a:latin typeface="Arial"/>
                <a:cs typeface="Arial"/>
              </a:rPr>
              <a:t>Tokli o‘tkazgichni magnit maydonda ko‘chirishda bajarilgan ish </a:t>
            </a:r>
            <a:endParaRPr lang="en-US" sz="4400" b="1" dirty="0">
              <a:solidFill>
                <a:srgbClr val="002060"/>
              </a:solidFill>
              <a:latin typeface="Arial"/>
              <a:cs typeface="Arial"/>
            </a:endParaRPr>
          </a:p>
          <a:p>
            <a:pPr marL="38918" algn="ctr">
              <a:lnSpc>
                <a:spcPts val="4132"/>
              </a:lnSpc>
              <a:spcBef>
                <a:spcPts val="233"/>
              </a:spcBef>
            </a:pPr>
            <a:r>
              <a:rPr lang="uz-Latn-UZ" sz="4400" b="1" dirty="0">
                <a:solidFill>
                  <a:srgbClr val="002060"/>
                </a:solidFill>
                <a:latin typeface="Arial"/>
                <a:cs typeface="Arial"/>
              </a:rPr>
              <a:t>   </a:t>
            </a: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O‘qituvchi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: </a:t>
            </a:r>
          </a:p>
          <a:p>
            <a:pPr marL="38918">
              <a:spcBef>
                <a:spcPts val="233"/>
              </a:spcBef>
            </a:pP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Toshkent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shahar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Uchtepa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tumani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287-maktab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fizika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fani</a:t>
            </a:r>
            <a:r>
              <a:rPr lang="en-US" sz="2400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dirty="0" err="1">
                <a:solidFill>
                  <a:srgbClr val="7030A0"/>
                </a:solidFill>
                <a:latin typeface="Arial"/>
                <a:cs typeface="Arial"/>
              </a:rPr>
              <a:t>o‘qituvchisi</a:t>
            </a:r>
            <a:endParaRPr lang="en-US" sz="2400" dirty="0">
              <a:solidFill>
                <a:srgbClr val="7030A0"/>
              </a:solidFill>
              <a:latin typeface="Arial"/>
              <a:cs typeface="Arial"/>
            </a:endParaRPr>
          </a:p>
          <a:p>
            <a:pPr marL="38918">
              <a:spcBef>
                <a:spcPts val="233"/>
              </a:spcBef>
            </a:pP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Xodjayeva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Maxtuma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 </a:t>
            </a:r>
            <a:r>
              <a:rPr lang="en-US" sz="2400" b="1" dirty="0" err="1">
                <a:solidFill>
                  <a:srgbClr val="7030A0"/>
                </a:solidFill>
                <a:latin typeface="Arial"/>
                <a:cs typeface="Arial"/>
              </a:rPr>
              <a:t>Ziyatovna</a:t>
            </a:r>
            <a:r>
              <a:rPr lang="en-US" sz="2400" b="1" dirty="0">
                <a:solidFill>
                  <a:srgbClr val="7030A0"/>
                </a:solidFill>
                <a:latin typeface="Arial"/>
                <a:cs typeface="Arial"/>
              </a:rPr>
              <a:t>. </a:t>
            </a:r>
            <a:endParaRPr lang="en-US" sz="2400" dirty="0">
              <a:solidFill>
                <a:srgbClr val="002060"/>
              </a:solidFill>
              <a:latin typeface="Arial"/>
              <a:cs typeface="Arial"/>
            </a:endParaRPr>
          </a:p>
          <a:p>
            <a:pPr marL="68440" algn="ctr">
              <a:lnSpc>
                <a:spcPts val="4290"/>
              </a:lnSpc>
              <a:spcBef>
                <a:spcPts val="2599"/>
              </a:spcBef>
            </a:pPr>
            <a:r>
              <a:rPr lang="uz-Latn-UZ" sz="2400" dirty="0">
                <a:solidFill>
                  <a:srgbClr val="373435"/>
                </a:solidFill>
                <a:latin typeface="Arial"/>
                <a:cs typeface="Arial"/>
              </a:rPr>
              <a:t>  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85209" y="2897800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96264" y="5105252"/>
            <a:ext cx="727405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96" dirty="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9940666" y="482101"/>
            <a:ext cx="1276313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96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0058400" y="526307"/>
            <a:ext cx="1037230" cy="765747"/>
          </a:xfrm>
          <a:prstGeom prst="rect">
            <a:avLst/>
          </a:prstGeom>
        </p:spPr>
        <p:txBody>
          <a:bodyPr vert="horz" wrap="square" lIns="0" tIns="33552" rIns="0" bIns="0" rtlCol="0">
            <a:spAutoFit/>
          </a:bodyPr>
          <a:lstStyle/>
          <a:p>
            <a:pPr algn="ctr">
              <a:spcBef>
                <a:spcPts val="265"/>
              </a:spcBef>
            </a:pPr>
            <a:r>
              <a:rPr lang="uz-Latn-UZ" sz="4756" b="1" spc="21" dirty="0">
                <a:solidFill>
                  <a:srgbClr val="FEFEFE"/>
                </a:solidFill>
                <a:latin typeface="Arial"/>
                <a:cs typeface="Arial"/>
              </a:rPr>
              <a:t>11</a:t>
            </a:r>
            <a:endParaRPr sz="4756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0296370" y="1145408"/>
            <a:ext cx="569040" cy="448492"/>
          </a:xfrm>
          <a:prstGeom prst="rect">
            <a:avLst/>
          </a:prstGeom>
        </p:spPr>
        <p:txBody>
          <a:bodyPr vert="horz" wrap="square" lIns="0" tIns="25499" rIns="0" bIns="0" rtlCol="0">
            <a:spAutoFit/>
          </a:bodyPr>
          <a:lstStyle/>
          <a:p>
            <a:pPr>
              <a:spcBef>
                <a:spcPts val="201"/>
              </a:spcBef>
            </a:pPr>
            <a:r>
              <a:rPr sz="2747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74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33B3743F-69E5-4A0A-9505-41E75798E9CF}"/>
              </a:ext>
            </a:extLst>
          </p:cNvPr>
          <p:cNvSpPr txBox="1">
            <a:spLocks/>
          </p:cNvSpPr>
          <p:nvPr/>
        </p:nvSpPr>
        <p:spPr>
          <a:xfrm>
            <a:off x="1601435" y="476759"/>
            <a:ext cx="8226745" cy="1138567"/>
          </a:xfrm>
          <a:prstGeom prst="rect">
            <a:avLst/>
          </a:prstGeom>
        </p:spPr>
        <p:txBody>
          <a:bodyPr vert="horz" wrap="square" lIns="0" tIns="30911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1" algn="ctr" defTabSz="1935419">
              <a:spcBef>
                <a:spcPts val="241"/>
              </a:spcBef>
              <a:defRPr/>
            </a:pPr>
            <a:r>
              <a:rPr lang="en-US" sz="7196" kern="0" spc="11" dirty="0" err="1">
                <a:solidFill>
                  <a:sysClr val="window" lastClr="FFFFFF"/>
                </a:solidFill>
              </a:rPr>
              <a:t>Fizika</a:t>
            </a:r>
            <a:endParaRPr lang="en-US" sz="7196" kern="0" spc="11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CF4C4251-150C-409F-BB4F-13D887806802}"/>
              </a:ext>
            </a:extLst>
          </p:cNvPr>
          <p:cNvSpPr/>
          <p:nvPr/>
        </p:nvSpPr>
        <p:spPr>
          <a:xfrm>
            <a:off x="700145" y="584787"/>
            <a:ext cx="1551736" cy="100534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defTabSz="1935419"/>
            <a:endParaRPr sz="381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645151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D5BFEF0-EDBE-4177-905C-6081F67D8E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826" y="2080591"/>
            <a:ext cx="11595652" cy="4426226"/>
          </a:xfrm>
        </p:spPr>
        <p:txBody>
          <a:bodyPr>
            <a:normAutofit/>
          </a:bodyPr>
          <a:lstStyle/>
          <a:p>
            <a:pPr marL="742950" indent="-742950">
              <a:buAutoNum type="arabicPeriod"/>
            </a:pP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Mavzuga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doir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(14-bet). </a:t>
            </a:r>
          </a:p>
          <a:p>
            <a:pPr marL="742950" indent="-742950">
              <a:buAutoNum type="arabicPeriod"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1-mashq, 13-masala (21-bet).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6BD5913A-26EB-45AE-97DC-D36C9DD46DD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484243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br>
              <a:rPr lang="en-US" sz="4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Mustaqil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topshiriqlar</a:t>
            </a:r>
            <a:endParaRPr lang="uz-Latn-UZ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uz-Latn-UZ" sz="4400" b="1" dirty="0">
                <a:latin typeface="News706 BT" panose="02040804060705020204" pitchFamily="18" charset="0"/>
              </a:rPr>
              <a:t>      </a:t>
            </a:r>
            <a:endParaRPr lang="uz-Latn-UZ" sz="3200" b="1" dirty="0">
              <a:latin typeface="News706 BT" panose="020408040607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88401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Объект 13"/>
              <p:cNvSpPr>
                <a:spLocks noGrp="1"/>
              </p:cNvSpPr>
              <p:nvPr>
                <p:ph idx="1"/>
              </p:nvPr>
            </p:nvSpPr>
            <p:spPr>
              <a:xfrm>
                <a:off x="88578" y="313899"/>
                <a:ext cx="12368465" cy="5863064"/>
              </a:xfrm>
            </p:spPr>
            <p:txBody>
              <a:bodyPr/>
              <a:lstStyle/>
              <a:p>
                <a:pPr marL="0" indent="0">
                  <a:buNone/>
                </a:pPr>
                <a:r>
                  <a:rPr lang="uz-Latn-UZ" dirty="0"/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4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uz-Latn-UZ" sz="4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uz-Latn-UZ" sz="4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</m:t>
                    </m:r>
                  </m:oMath>
                </a14:m>
                <a:endParaRPr lang="uz-Latn-UZ" dirty="0"/>
              </a:p>
              <a:p>
                <a:pPr marL="0" indent="0">
                  <a:buNone/>
                </a:pPr>
                <a:r>
                  <a:rPr lang="uz-Latn-UZ" dirty="0"/>
                  <a:t> </a:t>
                </a:r>
                <a14:m>
                  <m:oMath xmlns:m="http://schemas.openxmlformats.org/officeDocument/2006/math">
                    <m:r>
                      <a:rPr lang="uz-Latn-UZ" sz="4400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uz-Latn-UZ" sz="4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4400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uz-Latn-UZ" sz="4400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uz-Latn-UZ" sz="4400" b="0" i="1" smtClean="0">
                        <a:latin typeface="Cambria Math" panose="02040503050406030204" pitchFamily="18" charset="0"/>
                      </a:rPr>
                      <m:t>∙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</a:rPr>
                      <m:t>𝐼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</m:oMath>
                </a14:m>
                <a:endParaRPr lang="uz-Latn-UZ" dirty="0"/>
              </a:p>
              <a:p>
                <a:pPr marL="0" indent="0">
                  <a:buNone/>
                </a:pPr>
                <a:r>
                  <a:rPr lang="uz-Latn-UZ" dirty="0"/>
                  <a:t>       </a:t>
                </a:r>
                <a14:m>
                  <m:oMath xmlns:m="http://schemas.openxmlformats.org/officeDocument/2006/math">
                    <m:r>
                      <a:rPr lang="uz-Latn-UZ" sz="4400" b="0" i="1" smtClean="0">
                        <a:latin typeface="Cambria Math" panose="02040503050406030204" pitchFamily="18" charset="0"/>
                      </a:rPr>
                      <m:t>𝑆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</a:rPr>
                      <m:t>𝑙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uz-Latn-UZ" dirty="0"/>
                  <a:t>            </a:t>
                </a:r>
              </a:p>
              <a:p>
                <a:pPr marL="0" indent="0">
                  <a:buNone/>
                </a:pPr>
                <a:r>
                  <a:rPr lang="uz-Latn-UZ" dirty="0"/>
                  <a:t>       </a:t>
                </a:r>
                <a14:m>
                  <m:oMath xmlns:m="http://schemas.openxmlformats.org/officeDocument/2006/math">
                    <m:r>
                      <a:rPr lang="uz-Latn-UZ" sz="4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ru-RU" sz="4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Ф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∙∆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𝑆</m:t>
                    </m:r>
                  </m:oMath>
                </a14:m>
                <a:endParaRPr lang="uz-Latn-UZ" dirty="0"/>
              </a:p>
              <a:p>
                <a:pPr marL="0" indent="0">
                  <a:buNone/>
                </a:pPr>
                <a:r>
                  <a:rPr lang="uz-Latn-UZ" dirty="0"/>
                  <a:t>     </a:t>
                </a:r>
                <a:r>
                  <a:rPr lang="uz-Latn-UZ" sz="4400" b="0" dirty="0">
                    <a:ea typeface="Cambria Math" panose="02040503050406030204" pitchFamily="18" charset="0"/>
                  </a:rPr>
                  <a:t>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A</m:t>
                    </m:r>
                    <m:r>
                      <a:rPr lang="ru-RU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𝐼</m:t>
                    </m:r>
                    <m:r>
                      <a:rPr lang="uz-Latn-UZ" sz="4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uz-Latn-UZ" sz="4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ru-RU" sz="4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Ф</m:t>
                    </m:r>
                  </m:oMath>
                </a14:m>
                <a:r>
                  <a:rPr lang="uz-Latn-UZ" sz="4400" dirty="0"/>
                  <a:t> </a:t>
                </a:r>
              </a:p>
              <a:p>
                <a:pPr marL="0" indent="0">
                  <a:buNone/>
                </a:pPr>
                <a:endParaRPr lang="uz-Latn-UZ" dirty="0"/>
              </a:p>
              <a:p>
                <a:pPr marL="0" indent="0">
                  <a:buNone/>
                </a:pPr>
                <a:endParaRPr lang="uz-Latn-UZ" dirty="0"/>
              </a:p>
              <a:p>
                <a:pPr marL="0" indent="0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            </a:t>
                </a:r>
                <a:endParaRPr lang="uz-Latn-UZ" dirty="0"/>
              </a:p>
            </p:txBody>
          </p:sp>
        </mc:Choice>
        <mc:Fallback xmlns="">
          <p:sp>
            <p:nvSpPr>
              <p:cNvPr id="14" name="Объект 1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8578" y="313899"/>
                <a:ext cx="12368465" cy="5863064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1771"/>
          <p:cNvPicPr/>
          <p:nvPr/>
        </p:nvPicPr>
        <p:blipFill>
          <a:blip r:embed="rId3"/>
          <a:stretch>
            <a:fillRect/>
          </a:stretch>
        </p:blipFill>
        <p:spPr>
          <a:xfrm>
            <a:off x="6111837" y="1867266"/>
            <a:ext cx="5062200" cy="2309250"/>
          </a:xfrm>
          <a:prstGeom prst="rect">
            <a:avLst/>
          </a:prstGeom>
        </p:spPr>
      </p:pic>
      <p:sp>
        <p:nvSpPr>
          <p:cNvPr id="10" name="Rectangle 1781"/>
          <p:cNvSpPr/>
          <p:nvPr/>
        </p:nvSpPr>
        <p:spPr>
          <a:xfrm>
            <a:off x="7572231" y="2386335"/>
            <a:ext cx="745312" cy="72737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 marR="252095" indent="211455" algn="l">
              <a:lnSpc>
                <a:spcPct val="107000"/>
              </a:lnSpc>
              <a:spcAft>
                <a:spcPts val="800"/>
              </a:spcAft>
            </a:pPr>
            <a:r>
              <a:rPr lang="ru-RU" sz="4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</a:t>
            </a:r>
            <a:endParaRPr lang="ru-RU" sz="4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" name="Shape 1776"/>
          <p:cNvSpPr/>
          <p:nvPr/>
        </p:nvSpPr>
        <p:spPr>
          <a:xfrm>
            <a:off x="5247696" y="2570923"/>
            <a:ext cx="777658" cy="812466"/>
          </a:xfrm>
          <a:custGeom>
            <a:avLst/>
            <a:gdLst/>
            <a:ahLst/>
            <a:cxnLst/>
            <a:rect l="0" t="0" r="0" b="0"/>
            <a:pathLst>
              <a:path w="91287" h="136995">
                <a:moveTo>
                  <a:pt x="89065" y="0"/>
                </a:moveTo>
                <a:lnTo>
                  <a:pt x="82715" y="0"/>
                </a:lnTo>
                <a:cubicBezTo>
                  <a:pt x="82614" y="533"/>
                  <a:pt x="82499" y="1029"/>
                  <a:pt x="82398" y="1512"/>
                </a:cubicBezTo>
                <a:cubicBezTo>
                  <a:pt x="82296" y="1981"/>
                  <a:pt x="82182" y="2375"/>
                  <a:pt x="82080" y="2692"/>
                </a:cubicBezTo>
                <a:cubicBezTo>
                  <a:pt x="81978" y="3022"/>
                  <a:pt x="81864" y="3328"/>
                  <a:pt x="81762" y="3645"/>
                </a:cubicBezTo>
                <a:cubicBezTo>
                  <a:pt x="81661" y="3963"/>
                  <a:pt x="81610" y="4229"/>
                  <a:pt x="81610" y="4445"/>
                </a:cubicBezTo>
                <a:lnTo>
                  <a:pt x="81445" y="4610"/>
                </a:lnTo>
                <a:lnTo>
                  <a:pt x="81445" y="4763"/>
                </a:lnTo>
                <a:lnTo>
                  <a:pt x="81280" y="5550"/>
                </a:lnTo>
                <a:lnTo>
                  <a:pt x="81128" y="6197"/>
                </a:lnTo>
                <a:cubicBezTo>
                  <a:pt x="81026" y="6503"/>
                  <a:pt x="80912" y="6807"/>
                  <a:pt x="80810" y="7062"/>
                </a:cubicBezTo>
                <a:cubicBezTo>
                  <a:pt x="80709" y="7328"/>
                  <a:pt x="80645" y="7569"/>
                  <a:pt x="80645" y="7785"/>
                </a:cubicBezTo>
                <a:cubicBezTo>
                  <a:pt x="80645" y="7886"/>
                  <a:pt x="80594" y="8039"/>
                  <a:pt x="80493" y="8255"/>
                </a:cubicBezTo>
                <a:cubicBezTo>
                  <a:pt x="80391" y="8357"/>
                  <a:pt x="80340" y="8471"/>
                  <a:pt x="80340" y="8572"/>
                </a:cubicBezTo>
                <a:lnTo>
                  <a:pt x="80340" y="8890"/>
                </a:lnTo>
                <a:cubicBezTo>
                  <a:pt x="80226" y="8789"/>
                  <a:pt x="80124" y="8674"/>
                  <a:pt x="80023" y="8572"/>
                </a:cubicBezTo>
                <a:cubicBezTo>
                  <a:pt x="79908" y="8471"/>
                  <a:pt x="79807" y="8357"/>
                  <a:pt x="79692" y="8255"/>
                </a:cubicBezTo>
                <a:cubicBezTo>
                  <a:pt x="79591" y="8154"/>
                  <a:pt x="79489" y="8077"/>
                  <a:pt x="79375" y="8013"/>
                </a:cubicBezTo>
                <a:cubicBezTo>
                  <a:pt x="79273" y="7963"/>
                  <a:pt x="79172" y="7886"/>
                  <a:pt x="79058" y="7785"/>
                </a:cubicBezTo>
                <a:cubicBezTo>
                  <a:pt x="77051" y="6503"/>
                  <a:pt x="75121" y="5499"/>
                  <a:pt x="73266" y="4763"/>
                </a:cubicBezTo>
                <a:cubicBezTo>
                  <a:pt x="71412" y="4026"/>
                  <a:pt x="69596" y="3543"/>
                  <a:pt x="67793" y="3328"/>
                </a:cubicBezTo>
                <a:cubicBezTo>
                  <a:pt x="66103" y="3124"/>
                  <a:pt x="64643" y="2934"/>
                  <a:pt x="63424" y="2781"/>
                </a:cubicBezTo>
                <a:cubicBezTo>
                  <a:pt x="62205" y="2616"/>
                  <a:pt x="61278" y="2540"/>
                  <a:pt x="60642" y="2540"/>
                </a:cubicBezTo>
                <a:lnTo>
                  <a:pt x="54292" y="2540"/>
                </a:lnTo>
                <a:cubicBezTo>
                  <a:pt x="49644" y="2540"/>
                  <a:pt x="45428" y="3149"/>
                  <a:pt x="41682" y="4369"/>
                </a:cubicBezTo>
                <a:cubicBezTo>
                  <a:pt x="37922" y="5588"/>
                  <a:pt x="34608" y="7404"/>
                  <a:pt x="31750" y="9843"/>
                </a:cubicBezTo>
                <a:cubicBezTo>
                  <a:pt x="28892" y="12281"/>
                  <a:pt x="26784" y="15062"/>
                  <a:pt x="25400" y="18174"/>
                </a:cubicBezTo>
                <a:cubicBezTo>
                  <a:pt x="24028" y="21298"/>
                  <a:pt x="23343" y="24714"/>
                  <a:pt x="23343" y="28422"/>
                </a:cubicBezTo>
                <a:lnTo>
                  <a:pt x="23343" y="31115"/>
                </a:lnTo>
                <a:cubicBezTo>
                  <a:pt x="23343" y="31331"/>
                  <a:pt x="23394" y="31483"/>
                  <a:pt x="23495" y="31597"/>
                </a:cubicBezTo>
                <a:cubicBezTo>
                  <a:pt x="23495" y="31801"/>
                  <a:pt x="23520" y="31991"/>
                  <a:pt x="23584" y="32144"/>
                </a:cubicBezTo>
                <a:cubicBezTo>
                  <a:pt x="23635" y="32309"/>
                  <a:pt x="23660" y="32486"/>
                  <a:pt x="23660" y="32703"/>
                </a:cubicBezTo>
                <a:cubicBezTo>
                  <a:pt x="23876" y="34074"/>
                  <a:pt x="24193" y="35484"/>
                  <a:pt x="24612" y="36906"/>
                </a:cubicBezTo>
                <a:cubicBezTo>
                  <a:pt x="25032" y="38341"/>
                  <a:pt x="25565" y="39739"/>
                  <a:pt x="26200" y="41122"/>
                </a:cubicBezTo>
                <a:cubicBezTo>
                  <a:pt x="26835" y="42494"/>
                  <a:pt x="27597" y="43738"/>
                  <a:pt x="28499" y="44844"/>
                </a:cubicBezTo>
                <a:cubicBezTo>
                  <a:pt x="29401" y="45962"/>
                  <a:pt x="30378" y="46939"/>
                  <a:pt x="31433" y="47778"/>
                </a:cubicBezTo>
                <a:lnTo>
                  <a:pt x="31433" y="48730"/>
                </a:lnTo>
                <a:cubicBezTo>
                  <a:pt x="27419" y="49479"/>
                  <a:pt x="23584" y="50749"/>
                  <a:pt x="19926" y="52540"/>
                </a:cubicBezTo>
                <a:cubicBezTo>
                  <a:pt x="16282" y="54343"/>
                  <a:pt x="12865" y="56782"/>
                  <a:pt x="9690" y="59842"/>
                </a:cubicBezTo>
                <a:cubicBezTo>
                  <a:pt x="6414" y="62814"/>
                  <a:pt x="3975" y="66180"/>
                  <a:pt x="2387" y="69926"/>
                </a:cubicBezTo>
                <a:cubicBezTo>
                  <a:pt x="800" y="73685"/>
                  <a:pt x="0" y="77839"/>
                  <a:pt x="0" y="82397"/>
                </a:cubicBezTo>
                <a:cubicBezTo>
                  <a:pt x="0" y="83655"/>
                  <a:pt x="64" y="85013"/>
                  <a:pt x="165" y="86437"/>
                </a:cubicBezTo>
                <a:cubicBezTo>
                  <a:pt x="267" y="87871"/>
                  <a:pt x="483" y="89370"/>
                  <a:pt x="800" y="90957"/>
                </a:cubicBezTo>
                <a:cubicBezTo>
                  <a:pt x="1016" y="92659"/>
                  <a:pt x="1486" y="94323"/>
                  <a:pt x="2235" y="95962"/>
                </a:cubicBezTo>
                <a:cubicBezTo>
                  <a:pt x="2972" y="97612"/>
                  <a:pt x="3975" y="99326"/>
                  <a:pt x="5245" y="101117"/>
                </a:cubicBezTo>
                <a:cubicBezTo>
                  <a:pt x="5461" y="101549"/>
                  <a:pt x="5690" y="101943"/>
                  <a:pt x="5956" y="102311"/>
                </a:cubicBezTo>
                <a:cubicBezTo>
                  <a:pt x="6223" y="102692"/>
                  <a:pt x="6515" y="103035"/>
                  <a:pt x="6833" y="103340"/>
                </a:cubicBezTo>
                <a:cubicBezTo>
                  <a:pt x="7048" y="103454"/>
                  <a:pt x="7226" y="103607"/>
                  <a:pt x="7391" y="103822"/>
                </a:cubicBezTo>
                <a:cubicBezTo>
                  <a:pt x="7544" y="104039"/>
                  <a:pt x="7684" y="104191"/>
                  <a:pt x="7785" y="104292"/>
                </a:cubicBezTo>
                <a:cubicBezTo>
                  <a:pt x="8001" y="104508"/>
                  <a:pt x="8179" y="104699"/>
                  <a:pt x="8344" y="104851"/>
                </a:cubicBezTo>
                <a:cubicBezTo>
                  <a:pt x="8496" y="105016"/>
                  <a:pt x="8687" y="105194"/>
                  <a:pt x="8903" y="105410"/>
                </a:cubicBezTo>
                <a:cubicBezTo>
                  <a:pt x="8788" y="106363"/>
                  <a:pt x="8712" y="107264"/>
                  <a:pt x="8661" y="108103"/>
                </a:cubicBezTo>
                <a:cubicBezTo>
                  <a:pt x="8598" y="108953"/>
                  <a:pt x="8522" y="109804"/>
                  <a:pt x="8420" y="110642"/>
                </a:cubicBezTo>
                <a:cubicBezTo>
                  <a:pt x="8318" y="111392"/>
                  <a:pt x="8255" y="112103"/>
                  <a:pt x="8255" y="112788"/>
                </a:cubicBezTo>
                <a:lnTo>
                  <a:pt x="8255" y="117234"/>
                </a:lnTo>
                <a:cubicBezTo>
                  <a:pt x="8255" y="117919"/>
                  <a:pt x="8318" y="118643"/>
                  <a:pt x="8420" y="119380"/>
                </a:cubicBezTo>
                <a:cubicBezTo>
                  <a:pt x="8420" y="120015"/>
                  <a:pt x="8496" y="120676"/>
                  <a:pt x="8661" y="121361"/>
                </a:cubicBezTo>
                <a:cubicBezTo>
                  <a:pt x="8814" y="122047"/>
                  <a:pt x="8953" y="122771"/>
                  <a:pt x="9055" y="123507"/>
                </a:cubicBezTo>
                <a:cubicBezTo>
                  <a:pt x="9271" y="124460"/>
                  <a:pt x="9474" y="125464"/>
                  <a:pt x="9690" y="126517"/>
                </a:cubicBezTo>
                <a:cubicBezTo>
                  <a:pt x="9906" y="127584"/>
                  <a:pt x="10173" y="128639"/>
                  <a:pt x="10490" y="129692"/>
                </a:cubicBezTo>
                <a:cubicBezTo>
                  <a:pt x="10795" y="130759"/>
                  <a:pt x="11201" y="131864"/>
                  <a:pt x="11671" y="133032"/>
                </a:cubicBezTo>
                <a:cubicBezTo>
                  <a:pt x="12154" y="134201"/>
                  <a:pt x="12649" y="135522"/>
                  <a:pt x="13183" y="136995"/>
                </a:cubicBezTo>
                <a:lnTo>
                  <a:pt x="19533" y="136995"/>
                </a:lnTo>
                <a:lnTo>
                  <a:pt x="21908" y="135090"/>
                </a:lnTo>
                <a:cubicBezTo>
                  <a:pt x="21806" y="134785"/>
                  <a:pt x="21704" y="134480"/>
                  <a:pt x="21603" y="134227"/>
                </a:cubicBezTo>
                <a:cubicBezTo>
                  <a:pt x="21488" y="133959"/>
                  <a:pt x="21387" y="133718"/>
                  <a:pt x="21285" y="133503"/>
                </a:cubicBezTo>
                <a:cubicBezTo>
                  <a:pt x="21171" y="133197"/>
                  <a:pt x="21069" y="132931"/>
                  <a:pt x="20955" y="132715"/>
                </a:cubicBezTo>
                <a:cubicBezTo>
                  <a:pt x="20853" y="132499"/>
                  <a:pt x="20752" y="132296"/>
                  <a:pt x="20638" y="132080"/>
                </a:cubicBezTo>
                <a:cubicBezTo>
                  <a:pt x="20015" y="130277"/>
                  <a:pt x="19482" y="128536"/>
                  <a:pt x="19050" y="126847"/>
                </a:cubicBezTo>
                <a:cubicBezTo>
                  <a:pt x="18631" y="125146"/>
                  <a:pt x="18313" y="123507"/>
                  <a:pt x="18110" y="121920"/>
                </a:cubicBezTo>
                <a:cubicBezTo>
                  <a:pt x="17894" y="120332"/>
                  <a:pt x="17729" y="118987"/>
                  <a:pt x="17628" y="117869"/>
                </a:cubicBezTo>
                <a:cubicBezTo>
                  <a:pt x="17526" y="116764"/>
                  <a:pt x="17463" y="115836"/>
                  <a:pt x="17463" y="115100"/>
                </a:cubicBezTo>
                <a:lnTo>
                  <a:pt x="17463" y="113982"/>
                </a:lnTo>
                <a:lnTo>
                  <a:pt x="17628" y="113347"/>
                </a:lnTo>
                <a:lnTo>
                  <a:pt x="17628" y="112713"/>
                </a:lnTo>
                <a:lnTo>
                  <a:pt x="17780" y="111760"/>
                </a:lnTo>
                <a:cubicBezTo>
                  <a:pt x="18529" y="112179"/>
                  <a:pt x="19291" y="112585"/>
                  <a:pt x="20091" y="112954"/>
                </a:cubicBezTo>
                <a:cubicBezTo>
                  <a:pt x="20879" y="113322"/>
                  <a:pt x="21653" y="113564"/>
                  <a:pt x="22390" y="113665"/>
                </a:cubicBezTo>
                <a:cubicBezTo>
                  <a:pt x="24295" y="114300"/>
                  <a:pt x="26365" y="114770"/>
                  <a:pt x="28575" y="115100"/>
                </a:cubicBezTo>
                <a:cubicBezTo>
                  <a:pt x="30810" y="115405"/>
                  <a:pt x="33134" y="115621"/>
                  <a:pt x="35573" y="115735"/>
                </a:cubicBezTo>
                <a:lnTo>
                  <a:pt x="41923" y="115570"/>
                </a:lnTo>
                <a:cubicBezTo>
                  <a:pt x="46685" y="115570"/>
                  <a:pt x="51067" y="114986"/>
                  <a:pt x="55093" y="113817"/>
                </a:cubicBezTo>
                <a:cubicBezTo>
                  <a:pt x="59118" y="112661"/>
                  <a:pt x="62712" y="110909"/>
                  <a:pt x="65887" y="108585"/>
                </a:cubicBezTo>
                <a:cubicBezTo>
                  <a:pt x="69062" y="106146"/>
                  <a:pt x="71730" y="103607"/>
                  <a:pt x="73901" y="100965"/>
                </a:cubicBezTo>
                <a:cubicBezTo>
                  <a:pt x="76073" y="98323"/>
                  <a:pt x="77686" y="95517"/>
                  <a:pt x="78753" y="92545"/>
                </a:cubicBezTo>
                <a:cubicBezTo>
                  <a:pt x="78956" y="91922"/>
                  <a:pt x="79172" y="91262"/>
                  <a:pt x="79375" y="90563"/>
                </a:cubicBezTo>
                <a:cubicBezTo>
                  <a:pt x="79591" y="89878"/>
                  <a:pt x="79756" y="89167"/>
                  <a:pt x="79858" y="88417"/>
                </a:cubicBezTo>
                <a:cubicBezTo>
                  <a:pt x="80073" y="87681"/>
                  <a:pt x="80201" y="86970"/>
                  <a:pt x="80251" y="86284"/>
                </a:cubicBezTo>
                <a:cubicBezTo>
                  <a:pt x="80302" y="85598"/>
                  <a:pt x="80340" y="84925"/>
                  <a:pt x="80340" y="84290"/>
                </a:cubicBezTo>
                <a:cubicBezTo>
                  <a:pt x="80340" y="81547"/>
                  <a:pt x="79832" y="79007"/>
                  <a:pt x="78829" y="76670"/>
                </a:cubicBezTo>
                <a:cubicBezTo>
                  <a:pt x="77813" y="74346"/>
                  <a:pt x="76314" y="72339"/>
                  <a:pt x="74295" y="70638"/>
                </a:cubicBezTo>
                <a:cubicBezTo>
                  <a:pt x="72288" y="68847"/>
                  <a:pt x="70117" y="67501"/>
                  <a:pt x="67793" y="66599"/>
                </a:cubicBezTo>
                <a:cubicBezTo>
                  <a:pt x="65468" y="65697"/>
                  <a:pt x="62928" y="65240"/>
                  <a:pt x="60173" y="65240"/>
                </a:cubicBezTo>
                <a:lnTo>
                  <a:pt x="52553" y="65240"/>
                </a:lnTo>
                <a:cubicBezTo>
                  <a:pt x="52134" y="65240"/>
                  <a:pt x="51753" y="65304"/>
                  <a:pt x="51448" y="65405"/>
                </a:cubicBezTo>
                <a:cubicBezTo>
                  <a:pt x="51016" y="65405"/>
                  <a:pt x="50597" y="65430"/>
                  <a:pt x="50165" y="65481"/>
                </a:cubicBezTo>
                <a:cubicBezTo>
                  <a:pt x="49746" y="65545"/>
                  <a:pt x="49327" y="65557"/>
                  <a:pt x="48895" y="65557"/>
                </a:cubicBezTo>
                <a:cubicBezTo>
                  <a:pt x="48158" y="65672"/>
                  <a:pt x="47396" y="65799"/>
                  <a:pt x="46596" y="65963"/>
                </a:cubicBezTo>
                <a:cubicBezTo>
                  <a:pt x="45809" y="66116"/>
                  <a:pt x="44983" y="66307"/>
                  <a:pt x="44133" y="66522"/>
                </a:cubicBezTo>
                <a:cubicBezTo>
                  <a:pt x="40754" y="67361"/>
                  <a:pt x="37414" y="68656"/>
                  <a:pt x="34137" y="70409"/>
                </a:cubicBezTo>
                <a:cubicBezTo>
                  <a:pt x="30861" y="72149"/>
                  <a:pt x="27686" y="74346"/>
                  <a:pt x="24612" y="76988"/>
                </a:cubicBezTo>
                <a:cubicBezTo>
                  <a:pt x="22809" y="78575"/>
                  <a:pt x="21120" y="80302"/>
                  <a:pt x="19533" y="82156"/>
                </a:cubicBezTo>
                <a:cubicBezTo>
                  <a:pt x="17945" y="84010"/>
                  <a:pt x="16523" y="85992"/>
                  <a:pt x="15253" y="88100"/>
                </a:cubicBezTo>
                <a:cubicBezTo>
                  <a:pt x="15253" y="87160"/>
                  <a:pt x="15303" y="86119"/>
                  <a:pt x="15405" y="85013"/>
                </a:cubicBezTo>
                <a:cubicBezTo>
                  <a:pt x="15507" y="83896"/>
                  <a:pt x="15621" y="82766"/>
                  <a:pt x="15723" y="81597"/>
                </a:cubicBezTo>
                <a:cubicBezTo>
                  <a:pt x="15939" y="80226"/>
                  <a:pt x="16218" y="78880"/>
                  <a:pt x="16599" y="77546"/>
                </a:cubicBezTo>
                <a:cubicBezTo>
                  <a:pt x="16967" y="76226"/>
                  <a:pt x="17361" y="74879"/>
                  <a:pt x="17780" y="73495"/>
                </a:cubicBezTo>
                <a:cubicBezTo>
                  <a:pt x="18631" y="71171"/>
                  <a:pt x="19698" y="68897"/>
                  <a:pt x="20955" y="66675"/>
                </a:cubicBezTo>
                <a:cubicBezTo>
                  <a:pt x="22225" y="64453"/>
                  <a:pt x="23711" y="62281"/>
                  <a:pt x="25400" y="60172"/>
                </a:cubicBezTo>
                <a:cubicBezTo>
                  <a:pt x="26886" y="58369"/>
                  <a:pt x="28639" y="56731"/>
                  <a:pt x="30645" y="55245"/>
                </a:cubicBezTo>
                <a:cubicBezTo>
                  <a:pt x="32652" y="53759"/>
                  <a:pt x="34925" y="52489"/>
                  <a:pt x="37478" y="51435"/>
                </a:cubicBezTo>
                <a:cubicBezTo>
                  <a:pt x="38532" y="51753"/>
                  <a:pt x="39560" y="52045"/>
                  <a:pt x="40564" y="52312"/>
                </a:cubicBezTo>
                <a:cubicBezTo>
                  <a:pt x="41567" y="52578"/>
                  <a:pt x="42609" y="52807"/>
                  <a:pt x="43662" y="53022"/>
                </a:cubicBezTo>
                <a:cubicBezTo>
                  <a:pt x="44717" y="53124"/>
                  <a:pt x="45694" y="53239"/>
                  <a:pt x="46596" y="53340"/>
                </a:cubicBezTo>
                <a:cubicBezTo>
                  <a:pt x="47498" y="53442"/>
                  <a:pt x="48323" y="53492"/>
                  <a:pt x="49060" y="53492"/>
                </a:cubicBezTo>
                <a:lnTo>
                  <a:pt x="55410" y="53492"/>
                </a:lnTo>
                <a:cubicBezTo>
                  <a:pt x="57099" y="53492"/>
                  <a:pt x="58661" y="53416"/>
                  <a:pt x="60096" y="53263"/>
                </a:cubicBezTo>
                <a:cubicBezTo>
                  <a:pt x="61519" y="53099"/>
                  <a:pt x="62763" y="52857"/>
                  <a:pt x="63817" y="52540"/>
                </a:cubicBezTo>
                <a:cubicBezTo>
                  <a:pt x="64986" y="52235"/>
                  <a:pt x="65837" y="51829"/>
                  <a:pt x="66358" y="51359"/>
                </a:cubicBezTo>
                <a:cubicBezTo>
                  <a:pt x="66891" y="50876"/>
                  <a:pt x="67158" y="50381"/>
                  <a:pt x="67158" y="49847"/>
                </a:cubicBezTo>
                <a:lnTo>
                  <a:pt x="66992" y="49060"/>
                </a:lnTo>
                <a:lnTo>
                  <a:pt x="66205" y="48095"/>
                </a:lnTo>
                <a:cubicBezTo>
                  <a:pt x="65786" y="47892"/>
                  <a:pt x="65278" y="47651"/>
                  <a:pt x="64694" y="47384"/>
                </a:cubicBezTo>
                <a:cubicBezTo>
                  <a:pt x="64110" y="47130"/>
                  <a:pt x="63398" y="46889"/>
                  <a:pt x="62560" y="46672"/>
                </a:cubicBezTo>
                <a:cubicBezTo>
                  <a:pt x="61811" y="46457"/>
                  <a:pt x="60808" y="46304"/>
                  <a:pt x="59537" y="46190"/>
                </a:cubicBezTo>
                <a:cubicBezTo>
                  <a:pt x="58268" y="46089"/>
                  <a:pt x="56782" y="46038"/>
                  <a:pt x="55093" y="46038"/>
                </a:cubicBezTo>
                <a:lnTo>
                  <a:pt x="46203" y="46038"/>
                </a:lnTo>
                <a:cubicBezTo>
                  <a:pt x="45987" y="46139"/>
                  <a:pt x="45834" y="46190"/>
                  <a:pt x="45720" y="46190"/>
                </a:cubicBezTo>
                <a:lnTo>
                  <a:pt x="45403" y="46190"/>
                </a:lnTo>
                <a:cubicBezTo>
                  <a:pt x="44666" y="46304"/>
                  <a:pt x="43980" y="46380"/>
                  <a:pt x="43345" y="46431"/>
                </a:cubicBezTo>
                <a:cubicBezTo>
                  <a:pt x="42710" y="46495"/>
                  <a:pt x="42126" y="46507"/>
                  <a:pt x="41592" y="46507"/>
                </a:cubicBezTo>
                <a:cubicBezTo>
                  <a:pt x="41173" y="46190"/>
                  <a:pt x="40805" y="45796"/>
                  <a:pt x="40487" y="45326"/>
                </a:cubicBezTo>
                <a:cubicBezTo>
                  <a:pt x="40170" y="44844"/>
                  <a:pt x="39903" y="44399"/>
                  <a:pt x="39688" y="43967"/>
                </a:cubicBezTo>
                <a:cubicBezTo>
                  <a:pt x="39370" y="43332"/>
                  <a:pt x="39141" y="42685"/>
                  <a:pt x="38976" y="41987"/>
                </a:cubicBezTo>
                <a:cubicBezTo>
                  <a:pt x="38824" y="41301"/>
                  <a:pt x="38633" y="40589"/>
                  <a:pt x="38417" y="39840"/>
                </a:cubicBezTo>
                <a:cubicBezTo>
                  <a:pt x="38316" y="39535"/>
                  <a:pt x="38240" y="39205"/>
                  <a:pt x="38189" y="38900"/>
                </a:cubicBezTo>
                <a:cubicBezTo>
                  <a:pt x="38126" y="38570"/>
                  <a:pt x="38049" y="38202"/>
                  <a:pt x="37948" y="37782"/>
                </a:cubicBezTo>
                <a:cubicBezTo>
                  <a:pt x="37948" y="37465"/>
                  <a:pt x="37922" y="37147"/>
                  <a:pt x="37871" y="36830"/>
                </a:cubicBezTo>
                <a:cubicBezTo>
                  <a:pt x="37808" y="36513"/>
                  <a:pt x="37783" y="36195"/>
                  <a:pt x="37783" y="35878"/>
                </a:cubicBezTo>
                <a:lnTo>
                  <a:pt x="37783" y="32550"/>
                </a:lnTo>
                <a:cubicBezTo>
                  <a:pt x="37783" y="27889"/>
                  <a:pt x="38265" y="23914"/>
                  <a:pt x="39218" y="20638"/>
                </a:cubicBezTo>
                <a:cubicBezTo>
                  <a:pt x="40170" y="17361"/>
                  <a:pt x="41592" y="14707"/>
                  <a:pt x="43510" y="12700"/>
                </a:cubicBezTo>
                <a:cubicBezTo>
                  <a:pt x="45403" y="10795"/>
                  <a:pt x="47396" y="9258"/>
                  <a:pt x="49454" y="8090"/>
                </a:cubicBezTo>
                <a:cubicBezTo>
                  <a:pt x="51524" y="6934"/>
                  <a:pt x="53721" y="6134"/>
                  <a:pt x="56045" y="5715"/>
                </a:cubicBezTo>
                <a:lnTo>
                  <a:pt x="56756" y="5715"/>
                </a:lnTo>
                <a:cubicBezTo>
                  <a:pt x="57023" y="5715"/>
                  <a:pt x="57214" y="5664"/>
                  <a:pt x="57315" y="5550"/>
                </a:cubicBezTo>
                <a:cubicBezTo>
                  <a:pt x="59855" y="5867"/>
                  <a:pt x="62205" y="6541"/>
                  <a:pt x="64376" y="7544"/>
                </a:cubicBezTo>
                <a:cubicBezTo>
                  <a:pt x="66548" y="8547"/>
                  <a:pt x="68478" y="9893"/>
                  <a:pt x="70167" y="11582"/>
                </a:cubicBezTo>
                <a:cubicBezTo>
                  <a:pt x="72288" y="13601"/>
                  <a:pt x="73876" y="15875"/>
                  <a:pt x="74930" y="18415"/>
                </a:cubicBezTo>
                <a:cubicBezTo>
                  <a:pt x="75997" y="20955"/>
                  <a:pt x="76517" y="23761"/>
                  <a:pt x="76517" y="26835"/>
                </a:cubicBezTo>
                <a:lnTo>
                  <a:pt x="76517" y="27787"/>
                </a:lnTo>
                <a:lnTo>
                  <a:pt x="76365" y="28728"/>
                </a:lnTo>
                <a:lnTo>
                  <a:pt x="76365" y="29375"/>
                </a:lnTo>
                <a:cubicBezTo>
                  <a:pt x="76264" y="29476"/>
                  <a:pt x="76200" y="29553"/>
                  <a:pt x="76200" y="29604"/>
                </a:cubicBezTo>
                <a:lnTo>
                  <a:pt x="76200" y="30797"/>
                </a:lnTo>
                <a:lnTo>
                  <a:pt x="85103" y="30797"/>
                </a:lnTo>
                <a:cubicBezTo>
                  <a:pt x="85204" y="30061"/>
                  <a:pt x="85280" y="29375"/>
                  <a:pt x="85331" y="28728"/>
                </a:cubicBezTo>
                <a:cubicBezTo>
                  <a:pt x="85382" y="28092"/>
                  <a:pt x="85471" y="27457"/>
                  <a:pt x="85573" y="26835"/>
                </a:cubicBezTo>
                <a:cubicBezTo>
                  <a:pt x="85573" y="26301"/>
                  <a:pt x="85623" y="25743"/>
                  <a:pt x="85725" y="25159"/>
                </a:cubicBezTo>
                <a:cubicBezTo>
                  <a:pt x="85839" y="24587"/>
                  <a:pt x="85941" y="24029"/>
                  <a:pt x="86042" y="23495"/>
                </a:cubicBezTo>
                <a:cubicBezTo>
                  <a:pt x="86157" y="22758"/>
                  <a:pt x="86258" y="22072"/>
                  <a:pt x="86373" y="21425"/>
                </a:cubicBezTo>
                <a:cubicBezTo>
                  <a:pt x="86474" y="20790"/>
                  <a:pt x="86576" y="20155"/>
                  <a:pt x="86690" y="19520"/>
                </a:cubicBezTo>
                <a:cubicBezTo>
                  <a:pt x="86690" y="19203"/>
                  <a:pt x="86703" y="18897"/>
                  <a:pt x="86766" y="18567"/>
                </a:cubicBezTo>
                <a:cubicBezTo>
                  <a:pt x="86817" y="18250"/>
                  <a:pt x="86894" y="17932"/>
                  <a:pt x="86995" y="17615"/>
                </a:cubicBezTo>
                <a:cubicBezTo>
                  <a:pt x="86995" y="17411"/>
                  <a:pt x="87020" y="17145"/>
                  <a:pt x="87084" y="16828"/>
                </a:cubicBezTo>
                <a:cubicBezTo>
                  <a:pt x="87135" y="16510"/>
                  <a:pt x="87211" y="16193"/>
                  <a:pt x="87313" y="15875"/>
                </a:cubicBezTo>
                <a:cubicBezTo>
                  <a:pt x="87528" y="14922"/>
                  <a:pt x="87770" y="13894"/>
                  <a:pt x="88036" y="12776"/>
                </a:cubicBezTo>
                <a:cubicBezTo>
                  <a:pt x="88290" y="11671"/>
                  <a:pt x="88583" y="10528"/>
                  <a:pt x="88900" y="9372"/>
                </a:cubicBezTo>
                <a:cubicBezTo>
                  <a:pt x="89217" y="8204"/>
                  <a:pt x="89598" y="6883"/>
                  <a:pt x="90018" y="5397"/>
                </a:cubicBezTo>
                <a:cubicBezTo>
                  <a:pt x="90437" y="3911"/>
                  <a:pt x="90868" y="2274"/>
                  <a:pt x="91287" y="470"/>
                </a:cubicBezTo>
                <a:lnTo>
                  <a:pt x="89065" y="0"/>
                </a:lnTo>
                <a:close/>
              </a:path>
            </a:pathLst>
          </a:cu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ru-RU"/>
          </a:p>
        </p:txBody>
      </p:sp>
      <p:sp>
        <p:nvSpPr>
          <p:cNvPr id="12" name="Rectangle 1783"/>
          <p:cNvSpPr/>
          <p:nvPr/>
        </p:nvSpPr>
        <p:spPr>
          <a:xfrm>
            <a:off x="9473337" y="2340536"/>
            <a:ext cx="1076382" cy="532371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 marR="252095" indent="211455" algn="l">
              <a:lnSpc>
                <a:spcPct val="107000"/>
              </a:lnSpc>
              <a:spcAft>
                <a:spcPts val="800"/>
              </a:spcAft>
            </a:pPr>
            <a:r>
              <a:rPr lang="ru-RU" sz="36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</a:t>
            </a:r>
            <a:endParaRPr lang="ru-RU" sz="4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" name="Shape 1782"/>
          <p:cNvSpPr/>
          <p:nvPr/>
        </p:nvSpPr>
        <p:spPr>
          <a:xfrm flipH="1">
            <a:off x="8420855" y="1246690"/>
            <a:ext cx="1076382" cy="3944977"/>
          </a:xfrm>
          <a:custGeom>
            <a:avLst/>
            <a:gdLst/>
            <a:ahLst/>
            <a:cxnLst/>
            <a:rect l="0" t="0" r="0" b="0"/>
            <a:pathLst>
              <a:path h="1141197">
                <a:moveTo>
                  <a:pt x="0" y="0"/>
                </a:moveTo>
                <a:lnTo>
                  <a:pt x="0" y="1141197"/>
                </a:lnTo>
              </a:path>
            </a:pathLst>
          </a:custGeom>
          <a:ln w="12700" cap="flat">
            <a:miter lim="100000"/>
          </a:ln>
        </p:spPr>
        <p:style>
          <a:lnRef idx="1">
            <a:srgbClr val="000000"/>
          </a:lnRef>
          <a:fillRef idx="0">
            <a:srgbClr val="000000">
              <a:alpha val="0"/>
            </a:srgbClr>
          </a:fillRef>
          <a:effectRef idx="0">
            <a:scrgbClr r="0" g="0" b="0"/>
          </a:effectRef>
          <a:fontRef idx="none"/>
        </p:style>
        <p:txBody>
          <a:bodyPr/>
          <a:lstStyle/>
          <a:p>
            <a:endParaRPr lang="ru-RU"/>
          </a:p>
        </p:txBody>
      </p:sp>
      <p:sp>
        <p:nvSpPr>
          <p:cNvPr id="17" name="Rectangle 1783"/>
          <p:cNvSpPr/>
          <p:nvPr/>
        </p:nvSpPr>
        <p:spPr>
          <a:xfrm rot="10597707" flipV="1">
            <a:off x="11207552" y="1472520"/>
            <a:ext cx="1000069" cy="789492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 marR="252095" indent="211455" algn="l">
              <a:lnSpc>
                <a:spcPct val="107000"/>
              </a:lnSpc>
              <a:spcAft>
                <a:spcPts val="800"/>
              </a:spcAft>
            </a:pPr>
            <a:r>
              <a:rPr lang="uz-Latn-UZ" sz="4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</a:t>
            </a:r>
            <a:endParaRPr lang="ru-RU" sz="4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8" name="Rectangle 1783"/>
          <p:cNvSpPr/>
          <p:nvPr/>
        </p:nvSpPr>
        <p:spPr>
          <a:xfrm>
            <a:off x="11204050" y="3875964"/>
            <a:ext cx="981147" cy="676339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>
            <a:noAutofit/>
          </a:bodyPr>
          <a:lstStyle/>
          <a:p>
            <a:pPr marR="252095" indent="211455" algn="l">
              <a:lnSpc>
                <a:spcPct val="107000"/>
              </a:lnSpc>
              <a:spcAft>
                <a:spcPts val="800"/>
              </a:spcAft>
            </a:pPr>
            <a:r>
              <a:rPr lang="uz-Latn-UZ" sz="4000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</a:t>
            </a:r>
            <a:endParaRPr lang="ru-RU" sz="44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636525" y="2942180"/>
            <a:ext cx="65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572086" y="3479449"/>
                <a:ext cx="1210604" cy="8283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⃗"/>
                          <m:ctrlPr>
                            <a:rPr lang="ru-RU" sz="4800" b="1" i="1" smtClean="0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sSub>
                            <m:sSubPr>
                              <m:ctrlPr>
                                <a:rPr lang="ru-RU" sz="4800" b="1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uz-Latn-UZ" sz="4800" b="1" i="1" smtClean="0">
                                  <a:latin typeface="Cambria Math" panose="02040503050406030204" pitchFamily="18" charset="0"/>
                                </a:rPr>
                                <m:t>𝑭</m:t>
                              </m:r>
                            </m:e>
                            <m:sub>
                              <m:r>
                                <a:rPr lang="uz-Latn-UZ" sz="4800" b="1" i="1" smtClean="0">
                                  <a:latin typeface="Cambria Math" panose="02040503050406030204" pitchFamily="18" charset="0"/>
                                </a:rPr>
                                <m:t>𝑨</m:t>
                              </m:r>
                            </m:sub>
                          </m:sSub>
                        </m:e>
                      </m:acc>
                    </m:oMath>
                  </m:oMathPara>
                </a14:m>
                <a:endParaRPr lang="ru-RU" sz="4400" b="1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572086" y="3479449"/>
                <a:ext cx="1210604" cy="828304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70654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6835" y="649356"/>
            <a:ext cx="10721008" cy="595615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uz-Latn-UZ" sz="4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Shuni ta’kidlash joizki, bu ish magnit maydon tomonidan emas, balki zanjirni tok bilan ta’minlab beruvchi manba energiyasi tomonidan bajariladi.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Demak, tokli o‘tkazgichni magnit maydonda ko‘chirishda Amper kuchining bajaradigan ishi o‘tkazgichdan o‘tayotgan tok kuchi va magnit oqimi o‘zgarishining ko‘paytmasiga teng ekan.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33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1877" y="954157"/>
            <a:ext cx="10668001" cy="539205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Magnit maydonda tokli o‘tkazgichni ko‘chirishda bajariladigan ishdan amaliyotda keng foydalaniladi. U transport, maishiy texnika va elektronika sohalarida qo‘llanilishi bilan muhim ahamiyatga ega. Bugungi kunda juda keng ishlatilayotgan elektron qulflar bunga misol bo‘la oladi.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8633077"/>
      </p:ext>
    </p:extLst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F814F997-4C02-4AFC-813F-7C3BA2C276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935558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4442" y="1683026"/>
            <a:ext cx="10999304" cy="4950972"/>
          </a:xfrm>
        </p:spPr>
        <p:txBody>
          <a:bodyPr/>
          <a:lstStyle/>
          <a:p>
            <a:pPr marL="0" indent="0" algn="just"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Ind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uksiyasi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200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mT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maydonda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50 cm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o‘tkazgich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joylashtirilgan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4 </a:t>
            </a:r>
            <a:r>
              <a:rPr lang="uz-Latn-UZ" sz="48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o‘tganda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o‘tkazgich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3 cm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ga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dirty="0" err="1">
                <a:latin typeface="Arial" panose="020B0604020202020204" pitchFamily="34" charset="0"/>
                <a:cs typeface="Arial" panose="020B0604020202020204" pitchFamily="34" charset="0"/>
              </a:rPr>
              <a:t>surildi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Bunda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 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 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 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 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 </a:t>
            </a:r>
            <a:r>
              <a:rPr lang="ru-RU" sz="4800" dirty="0" err="1">
                <a:latin typeface="Arial" panose="020B0604020202020204" pitchFamily="34" charset="0"/>
                <a:cs typeface="Arial" panose="020B0604020202020204" pitchFamily="34" charset="0"/>
              </a:rPr>
              <a:t>bajargan</a:t>
            </a:r>
            <a:r>
              <a:rPr lang="ru-RU" sz="48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ru-RU" dirty="0"/>
              <a:t> </a:t>
            </a: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0" y="0"/>
            <a:ext cx="12168188" cy="1055077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uz-Latn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1-mashq 11-masala (20-bet).</a:t>
            </a:r>
            <a:br>
              <a:rPr lang="uz-Latn-UZ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Latn-UZ" sz="5400" i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uz-Latn-UZ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uz-Latn-UZ" sz="4400" dirty="0">
                <a:latin typeface="News706 BT" panose="02040804060705020204" pitchFamily="18" charset="0"/>
              </a:rPr>
              <a:t> </a:t>
            </a:r>
            <a:r>
              <a:rPr lang="en-US" sz="4400" dirty="0">
                <a:latin typeface="News706 BT" panose="02040804060705020204" pitchFamily="18" charset="0"/>
              </a:rPr>
              <a:t>  </a:t>
            </a:r>
            <a:r>
              <a:rPr lang="uz-Latn-UZ" sz="4400" dirty="0">
                <a:latin typeface="News706 BT" panose="02040804060705020204" pitchFamily="18" charset="0"/>
              </a:rPr>
              <a:t>     </a:t>
            </a:r>
            <a:endParaRPr lang="uz-Latn-UZ" sz="3200" b="1" dirty="0">
              <a:latin typeface="News706 BT" panose="020408040607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6718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>
        <p15:prstTrans prst="origami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424069" y="791569"/>
                <a:ext cx="11654199" cy="5923129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:r>
                  <a:rPr lang="uz-Latn-UZ" sz="36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             Formula:             Yechish: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=200 </m:t>
                    </m:r>
                    <m:r>
                      <m:rPr>
                        <m:sty m:val="p"/>
                      </m:rPr>
                      <a:rPr lang="uz-Latn-UZ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mT</m:t>
                    </m:r>
                    <m:r>
                      <a:rPr lang="uz-Latn-UZ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=0,2 </m:t>
                    </m:r>
                    <m:r>
                      <m:rPr>
                        <m:sty m:val="p"/>
                      </m:rPr>
                      <a:rPr lang="uz-Latn-UZ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T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3600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uz-Latn-UZ" sz="3600" i="1">
                        <a:latin typeface="Cambria Math" panose="02040503050406030204" pitchFamily="18" charset="0"/>
                      </a:rPr>
                      <m:t>𝐼</m:t>
                    </m:r>
                    <m:r>
                      <a:rPr lang="uz-Latn-UZ" sz="3600" i="1">
                        <a:latin typeface="Cambria Math" panose="02040503050406030204" pitchFamily="18" charset="0"/>
                      </a:rPr>
                      <m:t>∙</m:t>
                    </m:r>
                    <m:r>
                      <a:rPr lang="uz-Latn-UZ" sz="3600" i="1">
                        <a:latin typeface="Cambria Math" panose="02040503050406030204" pitchFamily="18" charset="0"/>
                      </a:rPr>
                      <m:t>𝐵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14:m>
                  <m:oMath xmlns:m="http://schemas.openxmlformats.org/officeDocument/2006/math">
                    <m:r>
                      <a:rPr lang="en-US" sz="36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     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 </m:t>
                    </m:r>
                    <m:r>
                      <m:rPr>
                        <m:sty m:val="p"/>
                      </m:rPr>
                      <a:rPr lang="uz-Latn-UZ" sz="36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∙0,2 </m:t>
                    </m:r>
                    <m:r>
                      <m:rPr>
                        <m:sty m:val="p"/>
                      </m:rPr>
                      <a:rPr lang="uz-Latn-UZ" sz="36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T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</m:oMath>
                </a14:m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=50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=0,5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uz-Latn-UZ" sz="36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uz-Latn-UZ" sz="36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uz-Latn-UZ" sz="36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uz-Latn-UZ" sz="3600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uz-Latn-UZ" sz="3600" i="1">
                        <a:latin typeface="Cambria Math" panose="02040503050406030204" pitchFamily="18" charset="0"/>
                      </a:rPr>
                      <m:t>∙</m:t>
                    </m:r>
                    <m:r>
                      <a:rPr lang="uz-Latn-UZ" sz="3600" i="1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</a:t>
                </a:r>
                <a:r>
                  <a:rPr lang="en-US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uz-Latn-UZ" sz="360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0,5 </m:t>
                    </m:r>
                    <m:r>
                      <m:rPr>
                        <m:sty m:val="p"/>
                      </m:rPr>
                      <a:rPr lang="uz-Latn-UZ" sz="36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∙0,03 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endParaRPr lang="uz-Latn-UZ" sz="36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  <m:r>
                      <a:rPr lang="uz-Latn-UZ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m:rPr>
                        <m:sty m:val="p"/>
                      </m:rPr>
                      <a:rPr lang="uz-Latn-UZ" sz="36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</a:t>
                </a:r>
                <a14:m>
                  <m:oMath xmlns:m="http://schemas.openxmlformats.org/officeDocument/2006/math">
                    <m:r>
                      <a:rPr lang="en-US" sz="3600" b="0" i="0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3600" i="1">
                        <a:latin typeface="Cambria Math" panose="02040503050406030204" pitchFamily="18" charset="0"/>
                      </a:rPr>
                      <m:t>𝐼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uz-Latn-UZ" sz="3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3600" dirty="0"/>
                  <a:t>     </a:t>
                </a:r>
                <a:r>
                  <a:rPr lang="uz-Latn-UZ" sz="3600" dirty="0"/>
                  <a:t> </a:t>
                </a:r>
                <a14:m>
                  <m:oMath xmlns:m="http://schemas.openxmlformats.org/officeDocument/2006/math">
                    <m:r>
                      <a:rPr lang="uz-Latn-UZ" sz="3600" b="0" i="1" dirty="0" smtClean="0">
                        <a:latin typeface="Cambria Math" panose="02040503050406030204" pitchFamily="18" charset="0"/>
                      </a:rPr>
                      <m:t>=0,012</m:t>
                    </m:r>
                  </m:oMath>
                </a14:m>
                <a:r>
                  <a:rPr lang="uz-Latn-UZ" sz="3600" dirty="0"/>
                  <a:t> </a:t>
                </a:r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J</a:t>
                </a:r>
                <a14:m>
                  <m:oMath xmlns:m="http://schemas.openxmlformats.org/officeDocument/2006/math">
                    <m:r>
                      <a:rPr lang="uz-Latn-UZ" sz="36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=12 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mJ</a:t>
                </a:r>
                <a:endParaRPr lang="uz-Latn-UZ" sz="3600" dirty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 </m:t>
                    </m:r>
                    <m:r>
                      <a:rPr lang="en-US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=0,03 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uz-Latn-UZ" sz="36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3600" b="1" dirty="0" err="1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36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600" b="1" dirty="0" err="1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36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uz-Latn-UZ" sz="36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36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</a:t>
                </a:r>
                <a:r>
                  <a:rPr lang="uz-Latn-UZ" sz="36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A=12 mJ</a:t>
                </a:r>
              </a:p>
              <a:p>
                <a:pPr marL="0" indent="0">
                  <a:buNone/>
                </a:pP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24069" y="791569"/>
                <a:ext cx="11654199" cy="5923129"/>
              </a:xfrm>
              <a:blipFill>
                <a:blip r:embed="rId2"/>
                <a:stretch>
                  <a:fillRect l="-1622" t="-185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>
            <a:cxnSpLocks/>
          </p:cNvCxnSpPr>
          <p:nvPr/>
        </p:nvCxnSpPr>
        <p:spPr>
          <a:xfrm>
            <a:off x="4558750" y="904214"/>
            <a:ext cx="13645" cy="297204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225189" y="3929566"/>
            <a:ext cx="43536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>
            <a:cxnSpLocks/>
          </p:cNvCxnSpPr>
          <p:nvPr/>
        </p:nvCxnSpPr>
        <p:spPr>
          <a:xfrm>
            <a:off x="7860716" y="791569"/>
            <a:ext cx="0" cy="297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4970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window dir="ver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1391" y="2186609"/>
            <a:ext cx="10257183" cy="467139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Uzunligi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40 cm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o‘tkazgichdan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2,5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tok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o‘tmoqda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O‘tkazgich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jinsli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maydonning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induksiya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chiziqlariga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perpendikular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yo‘nalishda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8 cm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siljiganda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32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mJ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bajarilgan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Magnit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maydon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induksiyasi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nimaga</a:t>
            </a:r>
            <a:r>
              <a:rPr lang="ru-RU" sz="3600" dirty="0">
                <a:latin typeface="Arial" panose="020B0604020202020204" pitchFamily="34" charset="0"/>
                <a:cs typeface="Arial" panose="020B0604020202020204" pitchFamily="34" charset="0"/>
              </a:rPr>
              <a:t> </a:t>
            </a:r>
            <a:r>
              <a:rPr lang="ru-RU" sz="3600" dirty="0" err="1">
                <a:latin typeface="Arial" panose="020B0604020202020204" pitchFamily="34" charset="0"/>
                <a:cs typeface="Arial" panose="020B0604020202020204" pitchFamily="34" charset="0"/>
              </a:rPr>
              <a:t>ten</a:t>
            </a:r>
            <a:r>
              <a:rPr lang="uz-Latn-UZ" sz="3600" dirty="0">
                <a:latin typeface="Arial" panose="020B0604020202020204" pitchFamily="34" charset="0"/>
                <a:cs typeface="Arial" panose="020B0604020202020204" pitchFamily="34" charset="0"/>
              </a:rPr>
              <a:t>g?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Объект 2"/>
          <p:cNvSpPr txBox="1">
            <a:spLocks noGrp="1"/>
          </p:cNvSpPr>
          <p:nvPr>
            <p:ph type="title"/>
          </p:nvPr>
        </p:nvSpPr>
        <p:spPr>
          <a:xfrm>
            <a:off x="0" y="0"/>
            <a:ext cx="12192000" cy="1692321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uz-Latn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uz-Latn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uz-Latn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Latn-UZ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1-mashq 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14-masala </a:t>
            </a:r>
            <a:r>
              <a:rPr lang="en-US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uz-Latn-UZ" sz="5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(20-bet)</a:t>
            </a:r>
            <a:br>
              <a:rPr lang="uz-Latn-UZ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uz-Latn-UZ" sz="3600" i="1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endParaRPr lang="uz-Latn-UZ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uz-Latn-UZ" sz="4400" b="1" dirty="0">
                <a:latin typeface="News706 BT" panose="02040804060705020204" pitchFamily="18" charset="0"/>
              </a:rPr>
              <a:t>   </a:t>
            </a:r>
            <a:r>
              <a:rPr lang="en-US" sz="4400" b="1" dirty="0">
                <a:latin typeface="News706 BT" panose="02040804060705020204" pitchFamily="18" charset="0"/>
              </a:rPr>
              <a:t> </a:t>
            </a:r>
            <a:r>
              <a:rPr lang="uz-Latn-UZ" sz="4400" b="1" dirty="0">
                <a:latin typeface="News706 BT" panose="02040804060705020204" pitchFamily="18" charset="0"/>
              </a:rPr>
              <a:t>   </a:t>
            </a:r>
            <a:endParaRPr lang="uz-Latn-UZ" sz="3200" b="1" dirty="0">
              <a:latin typeface="News706 BT" panose="020408040607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72411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02365" y="702365"/>
                <a:ext cx="11375903" cy="6012334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</a:t>
                </a:r>
                <a:r>
                  <a:rPr lang="uz-Latn-UZ" sz="40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Berilgan:            </a:t>
                </a:r>
                <a:r>
                  <a:rPr lang="en-US" sz="40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:r>
                  <a:rPr lang="uz-Latn-UZ" sz="40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Formula:</a:t>
                </a:r>
              </a:p>
              <a:p>
                <a:pPr marL="0" indent="0">
                  <a:buNone/>
                </a:pPr>
                <a:r>
                  <a:rPr lang="uz-Latn-UZ" sz="4000" b="0" dirty="0">
                    <a:cs typeface="Arial" panose="020B0604020202020204" pitchFamily="34" charset="0"/>
                  </a:rPr>
                  <a:t>A</a:t>
                </a: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=32 </m:t>
                    </m:r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mJ</m:t>
                    </m:r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=0,032 </m:t>
                    </m:r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J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uz-Latn-UZ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40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uz-Latn-UZ" sz="4000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uz-Latn-UZ" sz="4000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uz-Latn-UZ" sz="4000" i="1">
                        <a:latin typeface="Cambria Math" panose="02040503050406030204" pitchFamily="18" charset="0"/>
                      </a:rPr>
                      <m:t>𝐼</m:t>
                    </m:r>
                    <m:r>
                      <a:rPr lang="uz-Latn-UZ" sz="4000" i="1">
                        <a:latin typeface="Cambria Math" panose="02040503050406030204" pitchFamily="18" charset="0"/>
                      </a:rPr>
                      <m:t>∙</m:t>
                    </m:r>
                    <m:r>
                      <a:rPr lang="uz-Latn-UZ" sz="4000" i="1">
                        <a:latin typeface="Cambria Math" panose="02040503050406030204" pitchFamily="18" charset="0"/>
                      </a:rPr>
                      <m:t>𝐵</m:t>
                    </m:r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</m:t>
                    </m:r>
                  </m:oMath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𝑙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=40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=0,4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</a:t>
                </a:r>
                <a14:m>
                  <m:oMath xmlns:m="http://schemas.openxmlformats.org/officeDocument/2006/math">
                    <m:r>
                      <a:rPr lang="uz-Latn-UZ" sz="4000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uz-Latn-UZ" sz="4000" i="1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uz-Latn-UZ" sz="40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uz-Latn-UZ" sz="4000" i="1">
                            <a:latin typeface="Cambria Math" panose="02040503050406030204" pitchFamily="18" charset="0"/>
                          </a:rPr>
                          <m:t>𝐹</m:t>
                        </m:r>
                      </m:e>
                      <m:sub>
                        <m:r>
                          <a:rPr lang="uz-Latn-UZ" sz="4000" i="1">
                            <a:latin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uz-Latn-UZ" sz="4000" i="1">
                        <a:latin typeface="Cambria Math" panose="02040503050406030204" pitchFamily="18" charset="0"/>
                      </a:rPr>
                      <m:t>∙</m:t>
                    </m:r>
                    <m:r>
                      <a:rPr lang="uz-Latn-UZ" sz="4000" i="1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uz-Latn-UZ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𝐼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2,5 </m:t>
                    </m:r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A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uz-Latn-UZ" sz="40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uz-Latn-UZ" sz="4000" i="1">
                        <a:latin typeface="Cambria Math" panose="02040503050406030204" pitchFamily="18" charset="0"/>
                      </a:rPr>
                      <m:t>𝐼</m:t>
                    </m:r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𝐵</m:t>
                    </m:r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𝑙</m:t>
                    </m:r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r>
                      <a:rPr lang="uz-Latn-UZ" sz="40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uz-Latn-UZ" sz="4000" dirty="0"/>
                  <a:t> </a:t>
                </a:r>
                <a14:m>
                  <m:oMath xmlns:m="http://schemas.openxmlformats.org/officeDocument/2006/math">
                    <m:r>
                      <a:rPr lang="uz-Latn-UZ" sz="54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uz-Latn-UZ" sz="5400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54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54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num>
                      <m:den>
                        <m:r>
                          <a:rPr lang="uz-Latn-UZ" sz="54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  <m:r>
                          <a:rPr lang="uz-Latn-UZ" sz="5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uz-Latn-UZ" sz="5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𝑙</m:t>
                        </m:r>
                        <m:r>
                          <a:rPr lang="uz-Latn-UZ" sz="5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∙</m:t>
                        </m:r>
                        <m:r>
                          <a:rPr lang="uz-Latn-UZ" sz="5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𝑑</m:t>
                        </m:r>
                        <m:r>
                          <m:rPr>
                            <m:nor/>
                          </m:rPr>
                          <a:rPr lang="uz-Latn-UZ" sz="5400" dirty="0"/>
                          <m:t> </m:t>
                        </m:r>
                      </m:den>
                    </m:f>
                  </m:oMath>
                </a14:m>
                <a:r>
                  <a:rPr lang="uz-Latn-UZ" sz="4000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𝑑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=8 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𝑐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=0,08 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𝑚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uz-Latn-UZ" sz="40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</a:t>
                </a:r>
                <a:r>
                  <a:rPr lang="en-US" sz="4000" b="1" dirty="0" err="1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opish</a:t>
                </a:r>
                <a:r>
                  <a:rPr lang="en-US" sz="40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b="1" dirty="0" err="1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kerak</a:t>
                </a:r>
                <a:r>
                  <a:rPr lang="uz-Latn-UZ" sz="4000" b="1" dirty="0">
                    <a:solidFill>
                      <a:schemeClr val="accent5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uz-Latn-UZ" sz="4000" b="0" i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B</m:t>
                    </m:r>
                    <m:r>
                      <a:rPr lang="uz-Latn-UZ" sz="4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−?</m:t>
                    </m:r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</a:t>
                </a:r>
              </a:p>
              <a:p>
                <a:pPr marL="0" indent="0">
                  <a:buNone/>
                </a:pPr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Yechish:     </a:t>
                </a:r>
                <a14:m>
                  <m:oMath xmlns:m="http://schemas.openxmlformats.org/officeDocument/2006/math">
                    <m:r>
                      <a:rPr lang="uz-Latn-UZ" sz="5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uz-Latn-UZ" sz="5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uz-Latn-UZ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uz-Latn-UZ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0,032 </m:t>
                        </m:r>
                        <m:r>
                          <m:rPr>
                            <m:sty m:val="p"/>
                          </m:rPr>
                          <a:rPr lang="uz-Latn-UZ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J</m:t>
                        </m:r>
                      </m:num>
                      <m:den>
                        <m:r>
                          <a:rPr lang="uz-Latn-UZ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2,5 </m:t>
                        </m:r>
                        <m:r>
                          <m:rPr>
                            <m:sty m:val="p"/>
                          </m:rPr>
                          <a:rPr lang="uz-Latn-UZ" sz="5400" b="0" i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A</m:t>
                        </m:r>
                        <m:r>
                          <a:rPr lang="uz-Latn-UZ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∙0,4 </m:t>
                        </m:r>
                        <m:r>
                          <a:rPr lang="uz-Latn-UZ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  <m:r>
                          <a:rPr lang="uz-Latn-UZ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∙0,08 </m:t>
                        </m:r>
                        <m:r>
                          <a:rPr lang="uz-Latn-UZ" sz="5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den>
                    </m:f>
                  </m:oMath>
                </a14:m>
                <a:r>
                  <a:rPr lang="uz-Latn-UZ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=0,4 T   </a:t>
                </a:r>
              </a:p>
              <a:p>
                <a:pPr marL="0" indent="0">
                  <a:buNone/>
                </a:pP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                       </a:t>
                </a:r>
              </a:p>
              <a:p>
                <a:pPr marL="0" indent="0">
                  <a:buNone/>
                </a:pPr>
                <a:r>
                  <a:rPr lang="uz-Latn-UZ" sz="4000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Javob: B=0,4 T                   </a:t>
                </a:r>
                <a:endParaRPr lang="ru-RU" sz="4000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02365" y="702365"/>
                <a:ext cx="11375903" cy="6012334"/>
              </a:xfrm>
              <a:blipFill>
                <a:blip r:embed="rId2"/>
                <a:stretch>
                  <a:fillRect l="-1661" t="-426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Прямая соединительная линия 4"/>
          <p:cNvCxnSpPr>
            <a:cxnSpLocks/>
          </p:cNvCxnSpPr>
          <p:nvPr/>
        </p:nvCxnSpPr>
        <p:spPr>
          <a:xfrm>
            <a:off x="5010307" y="1195071"/>
            <a:ext cx="0" cy="2687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90331" y="3601624"/>
            <a:ext cx="43536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2649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457</Words>
  <Application>Microsoft Office PowerPoint</Application>
  <PresentationFormat>Широкоэкранный</PresentationFormat>
  <Paragraphs>52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News706 BT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1-mashq  14-masala  (20-bet)             </vt:lpstr>
      <vt:lpstr>Презентация PowerPoint</vt:lpstr>
      <vt:lpstr>        Mustaqil bajarish uchun topshiriqlar    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hp</cp:lastModifiedBy>
  <cp:revision>31</cp:revision>
  <dcterms:created xsi:type="dcterms:W3CDTF">2020-08-07T07:23:55Z</dcterms:created>
  <dcterms:modified xsi:type="dcterms:W3CDTF">2021-02-23T10:48:57Z</dcterms:modified>
</cp:coreProperties>
</file>