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63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490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755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7099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12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78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0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83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99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69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4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EEE50-2AC7-4781-A7F3-024609E426F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B4C13-AF46-4E03-898D-7C51ADDD2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74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91822" y="2700149"/>
            <a:ext cx="10822674" cy="449257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4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44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uz-Latn-UZ" sz="4400" b="1" dirty="0">
                <a:solidFill>
                  <a:srgbClr val="002060"/>
                </a:solidFill>
                <a:latin typeface="Arial"/>
                <a:cs typeface="Arial"/>
              </a:rPr>
              <a:t>  Tokli to‘g‘ri o‘tkazgichning, halqa va g‘altakning magnit maydoni.  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68440" algn="ctr">
              <a:lnSpc>
                <a:spcPts val="4290"/>
              </a:lnSpc>
              <a:spcBef>
                <a:spcPts val="2599"/>
              </a:spcBef>
            </a:pPr>
            <a:endParaRPr sz="36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00846" y="2894875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00846" y="506715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6076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276161" y="595705"/>
                <a:ext cx="11052313" cy="623841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                     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  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</m:t>
                    </m:r>
                    <m:r>
                      <a:rPr lang="uz-Latn-UZ" sz="40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40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</m:e>
                      <m:sub>
                        <m:r>
                          <a:rPr lang="uz-Latn-UZ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uz-Latn-UZ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0" dirty="0">
                    <a:cs typeface="Arial" panose="020B0604020202020204" pitchFamily="34" charset="0"/>
                  </a:rPr>
                  <a:t>d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uz-Latn-UZ" sz="4000" i="1" dirty="0">
                        <a:latin typeface="Cambria Math" panose="02040503050406030204" pitchFamily="18" charset="0"/>
                      </a:rPr>
                      <m:t>=4</m:t>
                    </m:r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−7</m:t>
                        </m:r>
                      </m:sup>
                    </m:sSup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6161" y="595705"/>
                <a:ext cx="11052313" cy="6238411"/>
              </a:xfrm>
              <a:blipFill>
                <a:blip r:embed="rId2"/>
                <a:stretch>
                  <a:fillRect l="-1931" t="-2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6269264" y="744742"/>
            <a:ext cx="0" cy="3721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9F0167A-5B3C-434D-BCFA-C61D00455EE2}"/>
              </a:ext>
            </a:extLst>
          </p:cNvPr>
          <p:cNvCxnSpPr/>
          <p:nvPr/>
        </p:nvCxnSpPr>
        <p:spPr>
          <a:xfrm>
            <a:off x="1315918" y="3763617"/>
            <a:ext cx="4568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156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63773" y="609599"/>
                <a:ext cx="12028227" cy="55673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</m:t>
                      </m:r>
                      <m:r>
                        <a:rPr lang="uz-Latn-UZ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uz-Latn-UZ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uz-Latn-UZ" sz="40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uz-Latn-UZ" sz="40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−7</m:t>
                          </m:r>
                        </m:sup>
                      </m:sSup>
                      <m:f>
                        <m:fPr>
                          <m:ctrlPr>
                            <a:rPr lang="uz-Latn-UZ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sSup>
                            <m:sSupPr>
                              <m:ctrlPr>
                                <a:rPr lang="uz-Latn-UZ" sz="40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uz-Latn-UZ" sz="40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uz-Latn-UZ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uz-Latn-UZ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uz-Latn-UZ" sz="4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∙0,02 </m:t>
                          </m:r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uz-Latn-UZ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</m:t>
                    </m:r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pPr marL="0" indent="0">
                  <a:buNone/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𝟓𝟎</m:t>
                    </m:r>
                    <m:r>
                      <a:rPr lang="uz-Latn-UZ" sz="4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uz-Latn-UZ" sz="4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𝐓</m:t>
                    </m:r>
                  </m:oMath>
                </a14:m>
                <a:endParaRPr lang="uz-Latn-UZ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3773" y="609599"/>
                <a:ext cx="12028227" cy="5567363"/>
              </a:xfrm>
              <a:blipFill>
                <a:blip r:embed="rId2"/>
                <a:stretch>
                  <a:fillRect t="-3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27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7652" y="2226365"/>
            <a:ext cx="9978887" cy="4631635"/>
          </a:xfrm>
        </p:spPr>
        <p:txBody>
          <a:bodyPr>
            <a:normAutofit/>
          </a:bodyPr>
          <a:lstStyle/>
          <a:p>
            <a:pPr marL="914400" indent="-914400" algn="just">
              <a:lnSpc>
                <a:spcPct val="100000"/>
              </a:lnSpc>
              <a:buAutoNum type="arabicPeriod"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12-betdagi mavzuga doir  savol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ga javob yozish.</a:t>
            </a:r>
          </a:p>
          <a:p>
            <a:pPr marL="914400" indent="-914400" algn="just">
              <a:lnSpc>
                <a:spcPct val="100000"/>
              </a:lnSpc>
              <a:buAutoNum type="arabicPeriod"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5-masalani  yechish.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B3C94CD-8DE9-4C4A-913F-8B38B2A2F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981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163773" y="163772"/>
            <a:ext cx="11805314" cy="66942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 Agar parmaning ilgarilanma harakati tok yo‘nalishi bilan bir xil bo‘lsa, u holda parma dastasining aylanish yo‘nalishi magnit induksiya chiziqlarining yo‘nalishini ham ko‘rsatadi.</a:t>
            </a:r>
            <a:endParaRPr lang="uz-Latn-U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90814"/>
          <p:cNvGrpSpPr/>
          <p:nvPr/>
        </p:nvGrpSpPr>
        <p:grpSpPr>
          <a:xfrm>
            <a:off x="368490" y="163774"/>
            <a:ext cx="11790735" cy="3943652"/>
            <a:chOff x="0" y="0"/>
            <a:chExt cx="5171590" cy="1400318"/>
          </a:xfrm>
        </p:grpSpPr>
        <p:sp>
          <p:nvSpPr>
            <p:cNvPr id="13" name="Rectangle 1260"/>
            <p:cNvSpPr/>
            <p:nvPr/>
          </p:nvSpPr>
          <p:spPr>
            <a:xfrm>
              <a:off x="419438" y="1117812"/>
              <a:ext cx="343525" cy="1781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4" name="Picture 1262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34200"/>
              <a:ext cx="936000" cy="995051"/>
            </a:xfrm>
            <a:prstGeom prst="rect">
              <a:avLst/>
            </a:prstGeom>
          </p:spPr>
        </p:pic>
        <p:sp>
          <p:nvSpPr>
            <p:cNvPr id="15" name="Rectangle 1263"/>
            <p:cNvSpPr/>
            <p:nvPr/>
          </p:nvSpPr>
          <p:spPr>
            <a:xfrm>
              <a:off x="55671" y="34200"/>
              <a:ext cx="105954" cy="16817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–</a:t>
              </a:r>
              <a:endPara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Rectangle 1264"/>
            <p:cNvSpPr/>
            <p:nvPr/>
          </p:nvSpPr>
          <p:spPr>
            <a:xfrm>
              <a:off x="51582" y="1029251"/>
              <a:ext cx="194420" cy="8856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+</a:t>
              </a:r>
              <a:endPara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Rectangle 1265"/>
            <p:cNvSpPr/>
            <p:nvPr/>
          </p:nvSpPr>
          <p:spPr>
            <a:xfrm>
              <a:off x="1016388" y="1223618"/>
              <a:ext cx="48562" cy="1767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1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ru-RU" sz="125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8" name="Picture 1267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055288" y="0"/>
              <a:ext cx="2262519" cy="1324800"/>
            </a:xfrm>
            <a:prstGeom prst="rect">
              <a:avLst/>
            </a:prstGeom>
          </p:spPr>
        </p:pic>
        <p:sp>
          <p:nvSpPr>
            <p:cNvPr id="19" name="Rectangle 1268"/>
            <p:cNvSpPr/>
            <p:nvPr/>
          </p:nvSpPr>
          <p:spPr>
            <a:xfrm>
              <a:off x="1538327" y="316799"/>
              <a:ext cx="1730769" cy="15365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Parmaning</a:t>
              </a:r>
              <a:r>
                <a:rPr lang="ru-RU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ilgarilanma</a:t>
              </a:r>
              <a:r>
                <a:rPr lang="ru-RU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Rectangle 1269"/>
            <p:cNvSpPr/>
            <p:nvPr/>
          </p:nvSpPr>
          <p:spPr>
            <a:xfrm>
              <a:off x="1682096" y="481899"/>
              <a:ext cx="1340171" cy="15365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harakat</a:t>
              </a:r>
              <a:r>
                <a:rPr lang="ru-RU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yo‘nalishi</a:t>
              </a:r>
              <a:endPara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Rectangle 1270"/>
            <p:cNvSpPr/>
            <p:nvPr/>
          </p:nvSpPr>
          <p:spPr>
            <a:xfrm>
              <a:off x="1016388" y="730819"/>
              <a:ext cx="1290995" cy="56515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Parma</a:t>
              </a:r>
              <a:r>
                <a:rPr lang="ru-RU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dasta</a:t>
              </a:r>
              <a:r>
                <a:rPr lang="uz-Latn-UZ" sz="28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sining aylanish yo‘nalishi</a:t>
              </a:r>
              <a:endPara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" name="Rectangle 1274"/>
            <p:cNvSpPr/>
            <p:nvPr/>
          </p:nvSpPr>
          <p:spPr>
            <a:xfrm>
              <a:off x="4171058" y="185253"/>
              <a:ext cx="1000532" cy="24214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ctr">
                <a:lnSpc>
                  <a:spcPct val="107000"/>
                </a:lnSpc>
                <a:spcAft>
                  <a:spcPts val="800"/>
                </a:spcAft>
              </a:pPr>
              <a:r>
                <a:rPr lang="uz-Latn-UZ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Tok </a:t>
              </a: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yo‘nalishi</a:t>
              </a:r>
              <a:endPara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" name="Rectangle 1275"/>
            <p:cNvSpPr/>
            <p:nvPr/>
          </p:nvSpPr>
          <p:spPr>
            <a:xfrm>
              <a:off x="4016679" y="309563"/>
              <a:ext cx="154379" cy="15381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Rectangle 1276"/>
            <p:cNvSpPr/>
            <p:nvPr/>
          </p:nvSpPr>
          <p:spPr>
            <a:xfrm>
              <a:off x="3910087" y="587690"/>
              <a:ext cx="1178106" cy="15365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Magnit</a:t>
              </a:r>
              <a:r>
                <a:rPr lang="ru-RU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28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kuch</a:t>
              </a:r>
              <a:r>
                <a:rPr lang="ru-RU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uz-Latn-UZ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chiziqlarining yo‘nalishi</a:t>
              </a:r>
              <a:endPara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Shape 1279"/>
            <p:cNvSpPr/>
            <p:nvPr/>
          </p:nvSpPr>
          <p:spPr>
            <a:xfrm>
              <a:off x="2751541" y="644038"/>
              <a:ext cx="270726" cy="92227"/>
            </a:xfrm>
            <a:custGeom>
              <a:avLst/>
              <a:gdLst/>
              <a:ahLst/>
              <a:cxnLst/>
              <a:rect l="0" t="0" r="0" b="0"/>
              <a:pathLst>
                <a:path w="270726" h="92227">
                  <a:moveTo>
                    <a:pt x="0" y="92227"/>
                  </a:moveTo>
                  <a:lnTo>
                    <a:pt x="270726" y="0"/>
                  </a:lnTo>
                </a:path>
              </a:pathLst>
            </a:custGeom>
            <a:ln w="6350" cap="flat">
              <a:miter lim="100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Shape 1280"/>
            <p:cNvSpPr/>
            <p:nvPr/>
          </p:nvSpPr>
          <p:spPr>
            <a:xfrm>
              <a:off x="2993670" y="622897"/>
              <a:ext cx="85471" cy="55347"/>
            </a:xfrm>
            <a:custGeom>
              <a:avLst/>
              <a:gdLst/>
              <a:ahLst/>
              <a:cxnLst/>
              <a:rect l="0" t="0" r="0" b="0"/>
              <a:pathLst>
                <a:path w="85471" h="55347">
                  <a:moveTo>
                    <a:pt x="0" y="0"/>
                  </a:moveTo>
                  <a:lnTo>
                    <a:pt x="85471" y="1765"/>
                  </a:lnTo>
                  <a:lnTo>
                    <a:pt x="18860" y="55347"/>
                  </a:lnTo>
                  <a:lnTo>
                    <a:pt x="28601" y="2114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Shape 1281"/>
            <p:cNvSpPr/>
            <p:nvPr/>
          </p:nvSpPr>
          <p:spPr>
            <a:xfrm>
              <a:off x="3746485" y="564147"/>
              <a:ext cx="157569" cy="88278"/>
            </a:xfrm>
            <a:custGeom>
              <a:avLst/>
              <a:gdLst/>
              <a:ahLst/>
              <a:cxnLst/>
              <a:rect l="0" t="0" r="0" b="0"/>
              <a:pathLst>
                <a:path w="157569" h="88278">
                  <a:moveTo>
                    <a:pt x="157569" y="88278"/>
                  </a:moveTo>
                  <a:lnTo>
                    <a:pt x="0" y="0"/>
                  </a:lnTo>
                </a:path>
              </a:pathLst>
            </a:custGeom>
            <a:ln w="6350" cap="flat">
              <a:miter lim="100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32" name="Rectangle 1260"/>
          <p:cNvSpPr/>
          <p:nvPr/>
        </p:nvSpPr>
        <p:spPr>
          <a:xfrm>
            <a:off x="7687054" y="3609794"/>
            <a:ext cx="1088455" cy="49763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R="252095" indent="211455" algn="ctr">
              <a:lnSpc>
                <a:spcPct val="107000"/>
              </a:lnSpc>
              <a:spcAft>
                <a:spcPts val="800"/>
              </a:spcAft>
            </a:pPr>
            <a:r>
              <a:rPr lang="uz-Latn-U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Rectangle 1260"/>
          <p:cNvSpPr/>
          <p:nvPr/>
        </p:nvSpPr>
        <p:spPr>
          <a:xfrm>
            <a:off x="4476567" y="4011821"/>
            <a:ext cx="2717206" cy="112346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R="252095" indent="211455" algn="ctr">
              <a:lnSpc>
                <a:spcPct val="107000"/>
              </a:lnSpc>
              <a:spcAft>
                <a:spcPts val="800"/>
              </a:spcAft>
            </a:pPr>
            <a:r>
              <a:rPr lang="uz-Latn-U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1.7-rasm</a:t>
            </a:r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957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36477" y="95534"/>
                <a:ext cx="11832609" cy="657822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Magnit maydon uchun </a:t>
                </a:r>
                <a:r>
                  <a:rPr lang="uz-Latn-UZ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superpozitsiya prinsipi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4000" dirty="0">
                    <a:cs typeface="Arial" panose="020B0604020202020204" pitchFamily="34" charset="0"/>
                  </a:rPr>
                  <a:t>      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</m:acc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∙∙∙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6477" y="95534"/>
                <a:ext cx="11832609" cy="657822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240949"/>
          <p:cNvGrpSpPr/>
          <p:nvPr/>
        </p:nvGrpSpPr>
        <p:grpSpPr>
          <a:xfrm>
            <a:off x="222913" y="874643"/>
            <a:ext cx="11596047" cy="3114261"/>
            <a:chOff x="0" y="0"/>
            <a:chExt cx="4181543" cy="1127289"/>
          </a:xfrm>
        </p:grpSpPr>
        <p:pic>
          <p:nvPicPr>
            <p:cNvPr id="5" name="Picture 133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2101091" cy="1080000"/>
            </a:xfrm>
            <a:prstGeom prst="rect">
              <a:avLst/>
            </a:prstGeom>
          </p:spPr>
        </p:pic>
        <p:sp>
          <p:nvSpPr>
            <p:cNvPr id="6" name="Rectangle 1339"/>
            <p:cNvSpPr/>
            <p:nvPr/>
          </p:nvSpPr>
          <p:spPr>
            <a:xfrm>
              <a:off x="200683" y="248401"/>
              <a:ext cx="64684" cy="1768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Rectangle 1340"/>
            <p:cNvSpPr/>
            <p:nvPr/>
          </p:nvSpPr>
          <p:spPr>
            <a:xfrm>
              <a:off x="490884" y="273427"/>
              <a:ext cx="227209" cy="27060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32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</a:t>
              </a:r>
              <a:endPara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Rectangle 1341"/>
            <p:cNvSpPr/>
            <p:nvPr/>
          </p:nvSpPr>
          <p:spPr>
            <a:xfrm>
              <a:off x="1398423" y="629883"/>
              <a:ext cx="172355" cy="1768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</a:t>
              </a:r>
              <a:endPara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9" name="Picture 134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766800" y="633600"/>
              <a:ext cx="137160" cy="194310"/>
            </a:xfrm>
            <a:prstGeom prst="rect">
              <a:avLst/>
            </a:prstGeom>
          </p:spPr>
        </p:pic>
        <p:pic>
          <p:nvPicPr>
            <p:cNvPr id="10" name="Picture 1343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956131" y="608400"/>
              <a:ext cx="137160" cy="194310"/>
            </a:xfrm>
            <a:prstGeom prst="rect">
              <a:avLst/>
            </a:prstGeom>
          </p:spPr>
        </p:pic>
        <p:sp>
          <p:nvSpPr>
            <p:cNvPr id="11" name="Rectangle 1344"/>
            <p:cNvSpPr/>
            <p:nvPr/>
          </p:nvSpPr>
          <p:spPr>
            <a:xfrm>
              <a:off x="899489" y="950399"/>
              <a:ext cx="326641" cy="1768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32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2" name="Picture 1346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2953199" y="1"/>
              <a:ext cx="1228344" cy="1088136"/>
            </a:xfrm>
            <a:prstGeom prst="rect">
              <a:avLst/>
            </a:prstGeom>
          </p:spPr>
        </p:pic>
        <p:pic>
          <p:nvPicPr>
            <p:cNvPr id="13" name="Picture 1347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939239" y="44137"/>
              <a:ext cx="137160" cy="194310"/>
            </a:xfrm>
            <a:prstGeom prst="rect">
              <a:avLst/>
            </a:prstGeom>
          </p:spPr>
        </p:pic>
        <p:pic>
          <p:nvPicPr>
            <p:cNvPr id="14" name="Picture 134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946799" y="504937"/>
              <a:ext cx="137160" cy="194310"/>
            </a:xfrm>
            <a:prstGeom prst="rect">
              <a:avLst/>
            </a:prstGeom>
          </p:spPr>
        </p:pic>
        <p:sp>
          <p:nvSpPr>
            <p:cNvPr id="15" name="Rectangle 1349"/>
            <p:cNvSpPr/>
            <p:nvPr/>
          </p:nvSpPr>
          <p:spPr>
            <a:xfrm flipH="1">
              <a:off x="3526909" y="769404"/>
              <a:ext cx="81489" cy="10731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6" name="Picture 1350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608398" y="144937"/>
              <a:ext cx="137160" cy="194310"/>
            </a:xfrm>
            <a:prstGeom prst="rect">
              <a:avLst/>
            </a:prstGeom>
          </p:spPr>
        </p:pic>
        <p:sp>
          <p:nvSpPr>
            <p:cNvPr id="17" name="Rectangle 1351"/>
            <p:cNvSpPr/>
            <p:nvPr/>
          </p:nvSpPr>
          <p:spPr>
            <a:xfrm>
              <a:off x="3629504" y="273427"/>
              <a:ext cx="254055" cy="10694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Rectangle 1352"/>
            <p:cNvSpPr/>
            <p:nvPr/>
          </p:nvSpPr>
          <p:spPr>
            <a:xfrm>
              <a:off x="3023041" y="29736"/>
              <a:ext cx="127254" cy="1845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32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ctangle 1353"/>
            <p:cNvSpPr/>
            <p:nvPr/>
          </p:nvSpPr>
          <p:spPr>
            <a:xfrm>
              <a:off x="3067768" y="104360"/>
              <a:ext cx="119198" cy="1271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Rectangle 1354"/>
            <p:cNvSpPr/>
            <p:nvPr/>
          </p:nvSpPr>
          <p:spPr>
            <a:xfrm>
              <a:off x="3429325" y="699247"/>
              <a:ext cx="179073" cy="17747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32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Rectangle 1355"/>
            <p:cNvSpPr/>
            <p:nvPr/>
          </p:nvSpPr>
          <p:spPr>
            <a:xfrm>
              <a:off x="3570723" y="786958"/>
              <a:ext cx="58781" cy="10694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7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sz="12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Rectangle 1356"/>
            <p:cNvSpPr/>
            <p:nvPr/>
          </p:nvSpPr>
          <p:spPr>
            <a:xfrm>
              <a:off x="3128235" y="928801"/>
              <a:ext cx="174011" cy="1768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3200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4" name="Rectangle 1354"/>
          <p:cNvSpPr/>
          <p:nvPr/>
        </p:nvSpPr>
        <p:spPr>
          <a:xfrm>
            <a:off x="11222095" y="2338657"/>
            <a:ext cx="474035" cy="97644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R="252095" indent="211455" algn="just">
              <a:lnSpc>
                <a:spcPct val="107000"/>
              </a:lnSpc>
              <a:spcAft>
                <a:spcPts val="800"/>
              </a:spcAft>
            </a:pPr>
            <a:r>
              <a:rPr lang="uz-Latn-UZ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2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36478" y="1746913"/>
                <a:ext cx="11873552" cy="494049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Fransuz olimlari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J. Bio, F. Savar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P. Laplas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lar ixtiyoriy shakldagi tokli o‘tkazgichlarning atrofida hosil bo‘lgan magnit maydon induksiyasini hisoblashga imkon beradigan umumiy qonunni aniqladilar. Bu qonunga ko‘ra, tokli o‘tkazgichning ixtiyoriy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elementining, tokli o‘tkazgich atrofidagi </a:t>
                </a:r>
                <a:r>
                  <a:rPr lang="uz-Latn-UZ" sz="4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uz-Latn-UZ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nuqtasida hosil qilgan magnit induksiyani quyidagicha aniqlash mumkin: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6478" y="1746913"/>
                <a:ext cx="11873552" cy="4940490"/>
              </a:xfrm>
              <a:blipFill>
                <a:blip r:embed="rId2"/>
                <a:stretch>
                  <a:fillRect l="-1797" t="-3457" r="-1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6"/>
            <a:ext cx="12173957" cy="149800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ject 2">
                <a:extLst>
                  <a:ext uri="{FF2B5EF4-FFF2-40B4-BE49-F238E27FC236}">
                    <a16:creationId xmlns:a16="http://schemas.microsoft.com/office/drawing/2014/main" id="{33B3743F-69E5-4A0A-9505-41E75798E9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3247"/>
                <a:ext cx="12176942" cy="862210"/>
              </a:xfrm>
              <a:prstGeom prst="rect">
                <a:avLst/>
              </a:prstGeom>
            </p:spPr>
            <p:txBody>
              <a:bodyPr vert="horz" wrap="square" lIns="0" tIns="30911" rIns="0" bIns="0" rtlCol="0">
                <a:spAutoFit/>
              </a:bodyPr>
              <a:lstStyle>
                <a:lvl1pPr>
                  <a:defRPr sz="3400" b="1" i="0">
                    <a:solidFill>
                      <a:schemeClr val="bg1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marL="26881" algn="ctr" defTabSz="1935419">
                  <a:spcBef>
                    <a:spcPts val="241"/>
                  </a:spcBef>
                  <a:defRPr/>
                </a:pPr>
                <a:r>
                  <a:rPr lang="uz-Latn-UZ" sz="5400" b="0" kern="0" spc="11" dirty="0">
                    <a:solidFill>
                      <a:sysClr val="window" lastClr="FFFFFF"/>
                    </a:solidFill>
                  </a:rPr>
                  <a:t>Bio</a:t>
                </a:r>
                <a14:m>
                  <m:oMath xmlns:m="http://schemas.openxmlformats.org/officeDocument/2006/math">
                    <m:r>
                      <a:rPr lang="uz-Latn-UZ" sz="5400" b="0" i="1" kern="0" spc="11" smtClean="0">
                        <a:solidFill>
                          <a:sysClr val="window" lastClr="FFFFFF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uz-Latn-UZ" sz="5400" b="0" kern="0" spc="11" dirty="0">
                    <a:solidFill>
                      <a:sysClr val="window" lastClr="FFFFFF"/>
                    </a:solidFill>
                  </a:rPr>
                  <a:t>Savar</a:t>
                </a:r>
                <a14:m>
                  <m:oMath xmlns:m="http://schemas.openxmlformats.org/officeDocument/2006/math">
                    <m:r>
                      <a:rPr lang="uz-Latn-UZ" sz="5400" b="0" i="1" kern="0" spc="11" dirty="0" smtClean="0">
                        <a:solidFill>
                          <a:sysClr val="window" lastClr="FFFFFF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uz-Latn-UZ" sz="5400" b="0" kern="0" spc="11" dirty="0">
                    <a:solidFill>
                      <a:sysClr val="window" lastClr="FFFFFF"/>
                    </a:solidFill>
                  </a:rPr>
                  <a:t>Laplas qonuni</a:t>
                </a:r>
                <a:endParaRPr lang="en-US" sz="5400" b="0" kern="0" spc="11" dirty="0">
                  <a:solidFill>
                    <a:sysClr val="window" lastClr="FFFFFF"/>
                  </a:solidFill>
                </a:endParaRPr>
              </a:p>
            </p:txBody>
          </p:sp>
        </mc:Choice>
        <mc:Fallback xmlns="">
          <p:sp>
            <p:nvSpPr>
              <p:cNvPr id="12" name="object 2">
                <a:extLst>
                  <a:ext uri="{FF2B5EF4-FFF2-40B4-BE49-F238E27FC236}">
                    <a16:creationId xmlns:a16="http://schemas.microsoft.com/office/drawing/2014/main" id="{33B3743F-69E5-4A0A-9505-41E75798E9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247"/>
                <a:ext cx="12176942" cy="862210"/>
              </a:xfrm>
              <a:prstGeom prst="rect">
                <a:avLst/>
              </a:prstGeom>
              <a:blipFill>
                <a:blip r:embed="rId3"/>
                <a:stretch>
                  <a:fillRect t="-21986" b="-475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2997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5534" y="0"/>
                <a:ext cx="11928144" cy="6400800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uz-Latn-UZ" dirty="0"/>
              </a:p>
              <a:p>
                <a:pPr marL="0" indent="0" algn="just">
                  <a:buNone/>
                  <a:tabLst>
                    <a:tab pos="1350963" algn="l"/>
                  </a:tabLst>
                </a:pPr>
                <a:r>
                  <a:rPr lang="uz-Latn-UZ" dirty="0"/>
                  <a:t>               </a:t>
                </a:r>
                <a14:m>
                  <m:oMath xmlns:m="http://schemas.openxmlformats.org/officeDocument/2006/math">
                    <m:r>
                      <a:rPr lang="uz-Latn-UZ" sz="6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uz-Latn-UZ" sz="6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uz-Latn-UZ" sz="6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uz-Latn-UZ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uz-Latn-UZ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uz-Latn-UZ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uz-Latn-UZ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uz-Latn-UZ" sz="6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</m:t>
                        </m:r>
                        <m:r>
                          <a:rPr lang="uz-Latn-UZ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∙∆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uz-Latn-UZ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unc>
                          <m:funcPr>
                            <m:ctrlP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uz-Latn-UZ" sz="6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uz-Latn-UZ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5400" dirty="0"/>
                  <a:t>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uz-Latn-UZ" sz="4000" b="0" i="1" dirty="0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−7</m:t>
                        </m:r>
                      </m:sup>
                    </m:sSup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uz-Latn-UZ" sz="5400" dirty="0"/>
              </a:p>
              <a:p>
                <a:pPr marL="0" indent="0" algn="just">
                  <a:buNone/>
                  <a:tabLst>
                    <a:tab pos="1350963" algn="l"/>
                  </a:tabLst>
                </a:pPr>
                <a:endParaRPr lang="uz-Latn-UZ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  <a:tabLst>
                    <a:tab pos="1350963" algn="l"/>
                  </a:tabLst>
                </a:pPr>
                <a:endParaRPr lang="ru-RU" sz="5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534" y="0"/>
                <a:ext cx="11928144" cy="64008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Рисунок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625" y="2292626"/>
            <a:ext cx="7818783" cy="3949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374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1" y="3903662"/>
                <a:ext cx="12037324" cy="2606319"/>
              </a:xfrm>
            </p:spPr>
            <p:txBody>
              <a:bodyPr/>
              <a:lstStyle/>
              <a:p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To‘g‘ri tok uchun:  </a:t>
                </a:r>
                <a14:m>
                  <m:oMath xmlns:m="http://schemas.openxmlformats.org/officeDocument/2006/math">
                    <m:r>
                      <a:rPr lang="uz-Latn-UZ" sz="6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6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6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</m:e>
                      <m:sub>
                        <m:r>
                          <a:rPr lang="uz-Latn-UZ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uz-Latn-UZ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uz-Latn-UZ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6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6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6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endParaRPr lang="ru-RU" sz="6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" y="3903662"/>
                <a:ext cx="12037324" cy="260631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496" y="596347"/>
            <a:ext cx="6162261" cy="3307315"/>
          </a:xfrm>
        </p:spPr>
      </p:pic>
    </p:spTree>
    <p:extLst>
      <p:ext uri="{BB962C8B-B14F-4D97-AF65-F5344CB8AC3E}">
        <p14:creationId xmlns:p14="http://schemas.microsoft.com/office/powerpoint/2010/main" val="531461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91041"/>
          <p:cNvGrpSpPr/>
          <p:nvPr/>
        </p:nvGrpSpPr>
        <p:grpSpPr>
          <a:xfrm>
            <a:off x="236904" y="109182"/>
            <a:ext cx="6191193" cy="6155142"/>
            <a:chOff x="-24468" y="21207"/>
            <a:chExt cx="693740" cy="819807"/>
          </a:xfrm>
        </p:grpSpPr>
        <p:sp>
          <p:nvSpPr>
            <p:cNvPr id="11" name="Rectangle 1575"/>
            <p:cNvSpPr/>
            <p:nvPr/>
          </p:nvSpPr>
          <p:spPr>
            <a:xfrm rot="19829994">
              <a:off x="395693" y="245584"/>
              <a:ext cx="118685" cy="1768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52095" indent="21145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4800" b="1" i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ru-RU" sz="5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2" name="Picture 1578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24468" y="21207"/>
              <a:ext cx="693740" cy="819807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340"/>
              <p:cNvSpPr>
                <a:spLocks noGrp="1"/>
              </p:cNvSpPr>
              <p:nvPr>
                <p:ph idx="1"/>
              </p:nvPr>
            </p:nvSpPr>
            <p:spPr>
              <a:xfrm>
                <a:off x="1495033" y="163774"/>
                <a:ext cx="10515600" cy="6045958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0" tIns="0" rIns="0" bIns="0" rtlCol="0">
                <a:noAutofit/>
              </a:bodyPr>
              <a:lstStyle/>
              <a:p>
                <a:pPr marR="252095" indent="0" algn="l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uz-Latn-UZ" sz="3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</a:t>
                </a:r>
                <a:r>
                  <a:rPr lang="uz-Latn-UZ" sz="44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Aylanma tok uchun:</a:t>
                </a:r>
                <a:r>
                  <a:rPr lang="uz-Latn-UZ" sz="3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</a:p>
              <a:p>
                <a:pPr marR="252095" indent="0" algn="l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uz-Latn-UZ" sz="36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                </a:t>
                </a:r>
                <a14:m>
                  <m:oMath xmlns:m="http://schemas.openxmlformats.org/officeDocument/2006/math">
                    <m:r>
                      <a:rPr lang="uz-Latn-UZ" sz="60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𝑩</m:t>
                    </m:r>
                    <m:r>
                      <a:rPr lang="uz-Latn-UZ" sz="60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6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6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𝝁</m:t>
                        </m:r>
                      </m:e>
                      <m:sub>
                        <m:r>
                          <a:rPr lang="uz-Latn-UZ" sz="6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f>
                      <m:fPr>
                        <m:ctrlPr>
                          <a:rPr lang="uz-Latn-UZ" sz="6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6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num>
                      <m:den>
                        <m:r>
                          <a:rPr lang="uz-Latn-UZ" sz="6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uz-Latn-UZ" sz="6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uz-Latn-UZ" sz="3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                                     </a:t>
                </a:r>
              </a:p>
              <a:p>
                <a:pPr marR="252095" indent="0" algn="l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uz-Latn-UZ" sz="36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   </a:t>
                </a:r>
              </a:p>
              <a:p>
                <a:pPr marR="252095" indent="0" algn="l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uz-Latn-UZ" sz="3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                                                                   </a:t>
                </a:r>
                <a:endParaRPr lang="ru-RU" sz="3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34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95033" y="163774"/>
                <a:ext cx="10515600" cy="6045958"/>
              </a:xfrm>
              <a:prstGeom prst="rect">
                <a:avLst/>
              </a:prstGeom>
              <a:blipFill>
                <a:blip r:embed="rId3"/>
                <a:stretch>
                  <a:fillRect t="-30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354"/>
              <p:cNvSpPr/>
              <p:nvPr/>
            </p:nvSpPr>
            <p:spPr>
              <a:xfrm>
                <a:off x="6428097" y="2251881"/>
                <a:ext cx="900751" cy="1165893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0" tIns="0" rIns="0" bIns="0" rtlCol="0">
                <a:noAutofit/>
              </a:bodyPr>
              <a:lstStyle/>
              <a:p>
                <a:pPr marR="252095" indent="211455"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8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uz-Latn-UZ" sz="48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ru-RU" sz="4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Rectangle 13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097" y="2251881"/>
                <a:ext cx="900751" cy="11658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953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5533" y="224628"/>
                <a:ext cx="11969087" cy="6394535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 algn="just">
                  <a:buNone/>
                </a:pP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ta o‘ramga ega bo‘lgan tokli g‘altakning markazidagi magnit maydon induksiyasi: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5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𝑩</m:t>
                      </m:r>
                      <m:r>
                        <a:rPr lang="uz-Latn-UZ" sz="5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uz-Latn-UZ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5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𝝁</m:t>
                          </m:r>
                        </m:e>
                        <m:sub>
                          <m:r>
                            <a:rPr lang="uz-Latn-UZ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  <m:f>
                        <m:fPr>
                          <m:ctrlPr>
                            <a:rPr lang="uz-Latn-UZ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𝒏</m:t>
                          </m:r>
                          <m:r>
                            <a:rPr lang="uz-Latn-UZ" sz="5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uz-Latn-UZ" sz="5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𝑰</m:t>
                          </m:r>
                        </m:num>
                        <m:den>
                          <m:r>
                            <a:rPr lang="uz-Latn-UZ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uz-Latn-UZ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533" y="224628"/>
                <a:ext cx="11969087" cy="6394535"/>
              </a:xfrm>
              <a:blipFill>
                <a:blip r:embed="rId2"/>
                <a:stretch>
                  <a:fillRect l="-1834" r="-17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1580"/>
          <p:cNvPicPr/>
          <p:nvPr/>
        </p:nvPicPr>
        <p:blipFill>
          <a:blip r:embed="rId3"/>
          <a:stretch>
            <a:fillRect/>
          </a:stretch>
        </p:blipFill>
        <p:spPr>
          <a:xfrm>
            <a:off x="3326297" y="410817"/>
            <a:ext cx="5327374" cy="294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58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0661" y="2054087"/>
            <a:ext cx="9925878" cy="4360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To‘g‘ri  o‘tk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zgichd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  5 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 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k  o‘tm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qd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а. 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  2 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m  uz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qlikd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nuqt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gi  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gnit 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  induksiyasini  t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ping.     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b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B3C94CD-8DE9-4C4A-913F-8B38B2A2F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1-mashq 4-masala (20-bet)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4221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369</Words>
  <Application>Microsoft Office PowerPoint</Application>
  <PresentationFormat>Широкоэкранный</PresentationFormat>
  <Paragraphs>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To‘g‘ri tok uchun:  B=μ_0  I/(2π∙d)</vt:lpstr>
      <vt:lpstr>Презентация PowerPoint</vt:lpstr>
      <vt:lpstr>Презентация PowerPoint</vt:lpstr>
      <vt:lpstr>1-mashq 4-masala (20-bet)</vt:lpstr>
      <vt:lpstr>Презентация PowerPoint</vt:lpstr>
      <vt:lpstr>Презентация PowerPoint</vt:lpstr>
      <vt:lpstr>Mustaqil bajarish uchun topshiriqlar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hp</cp:lastModifiedBy>
  <cp:revision>39</cp:revision>
  <dcterms:created xsi:type="dcterms:W3CDTF">2020-08-03T10:54:39Z</dcterms:created>
  <dcterms:modified xsi:type="dcterms:W3CDTF">2021-02-23T10:40:21Z</dcterms:modified>
</cp:coreProperties>
</file>