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70"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58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8692D8A1-08D2-4454-87ED-7957C9899297}"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50D68E3-EAAA-4CB2-8C52-A037A89409A2}" type="slidenum">
              <a:rPr lang="ru-RU" smtClean="0"/>
              <a:t>‹#›</a:t>
            </a:fld>
            <a:endParaRPr lang="ru-RU"/>
          </a:p>
        </p:txBody>
      </p:sp>
    </p:spTree>
    <p:extLst>
      <p:ext uri="{BB962C8B-B14F-4D97-AF65-F5344CB8AC3E}">
        <p14:creationId xmlns:p14="http://schemas.microsoft.com/office/powerpoint/2010/main" val="1138434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692D8A1-08D2-4454-87ED-7957C9899297}"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50D68E3-EAAA-4CB2-8C52-A037A89409A2}" type="slidenum">
              <a:rPr lang="ru-RU" smtClean="0"/>
              <a:t>‹#›</a:t>
            </a:fld>
            <a:endParaRPr lang="ru-RU"/>
          </a:p>
        </p:txBody>
      </p:sp>
    </p:spTree>
    <p:extLst>
      <p:ext uri="{BB962C8B-B14F-4D97-AF65-F5344CB8AC3E}">
        <p14:creationId xmlns:p14="http://schemas.microsoft.com/office/powerpoint/2010/main" val="4206419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692D8A1-08D2-4454-87ED-7957C9899297}"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50D68E3-EAAA-4CB2-8C52-A037A89409A2}" type="slidenum">
              <a:rPr lang="ru-RU" smtClean="0"/>
              <a:t>‹#›</a:t>
            </a:fld>
            <a:endParaRPr lang="ru-RU"/>
          </a:p>
        </p:txBody>
      </p:sp>
    </p:spTree>
    <p:extLst>
      <p:ext uri="{BB962C8B-B14F-4D97-AF65-F5344CB8AC3E}">
        <p14:creationId xmlns:p14="http://schemas.microsoft.com/office/powerpoint/2010/main" val="26101534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914404" y="279962"/>
            <a:ext cx="10363201" cy="817561"/>
          </a:xfrm>
        </p:spPr>
        <p:txBody>
          <a:bodyPr/>
          <a:lstStyle/>
          <a:p>
            <a:r>
              <a:rPr lang="en-US"/>
              <a:t>Click to edit Master title style</a:t>
            </a:r>
          </a:p>
        </p:txBody>
      </p:sp>
      <p:sp>
        <p:nvSpPr>
          <p:cNvPr id="4" name="Picture Placeholder 3"/>
          <p:cNvSpPr>
            <a:spLocks noGrp="1"/>
          </p:cNvSpPr>
          <p:nvPr>
            <p:ph type="pic" sz="quarter" idx="10"/>
          </p:nvPr>
        </p:nvSpPr>
        <p:spPr>
          <a:xfrm>
            <a:off x="914401"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1399"/>
            </a:lvl1pPr>
          </a:lstStyle>
          <a:p>
            <a:pPr lvl="0"/>
            <a:endParaRPr lang="en-US"/>
          </a:p>
        </p:txBody>
      </p:sp>
      <p:sp>
        <p:nvSpPr>
          <p:cNvPr id="5" name="Picture Placeholder 3"/>
          <p:cNvSpPr>
            <a:spLocks noGrp="1"/>
          </p:cNvSpPr>
          <p:nvPr>
            <p:ph type="pic" sz="quarter" idx="11"/>
          </p:nvPr>
        </p:nvSpPr>
        <p:spPr>
          <a:xfrm>
            <a:off x="4431792"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1399"/>
            </a:lvl1pPr>
          </a:lstStyle>
          <a:p>
            <a:pPr lvl="0"/>
            <a:endParaRPr lang="en-US"/>
          </a:p>
        </p:txBody>
      </p:sp>
      <p:sp>
        <p:nvSpPr>
          <p:cNvPr id="6" name="Picture Placeholder 3"/>
          <p:cNvSpPr>
            <a:spLocks noGrp="1"/>
          </p:cNvSpPr>
          <p:nvPr>
            <p:ph type="pic" sz="quarter" idx="12"/>
          </p:nvPr>
        </p:nvSpPr>
        <p:spPr>
          <a:xfrm>
            <a:off x="7949183"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1399"/>
            </a:lvl1pPr>
          </a:lstStyle>
          <a:p>
            <a:pPr lvl="0"/>
            <a:endParaRPr lang="en-US"/>
          </a:p>
        </p:txBody>
      </p:sp>
      <p:sp>
        <p:nvSpPr>
          <p:cNvPr id="8" name="Text Placeholder 9"/>
          <p:cNvSpPr>
            <a:spLocks noGrp="1"/>
          </p:cNvSpPr>
          <p:nvPr>
            <p:ph type="body" sz="quarter" idx="14"/>
          </p:nvPr>
        </p:nvSpPr>
        <p:spPr>
          <a:xfrm>
            <a:off x="914401"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4431792"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7949183"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914404" y="933453"/>
            <a:ext cx="10363201" cy="406400"/>
          </a:xfrm>
        </p:spPr>
        <p:txBody>
          <a:bodyPr>
            <a:normAutofit/>
          </a:bodyPr>
          <a:lstStyle>
            <a:lvl1pPr marL="0" indent="0" algn="ctr">
              <a:lnSpc>
                <a:spcPct val="86000"/>
              </a:lnSpc>
              <a:spcBef>
                <a:spcPts val="0"/>
              </a:spcBef>
              <a:buNone/>
              <a:defRPr sz="1799" baseline="0"/>
            </a:lvl1pPr>
          </a:lstStyle>
          <a:p>
            <a:pPr lvl="0"/>
            <a:r>
              <a:rPr lang="en-US" dirty="0"/>
              <a:t>Click here to edit subtitle</a:t>
            </a:r>
          </a:p>
        </p:txBody>
      </p:sp>
    </p:spTree>
    <p:extLst>
      <p:ext uri="{BB962C8B-B14F-4D97-AF65-F5344CB8AC3E}">
        <p14:creationId xmlns:p14="http://schemas.microsoft.com/office/powerpoint/2010/main" val="644105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692D8A1-08D2-4454-87ED-7957C9899297}"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50D68E3-EAAA-4CB2-8C52-A037A89409A2}" type="slidenum">
              <a:rPr lang="ru-RU" smtClean="0"/>
              <a:t>‹#›</a:t>
            </a:fld>
            <a:endParaRPr lang="ru-RU"/>
          </a:p>
        </p:txBody>
      </p:sp>
    </p:spTree>
    <p:extLst>
      <p:ext uri="{BB962C8B-B14F-4D97-AF65-F5344CB8AC3E}">
        <p14:creationId xmlns:p14="http://schemas.microsoft.com/office/powerpoint/2010/main" val="3301420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8692D8A1-08D2-4454-87ED-7957C9899297}"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50D68E3-EAAA-4CB2-8C52-A037A89409A2}" type="slidenum">
              <a:rPr lang="ru-RU" smtClean="0"/>
              <a:t>‹#›</a:t>
            </a:fld>
            <a:endParaRPr lang="ru-RU"/>
          </a:p>
        </p:txBody>
      </p:sp>
    </p:spTree>
    <p:extLst>
      <p:ext uri="{BB962C8B-B14F-4D97-AF65-F5344CB8AC3E}">
        <p14:creationId xmlns:p14="http://schemas.microsoft.com/office/powerpoint/2010/main" val="631131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8692D8A1-08D2-4454-87ED-7957C9899297}" type="datetimeFigureOut">
              <a:rPr lang="ru-RU" smtClean="0"/>
              <a:t>23.02.2021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50D68E3-EAAA-4CB2-8C52-A037A89409A2}" type="slidenum">
              <a:rPr lang="ru-RU" smtClean="0"/>
              <a:t>‹#›</a:t>
            </a:fld>
            <a:endParaRPr lang="ru-RU"/>
          </a:p>
        </p:txBody>
      </p:sp>
    </p:spTree>
    <p:extLst>
      <p:ext uri="{BB962C8B-B14F-4D97-AF65-F5344CB8AC3E}">
        <p14:creationId xmlns:p14="http://schemas.microsoft.com/office/powerpoint/2010/main" val="1792464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8692D8A1-08D2-4454-87ED-7957C9899297}" type="datetimeFigureOut">
              <a:rPr lang="ru-RU" smtClean="0"/>
              <a:t>23.02.2021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50D68E3-EAAA-4CB2-8C52-A037A89409A2}" type="slidenum">
              <a:rPr lang="ru-RU" smtClean="0"/>
              <a:t>‹#›</a:t>
            </a:fld>
            <a:endParaRPr lang="ru-RU"/>
          </a:p>
        </p:txBody>
      </p:sp>
    </p:spTree>
    <p:extLst>
      <p:ext uri="{BB962C8B-B14F-4D97-AF65-F5344CB8AC3E}">
        <p14:creationId xmlns:p14="http://schemas.microsoft.com/office/powerpoint/2010/main" val="2696635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8692D8A1-08D2-4454-87ED-7957C9899297}" type="datetimeFigureOut">
              <a:rPr lang="ru-RU" smtClean="0"/>
              <a:t>23.02.2021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50D68E3-EAAA-4CB2-8C52-A037A89409A2}" type="slidenum">
              <a:rPr lang="ru-RU" smtClean="0"/>
              <a:t>‹#›</a:t>
            </a:fld>
            <a:endParaRPr lang="ru-RU"/>
          </a:p>
        </p:txBody>
      </p:sp>
    </p:spTree>
    <p:extLst>
      <p:ext uri="{BB962C8B-B14F-4D97-AF65-F5344CB8AC3E}">
        <p14:creationId xmlns:p14="http://schemas.microsoft.com/office/powerpoint/2010/main" val="4081093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692D8A1-08D2-4454-87ED-7957C9899297}" type="datetimeFigureOut">
              <a:rPr lang="ru-RU" smtClean="0"/>
              <a:t>23.02.2021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50D68E3-EAAA-4CB2-8C52-A037A89409A2}" type="slidenum">
              <a:rPr lang="ru-RU" smtClean="0"/>
              <a:t>‹#›</a:t>
            </a:fld>
            <a:endParaRPr lang="ru-RU"/>
          </a:p>
        </p:txBody>
      </p:sp>
    </p:spTree>
    <p:extLst>
      <p:ext uri="{BB962C8B-B14F-4D97-AF65-F5344CB8AC3E}">
        <p14:creationId xmlns:p14="http://schemas.microsoft.com/office/powerpoint/2010/main" val="321754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8692D8A1-08D2-4454-87ED-7957C9899297}" type="datetimeFigureOut">
              <a:rPr lang="ru-RU" smtClean="0"/>
              <a:t>23.02.2021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50D68E3-EAAA-4CB2-8C52-A037A89409A2}" type="slidenum">
              <a:rPr lang="ru-RU" smtClean="0"/>
              <a:t>‹#›</a:t>
            </a:fld>
            <a:endParaRPr lang="ru-RU"/>
          </a:p>
        </p:txBody>
      </p:sp>
    </p:spTree>
    <p:extLst>
      <p:ext uri="{BB962C8B-B14F-4D97-AF65-F5344CB8AC3E}">
        <p14:creationId xmlns:p14="http://schemas.microsoft.com/office/powerpoint/2010/main" val="832707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8692D8A1-08D2-4454-87ED-7957C9899297}" type="datetimeFigureOut">
              <a:rPr lang="ru-RU" smtClean="0"/>
              <a:t>23.02.2021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50D68E3-EAAA-4CB2-8C52-A037A89409A2}" type="slidenum">
              <a:rPr lang="ru-RU" smtClean="0"/>
              <a:t>‹#›</a:t>
            </a:fld>
            <a:endParaRPr lang="ru-RU"/>
          </a:p>
        </p:txBody>
      </p:sp>
    </p:spTree>
    <p:extLst>
      <p:ext uri="{BB962C8B-B14F-4D97-AF65-F5344CB8AC3E}">
        <p14:creationId xmlns:p14="http://schemas.microsoft.com/office/powerpoint/2010/main" val="3126115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92D8A1-08D2-4454-87ED-7957C9899297}" type="datetimeFigureOut">
              <a:rPr lang="ru-RU" smtClean="0"/>
              <a:t>23.02.2021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0D68E3-EAAA-4CB2-8C52-A037A89409A2}" type="slidenum">
              <a:rPr lang="ru-RU" smtClean="0"/>
              <a:t>‹#›</a:t>
            </a:fld>
            <a:endParaRPr lang="ru-RU"/>
          </a:p>
        </p:txBody>
      </p:sp>
    </p:spTree>
    <p:extLst>
      <p:ext uri="{BB962C8B-B14F-4D97-AF65-F5344CB8AC3E}">
        <p14:creationId xmlns:p14="http://schemas.microsoft.com/office/powerpoint/2010/main" val="477646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50.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2985" y="3247"/>
            <a:ext cx="12173957" cy="2158055"/>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2396"/>
          </a:p>
        </p:txBody>
      </p:sp>
      <p:sp>
        <p:nvSpPr>
          <p:cNvPr id="15" name="object 4">
            <a:extLst>
              <a:ext uri="{FF2B5EF4-FFF2-40B4-BE49-F238E27FC236}">
                <a16:creationId xmlns:a16="http://schemas.microsoft.com/office/drawing/2014/main" id="{96789AA7-9596-4F83-89FD-AEC28EE179F1}"/>
              </a:ext>
            </a:extLst>
          </p:cNvPr>
          <p:cNvSpPr txBox="1"/>
          <p:nvPr/>
        </p:nvSpPr>
        <p:spPr>
          <a:xfrm>
            <a:off x="1091822" y="2700149"/>
            <a:ext cx="10822674" cy="4492573"/>
          </a:xfrm>
          <a:prstGeom prst="rect">
            <a:avLst/>
          </a:prstGeom>
        </p:spPr>
        <p:txBody>
          <a:bodyPr vert="horz" wrap="square" lIns="0" tIns="29525" rIns="0" bIns="0" rtlCol="0">
            <a:spAutoFit/>
          </a:bodyPr>
          <a:lstStyle/>
          <a:p>
            <a:pPr marL="38918" algn="ctr">
              <a:lnSpc>
                <a:spcPts val="4132"/>
              </a:lnSpc>
              <a:spcBef>
                <a:spcPts val="233"/>
              </a:spcBef>
            </a:pPr>
            <a:endParaRPr lang="en-US" sz="4400" dirty="0">
              <a:solidFill>
                <a:srgbClr val="2365C7"/>
              </a:solidFill>
              <a:latin typeface="Arial"/>
              <a:cs typeface="Arial"/>
            </a:endParaRPr>
          </a:p>
          <a:p>
            <a:pPr marL="38918" algn="ctr">
              <a:lnSpc>
                <a:spcPts val="4132"/>
              </a:lnSpc>
              <a:spcBef>
                <a:spcPts val="233"/>
              </a:spcBef>
            </a:pPr>
            <a:r>
              <a:rPr lang="uz-Latn-UZ" sz="4400" b="1" dirty="0">
                <a:solidFill>
                  <a:srgbClr val="002060"/>
                </a:solidFill>
                <a:latin typeface="Arial"/>
                <a:cs typeface="Arial"/>
              </a:rPr>
              <a:t>MAVZU: Bir jinsli magnit maydonining tokli ramkani aylantiruvchi momenti. </a:t>
            </a:r>
          </a:p>
          <a:p>
            <a:pPr marL="38918">
              <a:spcBef>
                <a:spcPts val="233"/>
              </a:spcBef>
            </a:pPr>
            <a:endParaRPr lang="en-US" sz="2400" b="1" dirty="0">
              <a:solidFill>
                <a:srgbClr val="7030A0"/>
              </a:solidFill>
              <a:latin typeface="Arial"/>
              <a:cs typeface="Arial"/>
            </a:endParaRPr>
          </a:p>
          <a:p>
            <a:pPr marL="38918">
              <a:spcBef>
                <a:spcPts val="233"/>
              </a:spcBef>
            </a:pPr>
            <a:endParaRPr lang="en-US" sz="2400" b="1" dirty="0">
              <a:solidFill>
                <a:srgbClr val="7030A0"/>
              </a:solidFill>
              <a:latin typeface="Arial"/>
              <a:cs typeface="Arial"/>
            </a:endParaRPr>
          </a:p>
          <a:p>
            <a:pPr marL="38918">
              <a:spcBef>
                <a:spcPts val="233"/>
              </a:spcBef>
            </a:pPr>
            <a:r>
              <a:rPr lang="en-US" sz="2400" b="1" dirty="0" err="1">
                <a:solidFill>
                  <a:srgbClr val="7030A0"/>
                </a:solidFill>
                <a:latin typeface="Arial"/>
                <a:cs typeface="Arial"/>
              </a:rPr>
              <a:t>O‘qituvchi</a:t>
            </a:r>
            <a:r>
              <a:rPr lang="en-US" sz="2400" b="1" dirty="0">
                <a:solidFill>
                  <a:srgbClr val="7030A0"/>
                </a:solidFill>
                <a:latin typeface="Arial"/>
                <a:cs typeface="Arial"/>
              </a:rPr>
              <a:t>: </a:t>
            </a:r>
          </a:p>
          <a:p>
            <a:pPr marL="38918">
              <a:spcBef>
                <a:spcPts val="233"/>
              </a:spcBef>
            </a:pPr>
            <a:r>
              <a:rPr lang="en-US" sz="2400" dirty="0">
                <a:solidFill>
                  <a:srgbClr val="7030A0"/>
                </a:solidFill>
                <a:latin typeface="Arial"/>
                <a:cs typeface="Arial"/>
              </a:rPr>
              <a:t>Toshkent </a:t>
            </a:r>
            <a:r>
              <a:rPr lang="en-US" sz="2400" dirty="0" err="1">
                <a:solidFill>
                  <a:srgbClr val="7030A0"/>
                </a:solidFill>
                <a:latin typeface="Arial"/>
                <a:cs typeface="Arial"/>
              </a:rPr>
              <a:t>shahar</a:t>
            </a:r>
            <a:r>
              <a:rPr lang="en-US" sz="2400" dirty="0">
                <a:solidFill>
                  <a:srgbClr val="7030A0"/>
                </a:solidFill>
                <a:latin typeface="Arial"/>
                <a:cs typeface="Arial"/>
              </a:rPr>
              <a:t> </a:t>
            </a:r>
            <a:r>
              <a:rPr lang="en-US" sz="2400" dirty="0" err="1">
                <a:solidFill>
                  <a:srgbClr val="7030A0"/>
                </a:solidFill>
                <a:latin typeface="Arial"/>
                <a:cs typeface="Arial"/>
              </a:rPr>
              <a:t>Uchtepa</a:t>
            </a:r>
            <a:r>
              <a:rPr lang="en-US" sz="2400" dirty="0">
                <a:solidFill>
                  <a:srgbClr val="7030A0"/>
                </a:solidFill>
                <a:latin typeface="Arial"/>
                <a:cs typeface="Arial"/>
              </a:rPr>
              <a:t> </a:t>
            </a:r>
            <a:r>
              <a:rPr lang="en-US" sz="2400" dirty="0" err="1">
                <a:solidFill>
                  <a:srgbClr val="7030A0"/>
                </a:solidFill>
                <a:latin typeface="Arial"/>
                <a:cs typeface="Arial"/>
              </a:rPr>
              <a:t>tumani</a:t>
            </a:r>
            <a:r>
              <a:rPr lang="en-US" sz="2400" dirty="0">
                <a:solidFill>
                  <a:srgbClr val="7030A0"/>
                </a:solidFill>
                <a:latin typeface="Arial"/>
                <a:cs typeface="Arial"/>
              </a:rPr>
              <a:t> 287-maktab </a:t>
            </a:r>
            <a:r>
              <a:rPr lang="en-US" sz="2400" dirty="0" err="1">
                <a:solidFill>
                  <a:srgbClr val="7030A0"/>
                </a:solidFill>
                <a:latin typeface="Arial"/>
                <a:cs typeface="Arial"/>
              </a:rPr>
              <a:t>fizika</a:t>
            </a:r>
            <a:r>
              <a:rPr lang="en-US" sz="2400" dirty="0">
                <a:solidFill>
                  <a:srgbClr val="7030A0"/>
                </a:solidFill>
                <a:latin typeface="Arial"/>
                <a:cs typeface="Arial"/>
              </a:rPr>
              <a:t> </a:t>
            </a:r>
            <a:r>
              <a:rPr lang="en-US" sz="2400" dirty="0" err="1">
                <a:solidFill>
                  <a:srgbClr val="7030A0"/>
                </a:solidFill>
                <a:latin typeface="Arial"/>
                <a:cs typeface="Arial"/>
              </a:rPr>
              <a:t>fani</a:t>
            </a:r>
            <a:r>
              <a:rPr lang="en-US" sz="2400" dirty="0">
                <a:solidFill>
                  <a:srgbClr val="7030A0"/>
                </a:solidFill>
                <a:latin typeface="Arial"/>
                <a:cs typeface="Arial"/>
              </a:rPr>
              <a:t> </a:t>
            </a:r>
            <a:r>
              <a:rPr lang="en-US" sz="2400" dirty="0" err="1">
                <a:solidFill>
                  <a:srgbClr val="7030A0"/>
                </a:solidFill>
                <a:latin typeface="Arial"/>
                <a:cs typeface="Arial"/>
              </a:rPr>
              <a:t>o‘qituvchisi</a:t>
            </a:r>
            <a:endParaRPr lang="en-US" sz="2400" dirty="0">
              <a:solidFill>
                <a:srgbClr val="7030A0"/>
              </a:solidFill>
              <a:latin typeface="Arial"/>
              <a:cs typeface="Arial"/>
            </a:endParaRPr>
          </a:p>
          <a:p>
            <a:pPr marL="38918">
              <a:spcBef>
                <a:spcPts val="233"/>
              </a:spcBef>
            </a:pPr>
            <a:r>
              <a:rPr lang="en-US" sz="2400" b="1" dirty="0" err="1">
                <a:solidFill>
                  <a:srgbClr val="7030A0"/>
                </a:solidFill>
                <a:latin typeface="Arial"/>
                <a:cs typeface="Arial"/>
              </a:rPr>
              <a:t>Xodjayeva</a:t>
            </a:r>
            <a:r>
              <a:rPr lang="en-US" sz="2400" b="1" dirty="0">
                <a:solidFill>
                  <a:srgbClr val="7030A0"/>
                </a:solidFill>
                <a:latin typeface="Arial"/>
                <a:cs typeface="Arial"/>
              </a:rPr>
              <a:t> </a:t>
            </a:r>
            <a:r>
              <a:rPr lang="en-US" sz="2400" b="1" dirty="0" err="1">
                <a:solidFill>
                  <a:srgbClr val="7030A0"/>
                </a:solidFill>
                <a:latin typeface="Arial"/>
                <a:cs typeface="Arial"/>
              </a:rPr>
              <a:t>Maxtuma</a:t>
            </a:r>
            <a:r>
              <a:rPr lang="en-US" sz="2400" b="1" dirty="0">
                <a:solidFill>
                  <a:srgbClr val="7030A0"/>
                </a:solidFill>
                <a:latin typeface="Arial"/>
                <a:cs typeface="Arial"/>
              </a:rPr>
              <a:t> </a:t>
            </a:r>
            <a:r>
              <a:rPr lang="en-US" sz="2400" b="1" dirty="0" err="1">
                <a:solidFill>
                  <a:srgbClr val="7030A0"/>
                </a:solidFill>
                <a:latin typeface="Arial"/>
                <a:cs typeface="Arial"/>
              </a:rPr>
              <a:t>Ziyatovna</a:t>
            </a:r>
            <a:r>
              <a:rPr lang="en-US" sz="2400" b="1" dirty="0">
                <a:solidFill>
                  <a:srgbClr val="7030A0"/>
                </a:solidFill>
                <a:latin typeface="Arial"/>
                <a:cs typeface="Arial"/>
              </a:rPr>
              <a:t>. </a:t>
            </a:r>
            <a:endParaRPr lang="en-US" sz="2400" dirty="0">
              <a:solidFill>
                <a:srgbClr val="002060"/>
              </a:solidFill>
              <a:latin typeface="Arial"/>
              <a:cs typeface="Arial"/>
            </a:endParaRPr>
          </a:p>
          <a:p>
            <a:pPr marL="68440" algn="ctr">
              <a:lnSpc>
                <a:spcPts val="4290"/>
              </a:lnSpc>
              <a:spcBef>
                <a:spcPts val="2599"/>
              </a:spcBef>
            </a:pPr>
            <a:endParaRPr sz="3698" dirty="0">
              <a:latin typeface="Arial"/>
              <a:cs typeface="Arial"/>
            </a:endParaRPr>
          </a:p>
        </p:txBody>
      </p:sp>
      <p:sp>
        <p:nvSpPr>
          <p:cNvPr id="16" name="object 5">
            <a:extLst>
              <a:ext uri="{FF2B5EF4-FFF2-40B4-BE49-F238E27FC236}">
                <a16:creationId xmlns:a16="http://schemas.microsoft.com/office/drawing/2014/main" id="{A8BAE388-D6D2-40E9-8208-E39C1E0E7029}"/>
              </a:ext>
            </a:extLst>
          </p:cNvPr>
          <p:cNvSpPr/>
          <p:nvPr/>
        </p:nvSpPr>
        <p:spPr>
          <a:xfrm>
            <a:off x="200847" y="2837035"/>
            <a:ext cx="727405" cy="1438704"/>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2396"/>
          </a:p>
        </p:txBody>
      </p:sp>
      <p:sp>
        <p:nvSpPr>
          <p:cNvPr id="17" name="object 6">
            <a:extLst>
              <a:ext uri="{FF2B5EF4-FFF2-40B4-BE49-F238E27FC236}">
                <a16:creationId xmlns:a16="http://schemas.microsoft.com/office/drawing/2014/main" id="{ACB4B4C4-B96E-4D3D-A3B1-019ECDA735A1}"/>
              </a:ext>
            </a:extLst>
          </p:cNvPr>
          <p:cNvSpPr/>
          <p:nvPr/>
        </p:nvSpPr>
        <p:spPr>
          <a:xfrm>
            <a:off x="200847" y="5041752"/>
            <a:ext cx="727405" cy="1438704"/>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2396"/>
          </a:p>
        </p:txBody>
      </p:sp>
      <p:sp>
        <p:nvSpPr>
          <p:cNvPr id="20" name="object 9">
            <a:extLst>
              <a:ext uri="{FF2B5EF4-FFF2-40B4-BE49-F238E27FC236}">
                <a16:creationId xmlns:a16="http://schemas.microsoft.com/office/drawing/2014/main" id="{F294EAD7-CAB8-401C-B12D-6064AA1177E0}"/>
              </a:ext>
            </a:extLst>
          </p:cNvPr>
          <p:cNvSpPr/>
          <p:nvPr/>
        </p:nvSpPr>
        <p:spPr>
          <a:xfrm>
            <a:off x="9940666" y="482101"/>
            <a:ext cx="1276313" cy="1276313"/>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2396" dirty="0"/>
          </a:p>
        </p:txBody>
      </p:sp>
      <p:sp>
        <p:nvSpPr>
          <p:cNvPr id="21" name="object 10">
            <a:extLst>
              <a:ext uri="{FF2B5EF4-FFF2-40B4-BE49-F238E27FC236}">
                <a16:creationId xmlns:a16="http://schemas.microsoft.com/office/drawing/2014/main" id="{27824596-7DE1-4136-95E4-49A51856B6D3}"/>
              </a:ext>
            </a:extLst>
          </p:cNvPr>
          <p:cNvSpPr/>
          <p:nvPr/>
        </p:nvSpPr>
        <p:spPr>
          <a:xfrm>
            <a:off x="9940666" y="482101"/>
            <a:ext cx="1276313" cy="1276313"/>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2396"/>
          </a:p>
        </p:txBody>
      </p:sp>
      <p:sp>
        <p:nvSpPr>
          <p:cNvPr id="22" name="object 12">
            <a:extLst>
              <a:ext uri="{FF2B5EF4-FFF2-40B4-BE49-F238E27FC236}">
                <a16:creationId xmlns:a16="http://schemas.microsoft.com/office/drawing/2014/main" id="{CAFE6579-511C-4CCB-9A5C-300ACC2F553A}"/>
              </a:ext>
            </a:extLst>
          </p:cNvPr>
          <p:cNvSpPr txBox="1"/>
          <p:nvPr/>
        </p:nvSpPr>
        <p:spPr>
          <a:xfrm>
            <a:off x="10058400" y="526307"/>
            <a:ext cx="1037230" cy="765747"/>
          </a:xfrm>
          <a:prstGeom prst="rect">
            <a:avLst/>
          </a:prstGeom>
        </p:spPr>
        <p:txBody>
          <a:bodyPr vert="horz" wrap="square" lIns="0" tIns="33552" rIns="0" bIns="0" rtlCol="0">
            <a:spAutoFit/>
          </a:bodyPr>
          <a:lstStyle/>
          <a:p>
            <a:pPr algn="ctr">
              <a:spcBef>
                <a:spcPts val="265"/>
              </a:spcBef>
            </a:pPr>
            <a:r>
              <a:rPr lang="uz-Latn-UZ" sz="4756" b="1" spc="21" dirty="0">
                <a:solidFill>
                  <a:srgbClr val="FEFEFE"/>
                </a:solidFill>
                <a:latin typeface="Arial"/>
                <a:cs typeface="Arial"/>
              </a:rPr>
              <a:t>11</a:t>
            </a:r>
            <a:endParaRPr sz="4756" dirty="0">
              <a:latin typeface="Arial"/>
              <a:cs typeface="Arial"/>
            </a:endParaRPr>
          </a:p>
        </p:txBody>
      </p:sp>
      <p:sp>
        <p:nvSpPr>
          <p:cNvPr id="23" name="object 13">
            <a:extLst>
              <a:ext uri="{FF2B5EF4-FFF2-40B4-BE49-F238E27FC236}">
                <a16:creationId xmlns:a16="http://schemas.microsoft.com/office/drawing/2014/main" id="{065B57C3-CBC0-467B-8CE6-9C853CD5BC49}"/>
              </a:ext>
            </a:extLst>
          </p:cNvPr>
          <p:cNvSpPr txBox="1"/>
          <p:nvPr/>
        </p:nvSpPr>
        <p:spPr>
          <a:xfrm>
            <a:off x="10296370" y="1145408"/>
            <a:ext cx="569040" cy="448492"/>
          </a:xfrm>
          <a:prstGeom prst="rect">
            <a:avLst/>
          </a:prstGeom>
        </p:spPr>
        <p:txBody>
          <a:bodyPr vert="horz" wrap="square" lIns="0" tIns="25499" rIns="0" bIns="0" rtlCol="0">
            <a:spAutoFit/>
          </a:bodyPr>
          <a:lstStyle/>
          <a:p>
            <a:pPr>
              <a:spcBef>
                <a:spcPts val="201"/>
              </a:spcBef>
            </a:pPr>
            <a:r>
              <a:rPr sz="2747" spc="-11" dirty="0">
                <a:solidFill>
                  <a:srgbClr val="FEFEFE"/>
                </a:solidFill>
                <a:latin typeface="Arial"/>
                <a:cs typeface="Arial"/>
              </a:rPr>
              <a:t>sinf</a:t>
            </a:r>
            <a:endParaRPr sz="2747" dirty="0">
              <a:latin typeface="Arial"/>
              <a:cs typeface="Arial"/>
            </a:endParaRPr>
          </a:p>
        </p:txBody>
      </p:sp>
      <p:sp>
        <p:nvSpPr>
          <p:cNvPr id="26" name="object 2">
            <a:extLst>
              <a:ext uri="{FF2B5EF4-FFF2-40B4-BE49-F238E27FC236}">
                <a16:creationId xmlns:a16="http://schemas.microsoft.com/office/drawing/2014/main" id="{33B3743F-69E5-4A0A-9505-41E75798E9CF}"/>
              </a:ext>
            </a:extLst>
          </p:cNvPr>
          <p:cNvSpPr txBox="1">
            <a:spLocks/>
          </p:cNvSpPr>
          <p:nvPr/>
        </p:nvSpPr>
        <p:spPr>
          <a:xfrm>
            <a:off x="2060486" y="476759"/>
            <a:ext cx="7424708" cy="1138567"/>
          </a:xfrm>
          <a:prstGeom prst="rect">
            <a:avLst/>
          </a:prstGeom>
        </p:spPr>
        <p:txBody>
          <a:bodyPr vert="horz" wrap="square" lIns="0" tIns="30911" rIns="0" bIns="0" rtlCol="0">
            <a:spAutoFit/>
          </a:bodyPr>
          <a:lstStyle>
            <a:lvl1pPr>
              <a:defRPr sz="3400" b="1" i="0">
                <a:solidFill>
                  <a:schemeClr val="bg1"/>
                </a:solidFill>
                <a:latin typeface="Arial"/>
                <a:ea typeface="+mj-ea"/>
                <a:cs typeface="Arial"/>
              </a:defRPr>
            </a:lvl1pPr>
          </a:lstStyle>
          <a:p>
            <a:pPr marL="26881" algn="ctr" defTabSz="1935419">
              <a:spcBef>
                <a:spcPts val="241"/>
              </a:spcBef>
              <a:defRPr/>
            </a:pPr>
            <a:r>
              <a:rPr lang="en-US" sz="7196" kern="0" spc="11" dirty="0" err="1">
                <a:solidFill>
                  <a:sysClr val="window" lastClr="FFFFFF"/>
                </a:solidFill>
              </a:rPr>
              <a:t>Fizika</a:t>
            </a:r>
            <a:endParaRPr lang="en-US" sz="7196" kern="0" spc="11" dirty="0">
              <a:solidFill>
                <a:sysClr val="window" lastClr="FFFFFF"/>
              </a:solidFill>
            </a:endParaRPr>
          </a:p>
        </p:txBody>
      </p:sp>
      <p:sp>
        <p:nvSpPr>
          <p:cNvPr id="27" name="object 11">
            <a:extLst>
              <a:ext uri="{FF2B5EF4-FFF2-40B4-BE49-F238E27FC236}">
                <a16:creationId xmlns:a16="http://schemas.microsoft.com/office/drawing/2014/main" id="{CF4C4251-150C-409F-BB4F-13D887806802}"/>
              </a:ext>
            </a:extLst>
          </p:cNvPr>
          <p:cNvSpPr/>
          <p:nvPr/>
        </p:nvSpPr>
        <p:spPr>
          <a:xfrm>
            <a:off x="700145" y="584787"/>
            <a:ext cx="901290" cy="1005347"/>
          </a:xfrm>
          <a:prstGeom prst="rect">
            <a:avLst/>
          </a:prstGeom>
          <a:blipFill>
            <a:blip r:embed="rId2" cstate="print"/>
            <a:stretch>
              <a:fillRect/>
            </a:stretch>
          </a:blipFill>
        </p:spPr>
        <p:txBody>
          <a:bodyPr wrap="square" lIns="0" tIns="0" rIns="0" bIns="0" rtlCol="0"/>
          <a:lstStyle/>
          <a:p>
            <a:pPr defTabSz="1935419"/>
            <a:endParaRPr sz="3810">
              <a:solidFill>
                <a:prstClr val="black"/>
              </a:solidFill>
              <a:latin typeface="Calibri"/>
            </a:endParaRPr>
          </a:p>
        </p:txBody>
      </p:sp>
    </p:spTree>
    <p:extLst>
      <p:ext uri="{BB962C8B-B14F-4D97-AF65-F5344CB8AC3E}">
        <p14:creationId xmlns:p14="http://schemas.microsoft.com/office/powerpoint/2010/main" val="107463173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901148" y="122830"/>
                <a:ext cx="11149824" cy="6578221"/>
              </a:xfrm>
            </p:spPr>
            <p:txBody>
              <a:bodyPr/>
              <a:lstStyle/>
              <a:p>
                <a:pPr marL="0" indent="0">
                  <a:buNone/>
                </a:pPr>
                <a:endParaRPr lang="uz-Latn-UZ" sz="5400" i="1" dirty="0">
                  <a:latin typeface="Cambria Math" panose="02040503050406030204" pitchFamily="18" charset="0"/>
                </a:endParaRPr>
              </a:p>
              <a:p>
                <a:pPr marL="0" indent="0">
                  <a:buNone/>
                </a:pPr>
                <a:endParaRPr lang="uz-Latn-UZ" sz="5400" i="1" dirty="0">
                  <a:latin typeface="Cambria Math" panose="02040503050406030204" pitchFamily="18" charset="0"/>
                </a:endParaRPr>
              </a:p>
              <a:p>
                <a:pPr marL="0" indent="0">
                  <a:buNone/>
                </a:pPr>
                <a14:m>
                  <m:oMath xmlns:m="http://schemas.openxmlformats.org/officeDocument/2006/math">
                    <m:sSub>
                      <m:sSubPr>
                        <m:ctrlPr>
                          <a:rPr lang="ru-RU" sz="4000" i="1" smtClean="0">
                            <a:latin typeface="Cambria Math" panose="02040503050406030204" pitchFamily="18" charset="0"/>
                          </a:rPr>
                        </m:ctrlPr>
                      </m:sSubPr>
                      <m:e>
                        <m:r>
                          <a:rPr lang="uz-Latn-UZ" sz="4000" b="0" i="1" smtClean="0">
                            <a:latin typeface="Cambria Math" panose="02040503050406030204" pitchFamily="18" charset="0"/>
                          </a:rPr>
                          <m:t>𝑀</m:t>
                        </m:r>
                      </m:e>
                      <m:sub>
                        <m:r>
                          <a:rPr lang="uz-Latn-UZ" sz="4000" b="0" i="1" smtClean="0">
                            <a:latin typeface="Cambria Math" panose="02040503050406030204" pitchFamily="18" charset="0"/>
                          </a:rPr>
                          <m:t>𝑚𝑎𝑥</m:t>
                        </m:r>
                      </m:sub>
                    </m:sSub>
                    <m:r>
                      <a:rPr lang="uz-Latn-UZ" sz="4000" b="0" i="1" smtClean="0">
                        <a:latin typeface="Cambria Math" panose="02040503050406030204" pitchFamily="18" charset="0"/>
                      </a:rPr>
                      <m:t>=2 </m:t>
                    </m:r>
                    <m:r>
                      <m:rPr>
                        <m:sty m:val="p"/>
                      </m:rPr>
                      <a:rPr lang="uz-Latn-UZ" sz="4000" b="0" i="0" smtClean="0">
                        <a:latin typeface="Cambria Math" panose="02040503050406030204" pitchFamily="18" charset="0"/>
                      </a:rPr>
                      <m:t>T</m:t>
                    </m:r>
                    <m:r>
                      <a:rPr lang="uz-Latn-UZ" sz="4000" b="0" i="1" smtClean="0">
                        <a:latin typeface="Cambria Math" panose="02040503050406030204" pitchFamily="18" charset="0"/>
                      </a:rPr>
                      <m:t>∙</m:t>
                    </m:r>
                    <m:r>
                      <a:rPr lang="uz-Latn-UZ" sz="4000" b="0" i="0" smtClean="0">
                        <a:latin typeface="Cambria Math" panose="02040503050406030204" pitchFamily="18" charset="0"/>
                      </a:rPr>
                      <m:t>0,5 </m:t>
                    </m:r>
                    <m:r>
                      <m:rPr>
                        <m:sty m:val="p"/>
                      </m:rPr>
                      <a:rPr lang="uz-Latn-UZ" sz="4000" b="0" i="0" smtClean="0">
                        <a:latin typeface="Cambria Math" panose="02040503050406030204" pitchFamily="18" charset="0"/>
                      </a:rPr>
                      <m:t>A</m:t>
                    </m:r>
                    <m:r>
                      <a:rPr lang="uz-Latn-UZ" sz="4000" b="0" i="1" smtClean="0">
                        <a:latin typeface="Cambria Math" panose="02040503050406030204" pitchFamily="18" charset="0"/>
                      </a:rPr>
                      <m:t>∙0,04 </m:t>
                    </m:r>
                    <m:r>
                      <a:rPr lang="uz-Latn-UZ" sz="4000" b="0" i="1" smtClean="0">
                        <a:latin typeface="Cambria Math" panose="02040503050406030204" pitchFamily="18" charset="0"/>
                      </a:rPr>
                      <m:t>𝑚</m:t>
                    </m:r>
                    <m:r>
                      <a:rPr lang="uz-Latn-UZ" sz="4000" b="0" i="1" smtClean="0">
                        <a:latin typeface="Cambria Math" panose="02040503050406030204" pitchFamily="18" charset="0"/>
                      </a:rPr>
                      <m:t>∙0,08 </m:t>
                    </m:r>
                    <m:r>
                      <a:rPr lang="uz-Latn-UZ" sz="4000" b="0" i="1" smtClean="0">
                        <a:latin typeface="Cambria Math" panose="02040503050406030204" pitchFamily="18" charset="0"/>
                      </a:rPr>
                      <m:t>𝑚</m:t>
                    </m:r>
                    <m:r>
                      <a:rPr lang="uz-Latn-UZ" sz="4000" b="0" i="1" smtClean="0">
                        <a:latin typeface="Cambria Math" panose="02040503050406030204" pitchFamily="18" charset="0"/>
                      </a:rPr>
                      <m:t>=</m:t>
                    </m:r>
                  </m:oMath>
                </a14:m>
                <a:r>
                  <a:rPr lang="uz-Latn-UZ" sz="4000" dirty="0"/>
                  <a:t> </a:t>
                </a:r>
              </a:p>
              <a:p>
                <a:pPr marL="0" indent="0">
                  <a:buNone/>
                </a:pPr>
                <a14:m>
                  <m:oMathPara xmlns:m="http://schemas.openxmlformats.org/officeDocument/2006/math">
                    <m:oMathParaPr>
                      <m:jc m:val="centerGroup"/>
                    </m:oMathParaPr>
                    <m:oMath xmlns:m="http://schemas.openxmlformats.org/officeDocument/2006/math">
                      <m:r>
                        <a:rPr lang="uz-Latn-UZ" sz="4000" b="0" i="1" smtClean="0">
                          <a:latin typeface="Cambria Math" panose="02040503050406030204" pitchFamily="18" charset="0"/>
                        </a:rPr>
                        <m:t>=0,0032 </m:t>
                      </m:r>
                      <m:r>
                        <m:rPr>
                          <m:sty m:val="p"/>
                        </m:rPr>
                        <a:rPr lang="uz-Latn-UZ" sz="4000" b="0" i="0" smtClean="0">
                          <a:latin typeface="Cambria Math" panose="02040503050406030204" pitchFamily="18" charset="0"/>
                        </a:rPr>
                        <m:t>N</m:t>
                      </m:r>
                      <m:r>
                        <a:rPr lang="uz-Latn-UZ" sz="4000" b="0" i="1" smtClean="0">
                          <a:latin typeface="Cambria Math" panose="02040503050406030204" pitchFamily="18" charset="0"/>
                        </a:rPr>
                        <m:t>∙</m:t>
                      </m:r>
                      <m:r>
                        <m:rPr>
                          <m:sty m:val="p"/>
                        </m:rPr>
                        <a:rPr lang="uz-Latn-UZ" sz="4000" b="0" i="0" smtClean="0">
                          <a:latin typeface="Cambria Math" panose="02040503050406030204" pitchFamily="18" charset="0"/>
                        </a:rPr>
                        <m:t>m</m:t>
                      </m:r>
                      <m:r>
                        <a:rPr lang="uz-Latn-UZ" sz="4000" b="0" i="0" smtClean="0">
                          <a:latin typeface="Cambria Math" panose="02040503050406030204" pitchFamily="18" charset="0"/>
                        </a:rPr>
                        <m:t>=3,2 </m:t>
                      </m:r>
                      <m:r>
                        <m:rPr>
                          <m:sty m:val="p"/>
                        </m:rPr>
                        <a:rPr lang="uz-Latn-UZ" sz="4000" b="0" i="0" smtClean="0">
                          <a:latin typeface="Cambria Math" panose="02040503050406030204" pitchFamily="18" charset="0"/>
                        </a:rPr>
                        <m:t>mN</m:t>
                      </m:r>
                      <m:r>
                        <a:rPr lang="uz-Latn-UZ" sz="4000" b="0" i="1" smtClean="0">
                          <a:latin typeface="Cambria Math" panose="02040503050406030204" pitchFamily="18" charset="0"/>
                        </a:rPr>
                        <m:t>∙</m:t>
                      </m:r>
                      <m:r>
                        <m:rPr>
                          <m:sty m:val="p"/>
                        </m:rPr>
                        <a:rPr lang="uz-Latn-UZ" sz="4000" b="0" i="0" smtClean="0">
                          <a:latin typeface="Cambria Math" panose="02040503050406030204" pitchFamily="18" charset="0"/>
                        </a:rPr>
                        <m:t>m</m:t>
                      </m:r>
                    </m:oMath>
                  </m:oMathPara>
                </a14:m>
                <a:endParaRPr lang="uz-Latn-UZ" sz="4000" dirty="0"/>
              </a:p>
              <a:p>
                <a:pPr marL="0" indent="0">
                  <a:buNone/>
                </a:pPr>
                <a:endParaRPr lang="uz-Latn-UZ" sz="4000" dirty="0"/>
              </a:p>
              <a:p>
                <a:pPr marL="0" indent="0">
                  <a:buNone/>
                </a:pPr>
                <a:r>
                  <a:rPr lang="uz-Latn-UZ" sz="4000" b="1" dirty="0">
                    <a:solidFill>
                      <a:srgbClr val="0070C0"/>
                    </a:solidFill>
                    <a:latin typeface="Arial" panose="020B0604020202020204" pitchFamily="34" charset="0"/>
                    <a:cs typeface="Arial" panose="020B0604020202020204" pitchFamily="34" charset="0"/>
                  </a:rPr>
                  <a:t>Javob: </a:t>
                </a:r>
                <a:r>
                  <a:rPr lang="en-US" sz="4000" b="1" dirty="0">
                    <a:solidFill>
                      <a:srgbClr val="0070C0"/>
                    </a:solidFill>
                    <a:latin typeface="Arial" panose="020B0604020202020204" pitchFamily="34" charset="0"/>
                    <a:cs typeface="Arial" panose="020B0604020202020204" pitchFamily="34" charset="0"/>
                  </a:rPr>
                  <a:t>  </a:t>
                </a:r>
                <a14:m>
                  <m:oMath xmlns:m="http://schemas.openxmlformats.org/officeDocument/2006/math">
                    <m:sSub>
                      <m:sSubPr>
                        <m:ctrlPr>
                          <a:rPr lang="ru-RU" sz="4000" b="1" i="1" smtClean="0">
                            <a:solidFill>
                              <a:srgbClr val="0070C0"/>
                            </a:solidFill>
                            <a:latin typeface="Cambria Math" panose="02040503050406030204" pitchFamily="18" charset="0"/>
                          </a:rPr>
                        </m:ctrlPr>
                      </m:sSubPr>
                      <m:e>
                        <m:r>
                          <a:rPr lang="uz-Latn-UZ" sz="4000" b="1" i="1" smtClean="0">
                            <a:solidFill>
                              <a:srgbClr val="0070C0"/>
                            </a:solidFill>
                            <a:latin typeface="Cambria Math" panose="02040503050406030204" pitchFamily="18" charset="0"/>
                          </a:rPr>
                          <m:t>𝑴</m:t>
                        </m:r>
                      </m:e>
                      <m:sub>
                        <m:r>
                          <a:rPr lang="uz-Latn-UZ" sz="4000" b="1" i="1" smtClean="0">
                            <a:solidFill>
                              <a:srgbClr val="0070C0"/>
                            </a:solidFill>
                            <a:latin typeface="Cambria Math" panose="02040503050406030204" pitchFamily="18" charset="0"/>
                          </a:rPr>
                          <m:t>𝒎𝒂𝒙</m:t>
                        </m:r>
                      </m:sub>
                    </m:sSub>
                    <m:r>
                      <a:rPr lang="uz-Latn-UZ" sz="4000" b="1" i="1" smtClean="0">
                        <a:solidFill>
                          <a:srgbClr val="0070C0"/>
                        </a:solidFill>
                        <a:latin typeface="Cambria Math" panose="02040503050406030204" pitchFamily="18" charset="0"/>
                      </a:rPr>
                      <m:t>=</m:t>
                    </m:r>
                    <m:r>
                      <a:rPr lang="uz-Latn-UZ" sz="4000" b="1" i="0" smtClean="0">
                        <a:solidFill>
                          <a:srgbClr val="0070C0"/>
                        </a:solidFill>
                        <a:latin typeface="Cambria Math" panose="02040503050406030204" pitchFamily="18" charset="0"/>
                      </a:rPr>
                      <m:t>𝟑</m:t>
                    </m:r>
                    <m:r>
                      <a:rPr lang="uz-Latn-UZ" sz="4000" b="1" i="0" smtClean="0">
                        <a:solidFill>
                          <a:srgbClr val="0070C0"/>
                        </a:solidFill>
                        <a:latin typeface="Cambria Math" panose="02040503050406030204" pitchFamily="18" charset="0"/>
                      </a:rPr>
                      <m:t>,</m:t>
                    </m:r>
                    <m:r>
                      <a:rPr lang="uz-Latn-UZ" sz="4000" b="1" i="0" smtClean="0">
                        <a:solidFill>
                          <a:srgbClr val="0070C0"/>
                        </a:solidFill>
                        <a:latin typeface="Cambria Math" panose="02040503050406030204" pitchFamily="18" charset="0"/>
                      </a:rPr>
                      <m:t>𝟐</m:t>
                    </m:r>
                    <m:r>
                      <a:rPr lang="uz-Latn-UZ" sz="4000" b="1" i="0" smtClean="0">
                        <a:solidFill>
                          <a:srgbClr val="0070C0"/>
                        </a:solidFill>
                        <a:latin typeface="Cambria Math" panose="02040503050406030204" pitchFamily="18" charset="0"/>
                      </a:rPr>
                      <m:t> </m:t>
                    </m:r>
                    <m:r>
                      <a:rPr lang="uz-Latn-UZ" sz="4000" b="1" i="0" smtClean="0">
                        <a:solidFill>
                          <a:srgbClr val="0070C0"/>
                        </a:solidFill>
                        <a:latin typeface="Cambria Math" panose="02040503050406030204" pitchFamily="18" charset="0"/>
                      </a:rPr>
                      <m:t>𝐦𝐍</m:t>
                    </m:r>
                    <m:r>
                      <a:rPr lang="uz-Latn-UZ" sz="4000" b="1" i="1" smtClean="0">
                        <a:solidFill>
                          <a:srgbClr val="0070C0"/>
                        </a:solidFill>
                        <a:latin typeface="Cambria Math" panose="02040503050406030204" pitchFamily="18" charset="0"/>
                      </a:rPr>
                      <m:t>∙</m:t>
                    </m:r>
                    <m:r>
                      <a:rPr lang="uz-Latn-UZ" sz="4000" b="1" i="0" smtClean="0">
                        <a:solidFill>
                          <a:srgbClr val="0070C0"/>
                        </a:solidFill>
                        <a:latin typeface="Cambria Math" panose="02040503050406030204" pitchFamily="18" charset="0"/>
                      </a:rPr>
                      <m:t>𝐦</m:t>
                    </m:r>
                  </m:oMath>
                </a14:m>
                <a:endParaRPr lang="uz-Latn-UZ" sz="4000" b="1" dirty="0">
                  <a:solidFill>
                    <a:srgbClr val="0070C0"/>
                  </a:solidFill>
                </a:endParaRPr>
              </a:p>
              <a:p>
                <a:pPr marL="0" indent="0">
                  <a:buNone/>
                </a:pPr>
                <a:endParaRPr lang="ru-RU" sz="4800" dirty="0">
                  <a:latin typeface="Arial" panose="020B0604020202020204" pitchFamily="34" charset="0"/>
                  <a:cs typeface="Arial" panose="020B0604020202020204" pitchFamily="34" charset="0"/>
                </a:endParaRPr>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901148" y="122830"/>
                <a:ext cx="11149824" cy="6578221"/>
              </a:xfrm>
              <a:blipFill>
                <a:blip r:embed="rId2"/>
                <a:stretch>
                  <a:fillRect l="-1968"/>
                </a:stretch>
              </a:blipFill>
            </p:spPr>
            <p:txBody>
              <a:bodyPr/>
              <a:lstStyle/>
              <a:p>
                <a:r>
                  <a:rPr lang="ru-RU">
                    <a:noFill/>
                  </a:rPr>
                  <a:t> </a:t>
                </a:r>
              </a:p>
            </p:txBody>
          </p:sp>
        </mc:Fallback>
      </mc:AlternateContent>
      <p:sp>
        <p:nvSpPr>
          <p:cNvPr id="5" name="Заголовок 9"/>
          <p:cNvSpPr>
            <a:spLocks noGrp="1"/>
          </p:cNvSpPr>
          <p:nvPr>
            <p:ph type="title"/>
          </p:nvPr>
        </p:nvSpPr>
        <p:spPr>
          <a:xfrm>
            <a:off x="0" y="-1"/>
            <a:ext cx="12192000" cy="1310186"/>
          </a:xfr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oAutofit/>
          </a:bodyPr>
          <a:lstStyle/>
          <a:p>
            <a:pPr algn="ctr"/>
            <a:r>
              <a:rPr lang="uz-Latn-UZ" sz="5400" dirty="0">
                <a:latin typeface="Arial" panose="020B0604020202020204" pitchFamily="34" charset="0"/>
                <a:cs typeface="Arial" panose="020B0604020202020204" pitchFamily="34" charset="0"/>
              </a:rPr>
              <a:t>Yechilishi: </a:t>
            </a:r>
            <a:endParaRPr lang="ru-RU" sz="5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40305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52499" y="1987827"/>
            <a:ext cx="10497379" cy="4699576"/>
          </a:xfrm>
        </p:spPr>
        <p:txBody>
          <a:bodyPr>
            <a:normAutofit/>
          </a:bodyPr>
          <a:lstStyle/>
          <a:p>
            <a:pPr marL="914400" indent="-914400" algn="just">
              <a:lnSpc>
                <a:spcPct val="100000"/>
              </a:lnSpc>
              <a:buAutoNum type="arabicPeriod"/>
            </a:pPr>
            <a:r>
              <a:rPr lang="uz-Latn-UZ" sz="3600" dirty="0">
                <a:latin typeface="Arial" panose="020B0604020202020204" pitchFamily="34" charset="0"/>
                <a:cs typeface="Arial" panose="020B0604020202020204" pitchFamily="34" charset="0"/>
              </a:rPr>
              <a:t>Mavzun</a:t>
            </a:r>
            <a:r>
              <a:rPr lang="en-US" sz="3600">
                <a:latin typeface="Arial" panose="020B0604020202020204" pitchFamily="34" charset="0"/>
                <a:cs typeface="Arial" panose="020B0604020202020204" pitchFamily="34" charset="0"/>
              </a:rPr>
              <a:t>i</a:t>
            </a:r>
            <a:r>
              <a:rPr lang="uz-Latn-UZ" sz="360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o‘qish (7-9-betlar) va mavzuga doir  savol</a:t>
            </a:r>
            <a:r>
              <a:rPr lang="en-US" sz="3600" dirty="0">
                <a:latin typeface="Arial" panose="020B0604020202020204" pitchFamily="34" charset="0"/>
                <a:cs typeface="Arial" panose="020B0604020202020204" pitchFamily="34" charset="0"/>
              </a:rPr>
              <a:t>lar</a:t>
            </a:r>
            <a:r>
              <a:rPr lang="uz-Latn-UZ" sz="3600" dirty="0">
                <a:latin typeface="Arial" panose="020B0604020202020204" pitchFamily="34" charset="0"/>
                <a:cs typeface="Arial" panose="020B0604020202020204" pitchFamily="34" charset="0"/>
              </a:rPr>
              <a:t>ga javob yozish   (9-bet).</a:t>
            </a:r>
          </a:p>
          <a:p>
            <a:pPr marL="914400" indent="-914400" algn="just">
              <a:lnSpc>
                <a:spcPct val="100000"/>
              </a:lnSpc>
              <a:buAutoNum type="arabicPeriod"/>
            </a:pPr>
            <a:r>
              <a:rPr lang="uz-Latn-UZ" sz="3600" dirty="0">
                <a:latin typeface="Arial" panose="020B0604020202020204" pitchFamily="34" charset="0"/>
                <a:cs typeface="Arial" panose="020B0604020202020204" pitchFamily="34" charset="0"/>
              </a:rPr>
              <a:t>1-mashq (20-bet), 8-masalani yechish</a:t>
            </a:r>
            <a:r>
              <a:rPr lang="uz-Latn-UZ" sz="4800" dirty="0">
                <a:latin typeface="Arial" panose="020B0604020202020204" pitchFamily="34" charset="0"/>
                <a:cs typeface="Arial" panose="020B0604020202020204" pitchFamily="34" charset="0"/>
              </a:rPr>
              <a:t>.</a:t>
            </a:r>
            <a:endParaRPr lang="ru-RU" sz="4800" dirty="0">
              <a:latin typeface="Arial" panose="020B0604020202020204" pitchFamily="34" charset="0"/>
              <a:cs typeface="Arial" panose="020B0604020202020204" pitchFamily="34" charset="0"/>
            </a:endParaRPr>
          </a:p>
        </p:txBody>
      </p:sp>
      <p:sp>
        <p:nvSpPr>
          <p:cNvPr id="5" name="Заголовок 9"/>
          <p:cNvSpPr>
            <a:spLocks noGrp="1"/>
          </p:cNvSpPr>
          <p:nvPr>
            <p:ph type="title"/>
          </p:nvPr>
        </p:nvSpPr>
        <p:spPr>
          <a:xfrm>
            <a:off x="0" y="-1"/>
            <a:ext cx="12192000" cy="1310186"/>
          </a:xfr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oAutofit/>
          </a:bodyPr>
          <a:lstStyle/>
          <a:p>
            <a:pPr algn="ctr"/>
            <a:r>
              <a:rPr lang="en-US" sz="4800" dirty="0" err="1">
                <a:latin typeface="Arial" panose="020B0604020202020204" pitchFamily="34" charset="0"/>
                <a:cs typeface="Arial" panose="020B0604020202020204" pitchFamily="34" charset="0"/>
              </a:rPr>
              <a:t>Mustaqil</a:t>
            </a:r>
            <a:r>
              <a:rPr lang="en-US" sz="4800" dirty="0">
                <a:latin typeface="Arial" panose="020B0604020202020204" pitchFamily="34" charset="0"/>
                <a:cs typeface="Arial" panose="020B0604020202020204" pitchFamily="34" charset="0"/>
              </a:rPr>
              <a:t> </a:t>
            </a:r>
            <a:r>
              <a:rPr lang="en-US" sz="4800" dirty="0" err="1">
                <a:latin typeface="Arial" panose="020B0604020202020204" pitchFamily="34" charset="0"/>
                <a:cs typeface="Arial" panose="020B0604020202020204" pitchFamily="34" charset="0"/>
              </a:rPr>
              <a:t>bajarish</a:t>
            </a:r>
            <a:r>
              <a:rPr lang="en-US" sz="4800" dirty="0">
                <a:latin typeface="Arial" panose="020B0604020202020204" pitchFamily="34" charset="0"/>
                <a:cs typeface="Arial" panose="020B0604020202020204" pitchFamily="34" charset="0"/>
              </a:rPr>
              <a:t> </a:t>
            </a:r>
            <a:r>
              <a:rPr lang="en-US" sz="4800" dirty="0" err="1">
                <a:latin typeface="Arial" panose="020B0604020202020204" pitchFamily="34" charset="0"/>
                <a:cs typeface="Arial" panose="020B0604020202020204" pitchFamily="34" charset="0"/>
              </a:rPr>
              <a:t>uchun</a:t>
            </a:r>
            <a:r>
              <a:rPr lang="en-US" sz="4800" dirty="0">
                <a:latin typeface="Arial" panose="020B0604020202020204" pitchFamily="34" charset="0"/>
                <a:cs typeface="Arial" panose="020B0604020202020204" pitchFamily="34" charset="0"/>
              </a:rPr>
              <a:t> </a:t>
            </a:r>
            <a:r>
              <a:rPr lang="en-US" sz="4800" dirty="0" err="1">
                <a:latin typeface="Arial" panose="020B0604020202020204" pitchFamily="34" charset="0"/>
                <a:cs typeface="Arial" panose="020B0604020202020204" pitchFamily="34" charset="0"/>
              </a:rPr>
              <a:t>topshiriqlar</a:t>
            </a:r>
            <a:r>
              <a:rPr lang="uz-Latn-UZ" sz="4800" dirty="0">
                <a:latin typeface="Arial" panose="020B0604020202020204" pitchFamily="34" charset="0"/>
                <a:cs typeface="Arial" panose="020B0604020202020204" pitchFamily="34" charset="0"/>
              </a:rPr>
              <a:t> </a:t>
            </a:r>
            <a:endParaRPr lang="ru-RU" sz="4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14210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Объект 10"/>
          <p:cNvSpPr>
            <a:spLocks noGrp="1"/>
          </p:cNvSpPr>
          <p:nvPr>
            <p:ph idx="1"/>
          </p:nvPr>
        </p:nvSpPr>
        <p:spPr>
          <a:xfrm>
            <a:off x="1391479" y="1537253"/>
            <a:ext cx="9899374" cy="3763618"/>
          </a:xfrm>
        </p:spPr>
        <p:txBody>
          <a:bodyPr>
            <a:noAutofit/>
          </a:bodyPr>
          <a:lstStyle/>
          <a:p>
            <a:pPr marL="0" indent="0" algn="just">
              <a:lnSpc>
                <a:spcPct val="100000"/>
              </a:lnSpc>
              <a:buNone/>
            </a:pPr>
            <a:r>
              <a:rPr lang="uz-Latn-UZ" sz="3200" dirty="0">
                <a:latin typeface="Arial" panose="020B0604020202020204" pitchFamily="34" charset="0"/>
                <a:cs typeface="Arial" panose="020B0604020202020204" pitchFamily="34" charset="0"/>
              </a:rPr>
              <a:t>      Magnit maydonning faqat doimiy magnitlar emas, balki tokli o‘tkazgichlar  atrofida  ham  hosil  bo‘lishini  Ersted  o‘z  tajribalarida  ko‘rsatib  bergan edi. Endi biz tokli o‘tkazgichning magnit maydoni bilan doimiy magnit maydonning o‘zaro ta’sirini ko‘rib chiqamiz.</a:t>
            </a:r>
            <a:br>
              <a:rPr lang="uz-Latn-UZ" sz="3200" dirty="0">
                <a:latin typeface="Arial" panose="020B0604020202020204" pitchFamily="34" charset="0"/>
                <a:cs typeface="Arial" panose="020B0604020202020204" pitchFamily="34" charset="0"/>
              </a:rPr>
            </a:b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75264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109183" y="95534"/>
                <a:ext cx="11955438" cy="6762466"/>
              </a:xfrm>
            </p:spPr>
            <p:txBody>
              <a:bodyPr/>
              <a:lstStyle/>
              <a:p>
                <a:pPr marL="0" indent="0">
                  <a:buNone/>
                </a:pPr>
                <a:endParaRPr lang="uz-Latn-UZ" dirty="0"/>
              </a:p>
              <a:p>
                <a:pPr marL="0" indent="0">
                  <a:buNone/>
                </a:pPr>
                <a:endParaRPr lang="uz-Latn-UZ" dirty="0"/>
              </a:p>
              <a:p>
                <a:pPr marL="0" indent="0">
                  <a:buNone/>
                </a:pPr>
                <a:endParaRPr lang="uz-Latn-UZ" dirty="0"/>
              </a:p>
              <a:p>
                <a:pPr marL="0" indent="0">
                  <a:buNone/>
                </a:pPr>
                <a:endParaRPr lang="uz-Latn-UZ" dirty="0"/>
              </a:p>
              <a:p>
                <a:pPr marL="0" indent="0">
                  <a:buNone/>
                </a:pPr>
                <a:endParaRPr lang="uz-Latn-UZ" dirty="0"/>
              </a:p>
              <a:p>
                <a:pPr marL="0" indent="0">
                  <a:buNone/>
                </a:pPr>
                <a:endParaRPr lang="uz-Latn-UZ" dirty="0"/>
              </a:p>
              <a:p>
                <a:pPr marL="0" indent="0">
                  <a:buNone/>
                </a:pPr>
                <a:endParaRPr lang="uz-Latn-UZ" dirty="0"/>
              </a:p>
              <a:p>
                <a:pPr marL="0" indent="0">
                  <a:buNone/>
                </a:pPr>
                <a:endParaRPr lang="uz-Latn-UZ" dirty="0"/>
              </a:p>
              <a:p>
                <a:pPr marL="0" indent="0">
                  <a:buNone/>
                </a:pPr>
                <a:endParaRPr lang="uz-Latn-UZ" dirty="0"/>
              </a:p>
              <a:p>
                <a:pPr marL="0" indent="0">
                  <a:buNone/>
                </a:pPr>
                <a:r>
                  <a:rPr lang="uz-Latn-UZ" dirty="0"/>
                  <a:t>                                             </a:t>
                </a:r>
                <a14:m>
                  <m:oMath xmlns:m="http://schemas.openxmlformats.org/officeDocument/2006/math">
                    <m:sSub>
                      <m:sSubPr>
                        <m:ctrlPr>
                          <a:rPr lang="uz-Latn-UZ" sz="4000" i="1" smtClean="0">
                            <a:latin typeface="Cambria Math" panose="02040503050406030204" pitchFamily="18" charset="0"/>
                          </a:rPr>
                        </m:ctrlPr>
                      </m:sSubPr>
                      <m:e>
                        <m:r>
                          <a:rPr lang="uz-Latn-UZ" sz="4000" b="0" i="1" smtClean="0">
                            <a:latin typeface="Cambria Math" panose="02040503050406030204" pitchFamily="18" charset="0"/>
                          </a:rPr>
                          <m:t>𝐹</m:t>
                        </m:r>
                      </m:e>
                      <m:sub>
                        <m:r>
                          <a:rPr lang="uz-Latn-UZ" sz="4000" b="0" i="1" smtClean="0">
                            <a:latin typeface="Cambria Math" panose="02040503050406030204" pitchFamily="18" charset="0"/>
                          </a:rPr>
                          <m:t>𝐴</m:t>
                        </m:r>
                      </m:sub>
                    </m:sSub>
                    <m:r>
                      <a:rPr lang="uz-Latn-UZ" sz="4000" b="0" i="1" smtClean="0">
                        <a:latin typeface="Cambria Math" panose="02040503050406030204" pitchFamily="18" charset="0"/>
                      </a:rPr>
                      <m:t>=</m:t>
                    </m:r>
                    <m:r>
                      <a:rPr lang="uz-Latn-UZ" sz="4000" b="0" i="1" smtClean="0">
                        <a:latin typeface="Cambria Math" panose="02040503050406030204" pitchFamily="18" charset="0"/>
                      </a:rPr>
                      <m:t>𝐼</m:t>
                    </m:r>
                    <m:r>
                      <a:rPr lang="uz-Latn-UZ" sz="4000" b="0" i="1" smtClean="0">
                        <a:latin typeface="Cambria Math" panose="02040503050406030204" pitchFamily="18" charset="0"/>
                      </a:rPr>
                      <m:t>∙</m:t>
                    </m:r>
                    <m:r>
                      <a:rPr lang="uz-Latn-UZ" sz="4000" b="0" i="1" smtClean="0">
                        <a:latin typeface="Cambria Math" panose="02040503050406030204" pitchFamily="18" charset="0"/>
                      </a:rPr>
                      <m:t>𝐵</m:t>
                    </m:r>
                    <m:r>
                      <a:rPr lang="uz-Latn-UZ" sz="4000" b="0" i="1" smtClean="0">
                        <a:latin typeface="Cambria Math" panose="02040503050406030204" pitchFamily="18" charset="0"/>
                      </a:rPr>
                      <m:t>∙</m:t>
                    </m:r>
                    <m:r>
                      <a:rPr lang="uz-Latn-UZ" sz="4000" b="0" i="1" smtClean="0">
                        <a:latin typeface="Cambria Math" panose="02040503050406030204" pitchFamily="18" charset="0"/>
                      </a:rPr>
                      <m:t>𝑙</m:t>
                    </m:r>
                  </m:oMath>
                </a14:m>
                <a:endParaRPr lang="uz-Latn-UZ" sz="4000" b="0" dirty="0"/>
              </a:p>
              <a:p>
                <a:pPr marL="0" indent="0">
                  <a:buNone/>
                </a:pPr>
                <a:r>
                  <a:rPr lang="en-US" sz="4000" dirty="0">
                    <a:latin typeface="Arial" panose="020B0604020202020204" pitchFamily="34" charset="0"/>
                    <a:cs typeface="Arial" panose="020B0604020202020204" pitchFamily="34" charset="0"/>
                  </a:rPr>
                  <a:t>            </a:t>
                </a:r>
                <a:r>
                  <a:rPr lang="uz-Latn-UZ" sz="4000" dirty="0">
                    <a:latin typeface="Arial" panose="020B0604020202020204" pitchFamily="34" charset="0"/>
                    <a:cs typeface="Arial" panose="020B0604020202020204" pitchFamily="34" charset="0"/>
                  </a:rPr>
                  <a:t>              </a:t>
                </a:r>
                <a14:m>
                  <m:oMath xmlns:m="http://schemas.openxmlformats.org/officeDocument/2006/math">
                    <m:r>
                      <a:rPr lang="uz-Latn-UZ" sz="4000" b="0" i="1" smtClean="0">
                        <a:latin typeface="Cambria Math" panose="02040503050406030204" pitchFamily="18" charset="0"/>
                        <a:cs typeface="Arial" panose="020B0604020202020204" pitchFamily="34" charset="0"/>
                      </a:rPr>
                      <m:t>𝑙</m:t>
                    </m:r>
                    <m:r>
                      <a:rPr lang="uz-Latn-UZ" sz="4000" b="0" i="1" smtClean="0">
                        <a:latin typeface="Cambria Math" panose="02040503050406030204" pitchFamily="18" charset="0"/>
                        <a:cs typeface="Arial" panose="020B0604020202020204" pitchFamily="34" charset="0"/>
                      </a:rPr>
                      <m:t>=</m:t>
                    </m:r>
                    <m:r>
                      <a:rPr lang="uz-Latn-UZ" sz="4000" b="0" i="1" smtClean="0">
                        <a:latin typeface="Cambria Math" panose="02040503050406030204" pitchFamily="18" charset="0"/>
                        <a:cs typeface="Arial" panose="020B0604020202020204" pitchFamily="34" charset="0"/>
                      </a:rPr>
                      <m:t>𝐴𝐵</m:t>
                    </m:r>
                    <m:r>
                      <a:rPr lang="uz-Latn-UZ" sz="4000" b="0" i="1" smtClean="0">
                        <a:latin typeface="Cambria Math" panose="02040503050406030204" pitchFamily="18" charset="0"/>
                        <a:cs typeface="Arial" panose="020B0604020202020204" pitchFamily="34" charset="0"/>
                      </a:rPr>
                      <m:t>=</m:t>
                    </m:r>
                    <m:r>
                      <a:rPr lang="uz-Latn-UZ" sz="4000" b="0" i="1" smtClean="0">
                        <a:latin typeface="Cambria Math" panose="02040503050406030204" pitchFamily="18" charset="0"/>
                        <a:cs typeface="Arial" panose="020B0604020202020204" pitchFamily="34" charset="0"/>
                      </a:rPr>
                      <m:t>𝐶𝐷</m:t>
                    </m:r>
                  </m:oMath>
                </a14:m>
                <a:endParaRPr lang="uz-Latn-UZ" sz="4000" dirty="0">
                  <a:latin typeface="Arial" panose="020B0604020202020204" pitchFamily="34" charset="0"/>
                  <a:cs typeface="Arial" panose="020B0604020202020204" pitchFamily="34" charset="0"/>
                </a:endParaRPr>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109183" y="95534"/>
                <a:ext cx="11955438" cy="6762466"/>
              </a:xfrm>
              <a:blipFill>
                <a:blip r:embed="rId2"/>
                <a:stretch>
                  <a:fillRect/>
                </a:stretch>
              </a:blipFill>
            </p:spPr>
            <p:txBody>
              <a:bodyPr/>
              <a:lstStyle/>
              <a:p>
                <a:r>
                  <a:rPr lang="ru-RU">
                    <a:noFill/>
                  </a:rPr>
                  <a:t> </a:t>
                </a:r>
              </a:p>
            </p:txBody>
          </p:sp>
        </mc:Fallback>
      </mc:AlternateContent>
      <p:grpSp>
        <p:nvGrpSpPr>
          <p:cNvPr id="4" name="Group 189820"/>
          <p:cNvGrpSpPr/>
          <p:nvPr/>
        </p:nvGrpSpPr>
        <p:grpSpPr>
          <a:xfrm>
            <a:off x="3478997" y="808382"/>
            <a:ext cx="4604829" cy="3048001"/>
            <a:chOff x="0" y="0"/>
            <a:chExt cx="2042831" cy="1548000"/>
          </a:xfrm>
        </p:grpSpPr>
        <p:pic>
          <p:nvPicPr>
            <p:cNvPr id="5" name="Picture 814"/>
            <p:cNvPicPr/>
            <p:nvPr/>
          </p:nvPicPr>
          <p:blipFill>
            <a:blip r:embed="rId3"/>
            <a:stretch>
              <a:fillRect/>
            </a:stretch>
          </p:blipFill>
          <p:spPr>
            <a:xfrm>
              <a:off x="0" y="0"/>
              <a:ext cx="2042831" cy="1548000"/>
            </a:xfrm>
            <a:prstGeom prst="rect">
              <a:avLst/>
            </a:prstGeom>
          </p:spPr>
        </p:pic>
        <p:sp>
          <p:nvSpPr>
            <p:cNvPr id="6" name="Rectangle 815"/>
            <p:cNvSpPr/>
            <p:nvPr/>
          </p:nvSpPr>
          <p:spPr>
            <a:xfrm>
              <a:off x="0" y="607824"/>
              <a:ext cx="419315" cy="244926"/>
            </a:xfrm>
            <a:prstGeom prst="rect">
              <a:avLst/>
            </a:prstGeom>
            <a:ln>
              <a:noFill/>
            </a:ln>
          </p:spPr>
          <p:txBody>
            <a:bodyPr vert="horz" lIns="0" tIns="0" rIns="0" bIns="0" rtlCol="0">
              <a:noAutofit/>
            </a:bodyPr>
            <a:lstStyle/>
            <a:p>
              <a:pPr marR="252095" indent="211455" algn="l">
                <a:lnSpc>
                  <a:spcPct val="107000"/>
                </a:lnSpc>
                <a:spcAft>
                  <a:spcPts val="800"/>
                </a:spcAft>
              </a:pPr>
              <a:endParaRPr lang="uz-Latn-UZ" sz="1150" i="1" dirty="0">
                <a:solidFill>
                  <a:srgbClr val="000000"/>
                </a:solidFill>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r>
                <a:rPr lang="uz-Latn-UZ" sz="2400" i="1" dirty="0">
                  <a:solidFill>
                    <a:srgbClr val="000000"/>
                  </a:solidFill>
                  <a:latin typeface="Times New Roman" panose="02020603050405020304" pitchFamily="18" charset="0"/>
                  <a:ea typeface="Times New Roman" panose="02020603050405020304" pitchFamily="18" charset="0"/>
                </a:rPr>
                <a:t>N</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7" name="Rectangle 816"/>
            <p:cNvSpPr/>
            <p:nvPr/>
          </p:nvSpPr>
          <p:spPr>
            <a:xfrm>
              <a:off x="584415" y="852751"/>
              <a:ext cx="496287" cy="394189"/>
            </a:xfrm>
            <a:prstGeom prst="rect">
              <a:avLst/>
            </a:prstGeom>
            <a:ln>
              <a:noFill/>
            </a:ln>
          </p:spPr>
          <p:txBody>
            <a:bodyPr vert="horz" lIns="0" tIns="0" rIns="0" bIns="0" rtlCol="0">
              <a:noAutofit/>
            </a:bodyPr>
            <a:lstStyle/>
            <a:p>
              <a:pPr marR="252095" indent="211455" algn="l">
                <a:lnSpc>
                  <a:spcPct val="107000"/>
                </a:lnSpc>
                <a:spcAft>
                  <a:spcPts val="800"/>
                </a:spcAft>
              </a:pPr>
              <a:endParaRPr lang="uz-Latn-UZ" sz="1150" i="1" dirty="0">
                <a:solidFill>
                  <a:srgbClr val="000000"/>
                </a:solidFill>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endParaRPr lang="uz-Latn-UZ" sz="1150" i="1" dirty="0">
                <a:solidFill>
                  <a:srgbClr val="000000"/>
                </a:solidFill>
                <a:effectLst/>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r>
                <a:rPr lang="ru-RU" sz="2400" i="1" dirty="0">
                  <a:solidFill>
                    <a:srgbClr val="000000"/>
                  </a:solidFill>
                  <a:effectLst/>
                  <a:latin typeface="Times New Roman" panose="02020603050405020304" pitchFamily="18" charset="0"/>
                  <a:ea typeface="Times New Roman" panose="02020603050405020304" pitchFamily="18" charset="0"/>
                </a:rPr>
                <a:t>B</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8" name="Rectangle 817"/>
            <p:cNvSpPr/>
            <p:nvPr/>
          </p:nvSpPr>
          <p:spPr>
            <a:xfrm>
              <a:off x="799008" y="1295760"/>
              <a:ext cx="233099" cy="194206"/>
            </a:xfrm>
            <a:prstGeom prst="rect">
              <a:avLst/>
            </a:prstGeom>
            <a:ln>
              <a:noFill/>
            </a:ln>
          </p:spPr>
          <p:txBody>
            <a:bodyPr vert="horz" lIns="0" tIns="0" rIns="0" bIns="0" rtlCol="0">
              <a:noAutofit/>
            </a:bodyPr>
            <a:lstStyle/>
            <a:p>
              <a:pPr marR="252095" indent="211455" algn="l">
                <a:lnSpc>
                  <a:spcPct val="107000"/>
                </a:lnSpc>
                <a:spcAft>
                  <a:spcPts val="800"/>
                </a:spcAft>
              </a:pPr>
              <a:r>
                <a:rPr lang="ru-RU" sz="2400" i="1" dirty="0">
                  <a:solidFill>
                    <a:srgbClr val="000000"/>
                  </a:solidFill>
                  <a:effectLst/>
                  <a:latin typeface="Times New Roman" panose="02020603050405020304" pitchFamily="18" charset="0"/>
                  <a:ea typeface="Times New Roman" panose="02020603050405020304" pitchFamily="18" charset="0"/>
                </a:rPr>
                <a:t>O</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9" name="Rectangle 818"/>
            <p:cNvSpPr/>
            <p:nvPr/>
          </p:nvSpPr>
          <p:spPr>
            <a:xfrm>
              <a:off x="1168830" y="1127138"/>
              <a:ext cx="391898" cy="272862"/>
            </a:xfrm>
            <a:prstGeom prst="rect">
              <a:avLst/>
            </a:prstGeom>
            <a:ln>
              <a:noFill/>
            </a:ln>
          </p:spPr>
          <p:txBody>
            <a:bodyPr vert="horz" lIns="0" tIns="0" rIns="0" bIns="0" rtlCol="0">
              <a:noAutofit/>
            </a:bodyPr>
            <a:lstStyle/>
            <a:p>
              <a:pPr marR="252095" indent="211455" algn="l">
                <a:lnSpc>
                  <a:spcPct val="107000"/>
                </a:lnSpc>
                <a:spcAft>
                  <a:spcPts val="800"/>
                </a:spcAft>
              </a:pPr>
              <a:endParaRPr lang="uz-Latn-UZ" sz="1150" i="1" dirty="0">
                <a:solidFill>
                  <a:srgbClr val="000000"/>
                </a:solidFill>
                <a:effectLst/>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r>
                <a:rPr lang="ru-RU" sz="2400" i="1" dirty="0">
                  <a:solidFill>
                    <a:srgbClr val="000000"/>
                  </a:solidFill>
                  <a:effectLst/>
                  <a:latin typeface="Times New Roman" panose="02020603050405020304" pitchFamily="18" charset="0"/>
                  <a:ea typeface="Times New Roman" panose="02020603050405020304" pitchFamily="18" charset="0"/>
                </a:rPr>
                <a:t>C</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10" name="Rectangle 819"/>
            <p:cNvSpPr/>
            <p:nvPr/>
          </p:nvSpPr>
          <p:spPr>
            <a:xfrm>
              <a:off x="644532" y="41519"/>
              <a:ext cx="700827" cy="455537"/>
            </a:xfrm>
            <a:prstGeom prst="rect">
              <a:avLst/>
            </a:prstGeom>
            <a:ln>
              <a:noFill/>
            </a:ln>
          </p:spPr>
          <p:txBody>
            <a:bodyPr vert="horz" lIns="0" tIns="0" rIns="0" bIns="0" rtlCol="0">
              <a:noAutofit/>
            </a:bodyPr>
            <a:lstStyle/>
            <a:p>
              <a:pPr marR="252095" indent="211455" algn="l">
                <a:lnSpc>
                  <a:spcPct val="107000"/>
                </a:lnSpc>
                <a:spcAft>
                  <a:spcPts val="800"/>
                </a:spcAft>
              </a:pPr>
              <a:endParaRPr lang="uz-Latn-UZ" sz="1150" i="1" dirty="0">
                <a:solidFill>
                  <a:srgbClr val="000000"/>
                </a:solidFill>
                <a:effectLst/>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endParaRPr lang="uz-Latn-UZ" sz="1150" i="1" dirty="0">
                <a:solidFill>
                  <a:srgbClr val="000000"/>
                </a:solidFill>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r>
                <a:rPr lang="ru-RU" sz="2400" i="1" dirty="0">
                  <a:solidFill>
                    <a:srgbClr val="000000"/>
                  </a:solidFill>
                  <a:effectLst/>
                  <a:latin typeface="Times New Roman" panose="02020603050405020304" pitchFamily="18" charset="0"/>
                  <a:ea typeface="Times New Roman" panose="02020603050405020304" pitchFamily="18" charset="0"/>
                </a:rPr>
                <a:t>A</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11" name="Rectangle 820"/>
            <p:cNvSpPr/>
            <p:nvPr/>
          </p:nvSpPr>
          <p:spPr>
            <a:xfrm>
              <a:off x="1053683" y="75238"/>
              <a:ext cx="400510" cy="197838"/>
            </a:xfrm>
            <a:prstGeom prst="rect">
              <a:avLst/>
            </a:prstGeom>
            <a:ln>
              <a:noFill/>
            </a:ln>
          </p:spPr>
          <p:txBody>
            <a:bodyPr vert="horz" lIns="0" tIns="0" rIns="0" bIns="0" rtlCol="0">
              <a:noAutofit/>
            </a:bodyPr>
            <a:lstStyle/>
            <a:p>
              <a:pPr marR="252095" indent="211455" algn="just">
                <a:lnSpc>
                  <a:spcPct val="107000"/>
                </a:lnSpc>
                <a:spcAft>
                  <a:spcPts val="800"/>
                </a:spcAft>
              </a:pPr>
              <a:r>
                <a:rPr lang="ru-RU" sz="2400" i="1" dirty="0">
                  <a:solidFill>
                    <a:srgbClr val="000000"/>
                  </a:solidFill>
                  <a:effectLst/>
                  <a:latin typeface="Times New Roman" panose="02020603050405020304" pitchFamily="18" charset="0"/>
                  <a:ea typeface="Times New Roman" panose="02020603050405020304" pitchFamily="18" charset="0"/>
                </a:rPr>
                <a:t>O′</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12" name="Rectangle 821"/>
            <p:cNvSpPr/>
            <p:nvPr/>
          </p:nvSpPr>
          <p:spPr>
            <a:xfrm>
              <a:off x="1155897" y="273077"/>
              <a:ext cx="298296" cy="334749"/>
            </a:xfrm>
            <a:prstGeom prst="rect">
              <a:avLst/>
            </a:prstGeom>
            <a:ln>
              <a:noFill/>
            </a:ln>
          </p:spPr>
          <p:txBody>
            <a:bodyPr vert="horz" lIns="0" tIns="0" rIns="0" bIns="0" rtlCol="0">
              <a:noAutofit/>
            </a:bodyPr>
            <a:lstStyle/>
            <a:p>
              <a:pPr marR="252095" indent="211455" algn="l">
                <a:lnSpc>
                  <a:spcPct val="107000"/>
                </a:lnSpc>
                <a:spcAft>
                  <a:spcPts val="800"/>
                </a:spcAft>
              </a:pPr>
              <a:endParaRPr lang="uz-Latn-UZ" sz="1150" i="1" dirty="0">
                <a:solidFill>
                  <a:srgbClr val="000000"/>
                </a:solidFill>
                <a:effectLst/>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r>
                <a:rPr lang="ru-RU" sz="2400" i="1" dirty="0">
                  <a:solidFill>
                    <a:srgbClr val="000000"/>
                  </a:solidFill>
                  <a:effectLst/>
                  <a:latin typeface="Times New Roman" panose="02020603050405020304" pitchFamily="18" charset="0"/>
                  <a:ea typeface="Times New Roman" panose="02020603050405020304" pitchFamily="18" charset="0"/>
                </a:rPr>
                <a:t>D</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13" name="Rectangle 822"/>
            <p:cNvSpPr/>
            <p:nvPr/>
          </p:nvSpPr>
          <p:spPr>
            <a:xfrm>
              <a:off x="1023182" y="473020"/>
              <a:ext cx="145648" cy="340004"/>
            </a:xfrm>
            <a:prstGeom prst="rect">
              <a:avLst/>
            </a:prstGeom>
            <a:ln>
              <a:noFill/>
            </a:ln>
          </p:spPr>
          <p:txBody>
            <a:bodyPr vert="horz" lIns="0" tIns="0" rIns="0" bIns="0" rtlCol="0">
              <a:noAutofit/>
            </a:bodyPr>
            <a:lstStyle/>
            <a:p>
              <a:pPr marR="252095" indent="211455" algn="l">
                <a:lnSpc>
                  <a:spcPct val="107000"/>
                </a:lnSpc>
                <a:spcAft>
                  <a:spcPts val="800"/>
                </a:spcAft>
              </a:pPr>
              <a:endParaRPr lang="uz-Latn-UZ" sz="1150" i="1" dirty="0">
                <a:solidFill>
                  <a:srgbClr val="000000"/>
                </a:solidFill>
                <a:effectLst/>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r>
                <a:rPr lang="ru-RU" sz="2400" i="1" dirty="0">
                  <a:solidFill>
                    <a:srgbClr val="000000"/>
                  </a:solidFill>
                  <a:effectLst/>
                  <a:latin typeface="Times New Roman" panose="02020603050405020304" pitchFamily="18" charset="0"/>
                  <a:ea typeface="Times New Roman" panose="02020603050405020304" pitchFamily="18" charset="0"/>
                </a:rPr>
                <a:t>I</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14" name="Rectangle 823"/>
            <p:cNvSpPr/>
            <p:nvPr/>
          </p:nvSpPr>
          <p:spPr>
            <a:xfrm>
              <a:off x="837620" y="697000"/>
              <a:ext cx="318277" cy="349996"/>
            </a:xfrm>
            <a:prstGeom prst="rect">
              <a:avLst/>
            </a:prstGeom>
            <a:ln>
              <a:noFill/>
            </a:ln>
          </p:spPr>
          <p:txBody>
            <a:bodyPr vert="horz" lIns="0" tIns="0" rIns="0" bIns="0" rtlCol="0">
              <a:noAutofit/>
            </a:bodyPr>
            <a:lstStyle/>
            <a:p>
              <a:pPr marR="252095" indent="211455" algn="l">
                <a:lnSpc>
                  <a:spcPct val="107000"/>
                </a:lnSpc>
                <a:spcAft>
                  <a:spcPts val="800"/>
                </a:spcAft>
              </a:pPr>
              <a:endParaRPr lang="uz-Latn-UZ" sz="1150" i="1" dirty="0">
                <a:solidFill>
                  <a:srgbClr val="000000"/>
                </a:solidFill>
                <a:effectLst/>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endParaRPr lang="uz-Latn-UZ" sz="1150" i="1" dirty="0">
                <a:solidFill>
                  <a:srgbClr val="000000"/>
                </a:solidFill>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r>
                <a:rPr lang="ru-RU" sz="2400" i="1" dirty="0">
                  <a:solidFill>
                    <a:srgbClr val="000000"/>
                  </a:solidFill>
                  <a:effectLst/>
                  <a:latin typeface="Times New Roman" panose="02020603050405020304" pitchFamily="18" charset="0"/>
                  <a:ea typeface="Times New Roman" panose="02020603050405020304" pitchFamily="18" charset="0"/>
                </a:rPr>
                <a:t>I</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15" name="Rectangle 824"/>
            <p:cNvSpPr/>
            <p:nvPr/>
          </p:nvSpPr>
          <p:spPr>
            <a:xfrm>
              <a:off x="1454193" y="1069903"/>
              <a:ext cx="204298" cy="177037"/>
            </a:xfrm>
            <a:prstGeom prst="rect">
              <a:avLst/>
            </a:prstGeom>
            <a:ln>
              <a:noFill/>
            </a:ln>
          </p:spPr>
          <p:txBody>
            <a:bodyPr vert="horz" lIns="0" tIns="0" rIns="0" bIns="0" rtlCol="0">
              <a:noAutofit/>
            </a:bodyPr>
            <a:lstStyle/>
            <a:p>
              <a:pPr marR="252095" indent="211455" algn="l">
                <a:lnSpc>
                  <a:spcPct val="107000"/>
                </a:lnSpc>
                <a:spcAft>
                  <a:spcPts val="800"/>
                </a:spcAft>
              </a:pPr>
              <a:r>
                <a:rPr lang="uz-Latn-UZ" sz="2400" i="1" dirty="0">
                  <a:solidFill>
                    <a:srgbClr val="000000"/>
                  </a:solidFill>
                  <a:latin typeface="Times New Roman" panose="02020603050405020304" pitchFamily="18" charset="0"/>
                  <a:ea typeface="Times New Roman" panose="02020603050405020304" pitchFamily="18" charset="0"/>
                </a:rPr>
                <a:t>S</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pic>
          <p:nvPicPr>
            <p:cNvPr id="16" name="Picture 825"/>
            <p:cNvPicPr/>
            <p:nvPr/>
          </p:nvPicPr>
          <p:blipFill>
            <a:blip r:embed="rId4"/>
            <a:stretch>
              <a:fillRect/>
            </a:stretch>
          </p:blipFill>
          <p:spPr>
            <a:xfrm>
              <a:off x="419315" y="1092560"/>
              <a:ext cx="165100" cy="203200"/>
            </a:xfrm>
            <a:prstGeom prst="rect">
              <a:avLst/>
            </a:prstGeom>
          </p:spPr>
        </p:pic>
        <p:pic>
          <p:nvPicPr>
            <p:cNvPr id="17" name="Picture 826"/>
            <p:cNvPicPr/>
            <p:nvPr/>
          </p:nvPicPr>
          <p:blipFill>
            <a:blip r:embed="rId4"/>
            <a:stretch>
              <a:fillRect/>
            </a:stretch>
          </p:blipFill>
          <p:spPr>
            <a:xfrm>
              <a:off x="1745016" y="314060"/>
              <a:ext cx="165100" cy="203200"/>
            </a:xfrm>
            <a:prstGeom prst="rect">
              <a:avLst/>
            </a:prstGeom>
          </p:spPr>
        </p:pic>
      </p:grpSp>
    </p:spTree>
    <p:extLst>
      <p:ext uri="{BB962C8B-B14F-4D97-AF65-F5344CB8AC3E}">
        <p14:creationId xmlns:p14="http://schemas.microsoft.com/office/powerpoint/2010/main" val="37570268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2829" y="1201003"/>
            <a:ext cx="11928143" cy="5459104"/>
          </a:xfrm>
        </p:spPr>
        <p:txBody>
          <a:bodyPr>
            <a:normAutofit/>
          </a:bodyPr>
          <a:lstStyle/>
          <a:p>
            <a:pPr marL="0" indent="0" algn="just">
              <a:buNone/>
            </a:pPr>
            <a:r>
              <a:rPr lang="uz-Latn-UZ" sz="4000" dirty="0">
                <a:latin typeface="Arial" panose="020B0604020202020204" pitchFamily="34" charset="0"/>
                <a:cs typeface="Arial" panose="020B0604020202020204" pitchFamily="34" charset="0"/>
              </a:rPr>
              <a:t>Amper kuchining yo‘nalishi chap qo‘l qoidasi yordamida aniqlanadi. </a:t>
            </a:r>
          </a:p>
          <a:p>
            <a:pPr marL="0" indent="0" algn="just">
              <a:buNone/>
            </a:pPr>
            <a:endParaRPr lang="ru-RU" sz="4000" dirty="0">
              <a:latin typeface="Arial" panose="020B0604020202020204" pitchFamily="34" charset="0"/>
              <a:cs typeface="Arial" panose="020B0604020202020204" pitchFamily="34" charset="0"/>
            </a:endParaRPr>
          </a:p>
        </p:txBody>
      </p:sp>
      <p:sp>
        <p:nvSpPr>
          <p:cNvPr id="4" name="Заголовок 9"/>
          <p:cNvSpPr>
            <a:spLocks noGrp="1"/>
          </p:cNvSpPr>
          <p:nvPr>
            <p:ph type="title"/>
          </p:nvPr>
        </p:nvSpPr>
        <p:spPr>
          <a:xfrm>
            <a:off x="0" y="-1"/>
            <a:ext cx="12192000" cy="1009935"/>
          </a:xfr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uz-Latn-UZ" dirty="0">
                <a:latin typeface="Arial" panose="020B0604020202020204" pitchFamily="34" charset="0"/>
                <a:cs typeface="Arial" panose="020B0604020202020204" pitchFamily="34" charset="0"/>
              </a:rPr>
              <a:t>Chap qo</a:t>
            </a:r>
            <a:r>
              <a:rPr lang="ru-RU" dirty="0">
                <a:latin typeface="Arial" panose="020B0604020202020204" pitchFamily="34" charset="0"/>
                <a:cs typeface="Arial" panose="020B0604020202020204" pitchFamily="34" charset="0"/>
              </a:rPr>
              <a:t>‘</a:t>
            </a:r>
            <a:r>
              <a:rPr lang="uz-Latn-UZ" dirty="0">
                <a:latin typeface="Arial" panose="020B0604020202020204" pitchFamily="34" charset="0"/>
                <a:cs typeface="Arial" panose="020B0604020202020204" pitchFamily="34" charset="0"/>
              </a:rPr>
              <a:t>l qoidasi </a:t>
            </a:r>
            <a:endParaRPr lang="ru-RU"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634017"/>
            <a:ext cx="12192000" cy="4217159"/>
          </a:xfrm>
          <a:prstGeom prst="rect">
            <a:avLst/>
          </a:prstGeom>
        </p:spPr>
      </p:pic>
    </p:spTree>
    <p:extLst>
      <p:ext uri="{BB962C8B-B14F-4D97-AF65-F5344CB8AC3E}">
        <p14:creationId xmlns:p14="http://schemas.microsoft.com/office/powerpoint/2010/main" val="116756770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0" y="136478"/>
                <a:ext cx="12064621" cy="6564573"/>
              </a:xfrm>
            </p:spPr>
            <p:txBody>
              <a:bodyPr/>
              <a:lstStyle/>
              <a:p>
                <a:pPr marL="0" indent="0">
                  <a:buNone/>
                </a:pPr>
                <a:r>
                  <a:rPr lang="uz-Latn-UZ" dirty="0"/>
                  <a:t>                                                                         </a:t>
                </a:r>
                <a:r>
                  <a:rPr lang="uz-Latn-UZ" sz="4000" dirty="0">
                    <a:latin typeface="Arial" panose="020B0604020202020204" pitchFamily="34" charset="0"/>
                    <a:cs typeface="Arial" panose="020B0604020202020204" pitchFamily="34" charset="0"/>
                  </a:rPr>
                  <a:t>  AD=BC=</a:t>
                </a:r>
                <a14:m>
                  <m:oMath xmlns:m="http://schemas.openxmlformats.org/officeDocument/2006/math">
                    <m:f>
                      <m:fPr>
                        <m:ctrlPr>
                          <a:rPr lang="uz-Latn-UZ" sz="5400" i="1" smtClean="0">
                            <a:latin typeface="Cambria Math" panose="02040503050406030204" pitchFamily="18" charset="0"/>
                            <a:cs typeface="Arial" panose="020B0604020202020204" pitchFamily="34" charset="0"/>
                          </a:rPr>
                        </m:ctrlPr>
                      </m:fPr>
                      <m:num>
                        <m:r>
                          <a:rPr lang="uz-Latn-UZ" sz="5400" b="0" i="1" smtClean="0">
                            <a:latin typeface="Cambria Math" panose="02040503050406030204" pitchFamily="18" charset="0"/>
                            <a:cs typeface="Arial" panose="020B0604020202020204" pitchFamily="34" charset="0"/>
                          </a:rPr>
                          <m:t>𝑑</m:t>
                        </m:r>
                      </m:num>
                      <m:den>
                        <m:r>
                          <a:rPr lang="uz-Latn-UZ" sz="5400" b="0" i="1" smtClean="0">
                            <a:latin typeface="Cambria Math" panose="02040503050406030204" pitchFamily="18" charset="0"/>
                            <a:cs typeface="Arial" panose="020B0604020202020204" pitchFamily="34" charset="0"/>
                          </a:rPr>
                          <m:t>2</m:t>
                        </m:r>
                      </m:den>
                    </m:f>
                  </m:oMath>
                </a14:m>
                <a:r>
                  <a:rPr lang="uz-Latn-UZ" dirty="0"/>
                  <a:t>  ,        </a:t>
                </a:r>
                <a14:m>
                  <m:oMath xmlns:m="http://schemas.openxmlformats.org/officeDocument/2006/math">
                    <m:f>
                      <m:fPr>
                        <m:ctrlPr>
                          <a:rPr lang="uz-Latn-UZ" sz="5400" i="1" dirty="0" smtClean="0">
                            <a:latin typeface="Cambria Math" panose="02040503050406030204" pitchFamily="18" charset="0"/>
                          </a:rPr>
                        </m:ctrlPr>
                      </m:fPr>
                      <m:num>
                        <m:r>
                          <a:rPr lang="uz-Latn-UZ" sz="5400" b="0" i="1" dirty="0" smtClean="0">
                            <a:latin typeface="Cambria Math" panose="02040503050406030204" pitchFamily="18" charset="0"/>
                          </a:rPr>
                          <m:t>𝑑</m:t>
                        </m:r>
                      </m:num>
                      <m:den>
                        <m:r>
                          <a:rPr lang="uz-Latn-UZ" sz="5400" b="0" i="1" dirty="0" smtClean="0">
                            <a:latin typeface="Cambria Math" panose="02040503050406030204" pitchFamily="18" charset="0"/>
                          </a:rPr>
                          <m:t>2</m:t>
                        </m:r>
                      </m:den>
                    </m:f>
                    <m:func>
                      <m:funcPr>
                        <m:ctrlPr>
                          <a:rPr lang="uz-Latn-UZ" sz="5400" i="1" dirty="0" smtClean="0">
                            <a:latin typeface="Cambria Math" panose="02040503050406030204" pitchFamily="18" charset="0"/>
                          </a:rPr>
                        </m:ctrlPr>
                      </m:funcPr>
                      <m:fName>
                        <m:r>
                          <m:rPr>
                            <m:sty m:val="p"/>
                          </m:rPr>
                          <a:rPr lang="uz-Latn-UZ" sz="5400" i="0" dirty="0" smtClean="0">
                            <a:latin typeface="Cambria Math" panose="02040503050406030204" pitchFamily="18" charset="0"/>
                          </a:rPr>
                          <m:t>sin</m:t>
                        </m:r>
                      </m:fName>
                      <m:e>
                        <m:r>
                          <a:rPr lang="uz-Latn-UZ" sz="5400" i="1" dirty="0" smtClean="0">
                            <a:latin typeface="Cambria Math" panose="02040503050406030204" pitchFamily="18" charset="0"/>
                            <a:ea typeface="Cambria Math" panose="02040503050406030204" pitchFamily="18" charset="0"/>
                          </a:rPr>
                          <m:t>𝛼</m:t>
                        </m:r>
                      </m:e>
                    </m:func>
                  </m:oMath>
                </a14:m>
                <a:endParaRPr lang="uz-Latn-UZ" dirty="0"/>
              </a:p>
              <a:p>
                <a:pPr marL="0" indent="0">
                  <a:buNone/>
                </a:pPr>
                <a:r>
                  <a:rPr lang="uz-Latn-UZ" dirty="0"/>
                  <a:t>                                                                        </a:t>
                </a:r>
                <a:r>
                  <a:rPr lang="en-US" dirty="0"/>
                  <a:t>    </a:t>
                </a:r>
                <a14:m>
                  <m:oMath xmlns:m="http://schemas.openxmlformats.org/officeDocument/2006/math">
                    <m:sSub>
                      <m:sSubPr>
                        <m:ctrlPr>
                          <a:rPr lang="uz-Latn-UZ" sz="4400" i="1" smtClean="0">
                            <a:latin typeface="Cambria Math" panose="02040503050406030204" pitchFamily="18" charset="0"/>
                          </a:rPr>
                        </m:ctrlPr>
                      </m:sSubPr>
                      <m:e>
                        <m:r>
                          <a:rPr lang="uz-Latn-UZ" sz="4400" b="0" i="1" smtClean="0">
                            <a:latin typeface="Cambria Math" panose="02040503050406030204" pitchFamily="18" charset="0"/>
                          </a:rPr>
                          <m:t>𝑀</m:t>
                        </m:r>
                      </m:e>
                      <m:sub>
                        <m:r>
                          <a:rPr lang="uz-Latn-UZ" sz="4400" b="0" i="1" smtClean="0">
                            <a:latin typeface="Cambria Math" panose="02040503050406030204" pitchFamily="18" charset="0"/>
                          </a:rPr>
                          <m:t>1</m:t>
                        </m:r>
                      </m:sub>
                    </m:sSub>
                    <m:r>
                      <a:rPr lang="uz-Latn-UZ" sz="4400" b="0" i="1" smtClean="0">
                        <a:latin typeface="Cambria Math" panose="02040503050406030204" pitchFamily="18" charset="0"/>
                      </a:rPr>
                      <m:t>=</m:t>
                    </m:r>
                    <m:sSub>
                      <m:sSubPr>
                        <m:ctrlPr>
                          <a:rPr lang="uz-Latn-UZ" sz="4400" b="0" i="1" smtClean="0">
                            <a:latin typeface="Cambria Math" panose="02040503050406030204" pitchFamily="18" charset="0"/>
                          </a:rPr>
                        </m:ctrlPr>
                      </m:sSubPr>
                      <m:e>
                        <m:r>
                          <a:rPr lang="uz-Latn-UZ" sz="4400" b="0" i="1" smtClean="0">
                            <a:latin typeface="Cambria Math" panose="02040503050406030204" pitchFamily="18" charset="0"/>
                          </a:rPr>
                          <m:t>𝑀</m:t>
                        </m:r>
                      </m:e>
                      <m:sub>
                        <m:r>
                          <a:rPr lang="uz-Latn-UZ" sz="4400" b="0" i="1" smtClean="0">
                            <a:latin typeface="Cambria Math" panose="02040503050406030204" pitchFamily="18" charset="0"/>
                          </a:rPr>
                          <m:t>2</m:t>
                        </m:r>
                      </m:sub>
                    </m:sSub>
                    <m:r>
                      <a:rPr lang="uz-Latn-UZ" sz="4400" b="0" i="1" smtClean="0">
                        <a:latin typeface="Cambria Math" panose="02040503050406030204" pitchFamily="18" charset="0"/>
                      </a:rPr>
                      <m:t>=</m:t>
                    </m:r>
                    <m:sSub>
                      <m:sSubPr>
                        <m:ctrlPr>
                          <a:rPr lang="uz-Latn-UZ" sz="4400" b="0" i="1" smtClean="0">
                            <a:latin typeface="Cambria Math" panose="02040503050406030204" pitchFamily="18" charset="0"/>
                          </a:rPr>
                        </m:ctrlPr>
                      </m:sSubPr>
                      <m:e>
                        <m:r>
                          <a:rPr lang="uz-Latn-UZ" sz="4400" b="0" i="1" smtClean="0">
                            <a:latin typeface="Cambria Math" panose="02040503050406030204" pitchFamily="18" charset="0"/>
                          </a:rPr>
                          <m:t>𝐹</m:t>
                        </m:r>
                      </m:e>
                      <m:sub>
                        <m:r>
                          <a:rPr lang="uz-Latn-UZ" sz="4400" b="0" i="1" smtClean="0">
                            <a:latin typeface="Cambria Math" panose="02040503050406030204" pitchFamily="18" charset="0"/>
                          </a:rPr>
                          <m:t>𝐴</m:t>
                        </m:r>
                      </m:sub>
                    </m:sSub>
                    <m:r>
                      <a:rPr lang="uz-Latn-UZ" sz="4400" b="0" i="1" smtClean="0">
                        <a:latin typeface="Cambria Math" panose="02040503050406030204" pitchFamily="18" charset="0"/>
                      </a:rPr>
                      <m:t>∙</m:t>
                    </m:r>
                    <m:f>
                      <m:fPr>
                        <m:ctrlPr>
                          <a:rPr lang="uz-Latn-UZ" sz="4400" b="0" i="1" smtClean="0">
                            <a:latin typeface="Cambria Math" panose="02040503050406030204" pitchFamily="18" charset="0"/>
                          </a:rPr>
                        </m:ctrlPr>
                      </m:fPr>
                      <m:num>
                        <m:r>
                          <a:rPr lang="uz-Latn-UZ" sz="4400" b="0" i="1" smtClean="0">
                            <a:latin typeface="Cambria Math" panose="02040503050406030204" pitchFamily="18" charset="0"/>
                          </a:rPr>
                          <m:t>𝑑</m:t>
                        </m:r>
                      </m:num>
                      <m:den>
                        <m:r>
                          <a:rPr lang="uz-Latn-UZ" sz="4400" b="0" i="1" smtClean="0">
                            <a:latin typeface="Cambria Math" panose="02040503050406030204" pitchFamily="18" charset="0"/>
                          </a:rPr>
                          <m:t>2</m:t>
                        </m:r>
                      </m:den>
                    </m:f>
                    <m:func>
                      <m:funcPr>
                        <m:ctrlPr>
                          <a:rPr lang="uz-Latn-UZ" sz="4400" b="0" i="1" smtClean="0">
                            <a:latin typeface="Cambria Math" panose="02040503050406030204" pitchFamily="18" charset="0"/>
                          </a:rPr>
                        </m:ctrlPr>
                      </m:funcPr>
                      <m:fName>
                        <m:r>
                          <m:rPr>
                            <m:sty m:val="p"/>
                          </m:rPr>
                          <a:rPr lang="uz-Latn-UZ" sz="4400" b="0" i="0" smtClean="0">
                            <a:latin typeface="Cambria Math" panose="02040503050406030204" pitchFamily="18" charset="0"/>
                          </a:rPr>
                          <m:t>sin</m:t>
                        </m:r>
                      </m:fName>
                      <m:e>
                        <m:r>
                          <a:rPr lang="uz-Latn-UZ" sz="4400" b="0" i="1" smtClean="0">
                            <a:latin typeface="Cambria Math" panose="02040503050406030204" pitchFamily="18" charset="0"/>
                            <a:ea typeface="Cambria Math" panose="02040503050406030204" pitchFamily="18" charset="0"/>
                          </a:rPr>
                          <m:t>𝛼</m:t>
                        </m:r>
                      </m:e>
                    </m:func>
                  </m:oMath>
                </a14:m>
                <a:endParaRPr lang="uz-Latn-UZ" dirty="0"/>
              </a:p>
              <a:p>
                <a:pPr marL="0" indent="0">
                  <a:buNone/>
                </a:pPr>
                <a:r>
                  <a:rPr lang="uz-Latn-UZ" dirty="0"/>
                  <a:t>                                                                      </a:t>
                </a:r>
                <a14:m>
                  <m:oMath xmlns:m="http://schemas.openxmlformats.org/officeDocument/2006/math">
                    <m:r>
                      <a:rPr lang="en-US" sz="4400" b="0" i="0" smtClean="0">
                        <a:latin typeface="Cambria Math" panose="02040503050406030204" pitchFamily="18" charset="0"/>
                      </a:rPr>
                      <m:t>    </m:t>
                    </m:r>
                    <m:r>
                      <a:rPr lang="uz-Latn-UZ" sz="4400" b="0" i="1" smtClean="0">
                        <a:latin typeface="Cambria Math" panose="02040503050406030204" pitchFamily="18" charset="0"/>
                      </a:rPr>
                      <m:t>𝑀</m:t>
                    </m:r>
                    <m:r>
                      <a:rPr lang="uz-Latn-UZ" sz="4400" b="0" i="1" smtClean="0">
                        <a:latin typeface="Cambria Math" panose="02040503050406030204" pitchFamily="18" charset="0"/>
                      </a:rPr>
                      <m:t>=</m:t>
                    </m:r>
                    <m:sSub>
                      <m:sSubPr>
                        <m:ctrlPr>
                          <a:rPr lang="uz-Latn-UZ" sz="4400" b="0" i="1" smtClean="0">
                            <a:latin typeface="Cambria Math" panose="02040503050406030204" pitchFamily="18" charset="0"/>
                          </a:rPr>
                        </m:ctrlPr>
                      </m:sSubPr>
                      <m:e>
                        <m:r>
                          <a:rPr lang="uz-Latn-UZ" sz="4400" b="0" i="1" smtClean="0">
                            <a:latin typeface="Cambria Math" panose="02040503050406030204" pitchFamily="18" charset="0"/>
                          </a:rPr>
                          <m:t>𝑀</m:t>
                        </m:r>
                      </m:e>
                      <m:sub>
                        <m:r>
                          <a:rPr lang="uz-Latn-UZ" sz="4400" b="0" i="1" smtClean="0">
                            <a:latin typeface="Cambria Math" panose="02040503050406030204" pitchFamily="18" charset="0"/>
                          </a:rPr>
                          <m:t>1</m:t>
                        </m:r>
                      </m:sub>
                    </m:sSub>
                    <m:r>
                      <a:rPr lang="uz-Latn-UZ" sz="4400" b="0" i="1" smtClean="0">
                        <a:latin typeface="Cambria Math" panose="02040503050406030204" pitchFamily="18" charset="0"/>
                      </a:rPr>
                      <m:t>+</m:t>
                    </m:r>
                    <m:sSub>
                      <m:sSubPr>
                        <m:ctrlPr>
                          <a:rPr lang="uz-Latn-UZ" sz="4400" b="0" i="1" smtClean="0">
                            <a:latin typeface="Cambria Math" panose="02040503050406030204" pitchFamily="18" charset="0"/>
                          </a:rPr>
                        </m:ctrlPr>
                      </m:sSubPr>
                      <m:e>
                        <m:r>
                          <a:rPr lang="uz-Latn-UZ" sz="4400" b="0" i="1" smtClean="0">
                            <a:latin typeface="Cambria Math" panose="02040503050406030204" pitchFamily="18" charset="0"/>
                          </a:rPr>
                          <m:t>𝑀</m:t>
                        </m:r>
                      </m:e>
                      <m:sub>
                        <m:r>
                          <a:rPr lang="uz-Latn-UZ" sz="4400" b="0" i="1" smtClean="0">
                            <a:latin typeface="Cambria Math" panose="02040503050406030204" pitchFamily="18" charset="0"/>
                          </a:rPr>
                          <m:t>2</m:t>
                        </m:r>
                      </m:sub>
                    </m:sSub>
                    <m:r>
                      <a:rPr lang="uz-Latn-UZ" sz="4400" b="0" i="1" smtClean="0">
                        <a:latin typeface="Cambria Math" panose="02040503050406030204" pitchFamily="18" charset="0"/>
                      </a:rPr>
                      <m:t>=</m:t>
                    </m:r>
                  </m:oMath>
                </a14:m>
                <a:endParaRPr lang="uz-Latn-UZ" sz="4400" b="0" dirty="0"/>
              </a:p>
              <a:p>
                <a:pPr marL="0" indent="0">
                  <a:buNone/>
                </a:pPr>
                <a:r>
                  <a:rPr lang="uz-Latn-UZ" dirty="0"/>
                  <a:t>                                                                            </a:t>
                </a:r>
                <a14:m>
                  <m:oMath xmlns:m="http://schemas.openxmlformats.org/officeDocument/2006/math">
                    <m:r>
                      <a:rPr lang="uz-Latn-UZ" sz="4400" b="0" i="1" smtClean="0">
                        <a:latin typeface="Cambria Math" panose="02040503050406030204" pitchFamily="18" charset="0"/>
                      </a:rPr>
                      <m:t>=</m:t>
                    </m:r>
                    <m:sSub>
                      <m:sSubPr>
                        <m:ctrlPr>
                          <a:rPr lang="uz-Latn-UZ" sz="4400" b="0" i="1" smtClean="0">
                            <a:latin typeface="Cambria Math" panose="02040503050406030204" pitchFamily="18" charset="0"/>
                          </a:rPr>
                        </m:ctrlPr>
                      </m:sSubPr>
                      <m:e>
                        <m:r>
                          <a:rPr lang="uz-Latn-UZ" sz="4400" b="0" i="1" smtClean="0">
                            <a:latin typeface="Cambria Math" panose="02040503050406030204" pitchFamily="18" charset="0"/>
                          </a:rPr>
                          <m:t>𝐹</m:t>
                        </m:r>
                      </m:e>
                      <m:sub>
                        <m:r>
                          <a:rPr lang="uz-Latn-UZ" sz="4400" b="0" i="1" smtClean="0">
                            <a:latin typeface="Cambria Math" panose="02040503050406030204" pitchFamily="18" charset="0"/>
                          </a:rPr>
                          <m:t>𝐴</m:t>
                        </m:r>
                      </m:sub>
                    </m:sSub>
                    <m:r>
                      <a:rPr lang="uz-Latn-UZ" sz="4400" b="0" i="1" smtClean="0">
                        <a:latin typeface="Cambria Math" panose="02040503050406030204" pitchFamily="18" charset="0"/>
                      </a:rPr>
                      <m:t>∙</m:t>
                    </m:r>
                    <m:r>
                      <a:rPr lang="uz-Latn-UZ" sz="4400" b="0" i="1" smtClean="0">
                        <a:latin typeface="Cambria Math" panose="02040503050406030204" pitchFamily="18" charset="0"/>
                      </a:rPr>
                      <m:t>𝑑</m:t>
                    </m:r>
                    <m:r>
                      <a:rPr lang="uz-Latn-UZ" sz="4400" b="0" i="1" smtClean="0">
                        <a:latin typeface="Cambria Math" panose="02040503050406030204" pitchFamily="18" charset="0"/>
                      </a:rPr>
                      <m:t>∙</m:t>
                    </m:r>
                    <m:func>
                      <m:funcPr>
                        <m:ctrlPr>
                          <a:rPr lang="uz-Latn-UZ" sz="4400" b="0" i="1" smtClean="0">
                            <a:latin typeface="Cambria Math" panose="02040503050406030204" pitchFamily="18" charset="0"/>
                          </a:rPr>
                        </m:ctrlPr>
                      </m:funcPr>
                      <m:fName>
                        <m:r>
                          <m:rPr>
                            <m:sty m:val="p"/>
                          </m:rPr>
                          <a:rPr lang="uz-Latn-UZ" sz="4400" b="0" i="0" smtClean="0">
                            <a:latin typeface="Cambria Math" panose="02040503050406030204" pitchFamily="18" charset="0"/>
                          </a:rPr>
                          <m:t>sin</m:t>
                        </m:r>
                      </m:fName>
                      <m:e>
                        <m:r>
                          <a:rPr lang="uz-Latn-UZ" sz="4400" b="0" i="1" smtClean="0">
                            <a:latin typeface="Cambria Math" panose="02040503050406030204" pitchFamily="18" charset="0"/>
                            <a:ea typeface="Cambria Math" panose="02040503050406030204" pitchFamily="18" charset="0"/>
                          </a:rPr>
                          <m:t>𝛼</m:t>
                        </m:r>
                      </m:e>
                    </m:func>
                  </m:oMath>
                </a14:m>
                <a:endParaRPr lang="uz-Latn-UZ" dirty="0"/>
              </a:p>
              <a:p>
                <a:pPr marL="0" indent="0">
                  <a:buNone/>
                </a:pPr>
                <a:r>
                  <a:rPr lang="uz-Latn-UZ" dirty="0"/>
                  <a:t>                                                                                   </a:t>
                </a:r>
                <a14:m>
                  <m:oMath xmlns:m="http://schemas.openxmlformats.org/officeDocument/2006/math">
                    <m:sSub>
                      <m:sSubPr>
                        <m:ctrlPr>
                          <a:rPr lang="uz-Latn-UZ" sz="4400" i="1">
                            <a:latin typeface="Cambria Math" panose="02040503050406030204" pitchFamily="18" charset="0"/>
                          </a:rPr>
                        </m:ctrlPr>
                      </m:sSubPr>
                      <m:e>
                        <m:r>
                          <a:rPr lang="uz-Latn-UZ" sz="4400" i="1">
                            <a:latin typeface="Cambria Math" panose="02040503050406030204" pitchFamily="18" charset="0"/>
                          </a:rPr>
                          <m:t>𝐹</m:t>
                        </m:r>
                      </m:e>
                      <m:sub>
                        <m:r>
                          <a:rPr lang="uz-Latn-UZ" sz="4400" i="1">
                            <a:latin typeface="Cambria Math" panose="02040503050406030204" pitchFamily="18" charset="0"/>
                          </a:rPr>
                          <m:t>𝐴</m:t>
                        </m:r>
                      </m:sub>
                    </m:sSub>
                    <m:r>
                      <a:rPr lang="uz-Latn-UZ" sz="4400" i="1">
                        <a:latin typeface="Cambria Math" panose="02040503050406030204" pitchFamily="18" charset="0"/>
                      </a:rPr>
                      <m:t>=</m:t>
                    </m:r>
                    <m:r>
                      <a:rPr lang="uz-Latn-UZ" sz="4400" i="1">
                        <a:latin typeface="Cambria Math" panose="02040503050406030204" pitchFamily="18" charset="0"/>
                      </a:rPr>
                      <m:t>𝐼</m:t>
                    </m:r>
                    <m:r>
                      <a:rPr lang="uz-Latn-UZ" sz="4400" i="1">
                        <a:latin typeface="Cambria Math" panose="02040503050406030204" pitchFamily="18" charset="0"/>
                      </a:rPr>
                      <m:t>∙</m:t>
                    </m:r>
                    <m:r>
                      <a:rPr lang="uz-Latn-UZ" sz="4400" i="1">
                        <a:latin typeface="Cambria Math" panose="02040503050406030204" pitchFamily="18" charset="0"/>
                      </a:rPr>
                      <m:t>𝐵</m:t>
                    </m:r>
                    <m:r>
                      <a:rPr lang="uz-Latn-UZ" sz="4400" i="1">
                        <a:latin typeface="Cambria Math" panose="02040503050406030204" pitchFamily="18" charset="0"/>
                      </a:rPr>
                      <m:t>∙</m:t>
                    </m:r>
                    <m:r>
                      <a:rPr lang="uz-Latn-UZ" sz="4400" i="1">
                        <a:latin typeface="Cambria Math" panose="02040503050406030204" pitchFamily="18" charset="0"/>
                      </a:rPr>
                      <m:t>𝑙</m:t>
                    </m:r>
                  </m:oMath>
                </a14:m>
                <a:r>
                  <a:rPr lang="uz-Latn-UZ" sz="4400" dirty="0"/>
                  <a:t>   </a:t>
                </a:r>
                <a:r>
                  <a:rPr lang="uz-Latn-UZ" sz="4000" dirty="0">
                    <a:latin typeface="Arial" panose="020B0604020202020204" pitchFamily="34" charset="0"/>
                    <a:cs typeface="Arial" panose="020B0604020202020204" pitchFamily="34" charset="0"/>
                  </a:rPr>
                  <a:t>dan </a:t>
                </a:r>
                <a:endParaRPr lang="uz-Latn-UZ" sz="4400" dirty="0"/>
              </a:p>
              <a:p>
                <a:pPr marL="0" indent="0">
                  <a:buNone/>
                </a:pPr>
                <a:r>
                  <a:rPr lang="uz-Latn-UZ" dirty="0"/>
                  <a:t>                       </a:t>
                </a:r>
                <a14:m>
                  <m:oMath xmlns:m="http://schemas.openxmlformats.org/officeDocument/2006/math">
                    <m:r>
                      <a:rPr lang="uz-Latn-UZ" sz="4400" b="0" i="1" smtClean="0">
                        <a:latin typeface="Cambria Math" panose="02040503050406030204" pitchFamily="18" charset="0"/>
                      </a:rPr>
                      <m:t>𝑀</m:t>
                    </m:r>
                    <m:r>
                      <a:rPr lang="uz-Latn-UZ" sz="4400" b="0" i="1" smtClean="0">
                        <a:latin typeface="Cambria Math" panose="02040503050406030204" pitchFamily="18" charset="0"/>
                      </a:rPr>
                      <m:t>=</m:t>
                    </m:r>
                    <m:r>
                      <a:rPr lang="uz-Latn-UZ" sz="4400" b="0" i="1" smtClean="0">
                        <a:latin typeface="Cambria Math" panose="02040503050406030204" pitchFamily="18" charset="0"/>
                      </a:rPr>
                      <m:t>𝐼</m:t>
                    </m:r>
                    <m:r>
                      <a:rPr lang="uz-Latn-UZ" sz="4400" b="0" i="1" smtClean="0">
                        <a:latin typeface="Cambria Math" panose="02040503050406030204" pitchFamily="18" charset="0"/>
                      </a:rPr>
                      <m:t>∙</m:t>
                    </m:r>
                    <m:r>
                      <a:rPr lang="uz-Latn-UZ" sz="4400" b="0" i="1" smtClean="0">
                        <a:latin typeface="Cambria Math" panose="02040503050406030204" pitchFamily="18" charset="0"/>
                      </a:rPr>
                      <m:t>𝐵</m:t>
                    </m:r>
                    <m:r>
                      <a:rPr lang="uz-Latn-UZ" sz="4400" b="0" i="1" smtClean="0">
                        <a:latin typeface="Cambria Math" panose="02040503050406030204" pitchFamily="18" charset="0"/>
                      </a:rPr>
                      <m:t>∙</m:t>
                    </m:r>
                    <m:r>
                      <a:rPr lang="uz-Latn-UZ" sz="4400" b="0" i="1" smtClean="0">
                        <a:latin typeface="Cambria Math" panose="02040503050406030204" pitchFamily="18" charset="0"/>
                      </a:rPr>
                      <m:t>𝑙</m:t>
                    </m:r>
                    <m:r>
                      <a:rPr lang="uz-Latn-UZ" sz="4400" b="0" i="1" smtClean="0">
                        <a:latin typeface="Cambria Math" panose="02040503050406030204" pitchFamily="18" charset="0"/>
                      </a:rPr>
                      <m:t>∙</m:t>
                    </m:r>
                    <m:r>
                      <a:rPr lang="uz-Latn-UZ" sz="4400" b="0" i="1" smtClean="0">
                        <a:latin typeface="Cambria Math" panose="02040503050406030204" pitchFamily="18" charset="0"/>
                      </a:rPr>
                      <m:t>𝑑</m:t>
                    </m:r>
                    <m:r>
                      <a:rPr lang="uz-Latn-UZ" sz="4400" b="0" i="1" smtClean="0">
                        <a:latin typeface="Cambria Math" panose="02040503050406030204" pitchFamily="18" charset="0"/>
                      </a:rPr>
                      <m:t>∙</m:t>
                    </m:r>
                    <m:func>
                      <m:funcPr>
                        <m:ctrlPr>
                          <a:rPr lang="uz-Latn-UZ" sz="4400" b="0" i="1" smtClean="0">
                            <a:latin typeface="Cambria Math" panose="02040503050406030204" pitchFamily="18" charset="0"/>
                          </a:rPr>
                        </m:ctrlPr>
                      </m:funcPr>
                      <m:fName>
                        <m:r>
                          <m:rPr>
                            <m:sty m:val="p"/>
                          </m:rPr>
                          <a:rPr lang="uz-Latn-UZ" sz="4400" b="0" i="0" smtClean="0">
                            <a:latin typeface="Cambria Math" panose="02040503050406030204" pitchFamily="18" charset="0"/>
                          </a:rPr>
                          <m:t>sin</m:t>
                        </m:r>
                      </m:fName>
                      <m:e>
                        <m:r>
                          <a:rPr lang="uz-Latn-UZ" sz="4400" b="0" i="1" smtClean="0">
                            <a:latin typeface="Cambria Math" panose="02040503050406030204" pitchFamily="18" charset="0"/>
                            <a:ea typeface="Cambria Math" panose="02040503050406030204" pitchFamily="18" charset="0"/>
                          </a:rPr>
                          <m:t>𝛼</m:t>
                        </m:r>
                      </m:e>
                    </m:func>
                  </m:oMath>
                </a14:m>
                <a:r>
                  <a:rPr lang="uz-Latn-UZ" dirty="0"/>
                  <a:t>  ,        </a:t>
                </a:r>
                <a14:m>
                  <m:oMath xmlns:m="http://schemas.openxmlformats.org/officeDocument/2006/math">
                    <m:r>
                      <a:rPr lang="uz-Latn-UZ" sz="4400" b="0" i="1" dirty="0" smtClean="0">
                        <a:latin typeface="Cambria Math" panose="02040503050406030204" pitchFamily="18" charset="0"/>
                      </a:rPr>
                      <m:t>𝑙</m:t>
                    </m:r>
                    <m:r>
                      <a:rPr lang="uz-Latn-UZ" sz="4400" b="0" i="1" dirty="0" smtClean="0">
                        <a:latin typeface="Cambria Math" panose="02040503050406030204" pitchFamily="18" charset="0"/>
                      </a:rPr>
                      <m:t>∙</m:t>
                    </m:r>
                    <m:r>
                      <a:rPr lang="uz-Latn-UZ" sz="4400" b="0" i="1" dirty="0" smtClean="0">
                        <a:latin typeface="Cambria Math" panose="02040503050406030204" pitchFamily="18" charset="0"/>
                      </a:rPr>
                      <m:t>𝑑</m:t>
                    </m:r>
                    <m:r>
                      <a:rPr lang="uz-Latn-UZ" sz="4400" b="0" i="1" dirty="0" smtClean="0">
                        <a:latin typeface="Cambria Math" panose="02040503050406030204" pitchFamily="18" charset="0"/>
                      </a:rPr>
                      <m:t>=</m:t>
                    </m:r>
                    <m:r>
                      <a:rPr lang="uz-Latn-UZ" sz="4400" b="0" i="1" dirty="0" smtClean="0">
                        <a:latin typeface="Cambria Math" panose="02040503050406030204" pitchFamily="18" charset="0"/>
                      </a:rPr>
                      <m:t>𝑆</m:t>
                    </m:r>
                  </m:oMath>
                </a14:m>
                <a:r>
                  <a:rPr lang="uz-Latn-UZ" dirty="0"/>
                  <a:t>  </a:t>
                </a:r>
                <a:r>
                  <a:rPr lang="uz-Latn-UZ" sz="4000" dirty="0">
                    <a:latin typeface="Arial" panose="020B0604020202020204" pitchFamily="34" charset="0"/>
                    <a:cs typeface="Arial" panose="020B0604020202020204" pitchFamily="34" charset="0"/>
                  </a:rPr>
                  <a:t>dan </a:t>
                </a:r>
              </a:p>
              <a:p>
                <a:pPr marL="0" indent="0">
                  <a:buNone/>
                </a:pPr>
                <a:r>
                  <a:rPr lang="uz-Latn-UZ" sz="4000" dirty="0">
                    <a:latin typeface="Arial" panose="020B0604020202020204" pitchFamily="34" charset="0"/>
                    <a:cs typeface="Arial" panose="020B0604020202020204" pitchFamily="34" charset="0"/>
                  </a:rPr>
                  <a:t>              </a:t>
                </a:r>
                <a14:m>
                  <m:oMath xmlns:m="http://schemas.openxmlformats.org/officeDocument/2006/math">
                    <m:r>
                      <a:rPr lang="uz-Latn-UZ" sz="4400" b="0" i="1" smtClean="0">
                        <a:latin typeface="Cambria Math" panose="02040503050406030204" pitchFamily="18" charset="0"/>
                        <a:cs typeface="Arial" panose="020B0604020202020204" pitchFamily="34" charset="0"/>
                      </a:rPr>
                      <m:t>𝑀</m:t>
                    </m:r>
                    <m:r>
                      <a:rPr lang="uz-Latn-UZ" sz="4400" b="0" i="1" smtClean="0">
                        <a:latin typeface="Cambria Math" panose="02040503050406030204" pitchFamily="18" charset="0"/>
                        <a:cs typeface="Arial" panose="020B0604020202020204" pitchFamily="34" charset="0"/>
                      </a:rPr>
                      <m:t>=</m:t>
                    </m:r>
                    <m:r>
                      <a:rPr lang="uz-Latn-UZ" sz="4400" b="0" i="1" smtClean="0">
                        <a:latin typeface="Cambria Math" panose="02040503050406030204" pitchFamily="18" charset="0"/>
                        <a:cs typeface="Arial" panose="020B0604020202020204" pitchFamily="34" charset="0"/>
                      </a:rPr>
                      <m:t>𝐼</m:t>
                    </m:r>
                    <m:r>
                      <a:rPr lang="uz-Latn-UZ" sz="4400" b="0" i="1" smtClean="0">
                        <a:latin typeface="Cambria Math" panose="02040503050406030204" pitchFamily="18" charset="0"/>
                        <a:cs typeface="Arial" panose="020B0604020202020204" pitchFamily="34" charset="0"/>
                      </a:rPr>
                      <m:t>∙</m:t>
                    </m:r>
                    <m:r>
                      <a:rPr lang="uz-Latn-UZ" sz="4400" b="0" i="1" smtClean="0">
                        <a:latin typeface="Cambria Math" panose="02040503050406030204" pitchFamily="18" charset="0"/>
                        <a:cs typeface="Arial" panose="020B0604020202020204" pitchFamily="34" charset="0"/>
                      </a:rPr>
                      <m:t>𝐵</m:t>
                    </m:r>
                    <m:r>
                      <a:rPr lang="uz-Latn-UZ" sz="4400" b="0" i="1" smtClean="0">
                        <a:latin typeface="Cambria Math" panose="02040503050406030204" pitchFamily="18" charset="0"/>
                        <a:cs typeface="Arial" panose="020B0604020202020204" pitchFamily="34" charset="0"/>
                      </a:rPr>
                      <m:t>∙</m:t>
                    </m:r>
                    <m:r>
                      <a:rPr lang="uz-Latn-UZ" sz="4400" b="0" i="1" smtClean="0">
                        <a:latin typeface="Cambria Math" panose="02040503050406030204" pitchFamily="18" charset="0"/>
                        <a:cs typeface="Arial" panose="020B0604020202020204" pitchFamily="34" charset="0"/>
                      </a:rPr>
                      <m:t>𝑆</m:t>
                    </m:r>
                    <m:r>
                      <a:rPr lang="uz-Latn-UZ" sz="4400" b="0" i="1" smtClean="0">
                        <a:latin typeface="Cambria Math" panose="02040503050406030204" pitchFamily="18" charset="0"/>
                        <a:cs typeface="Arial" panose="020B0604020202020204" pitchFamily="34" charset="0"/>
                      </a:rPr>
                      <m:t>∙</m:t>
                    </m:r>
                    <m:func>
                      <m:funcPr>
                        <m:ctrlPr>
                          <a:rPr lang="uz-Latn-UZ" sz="4400" b="0" i="1" smtClean="0">
                            <a:latin typeface="Cambria Math" panose="02040503050406030204" pitchFamily="18" charset="0"/>
                            <a:cs typeface="Arial" panose="020B0604020202020204" pitchFamily="34" charset="0"/>
                          </a:rPr>
                        </m:ctrlPr>
                      </m:funcPr>
                      <m:fName>
                        <m:r>
                          <m:rPr>
                            <m:sty m:val="p"/>
                          </m:rPr>
                          <a:rPr lang="uz-Latn-UZ" sz="4400" b="0" i="0" smtClean="0">
                            <a:latin typeface="Cambria Math" panose="02040503050406030204" pitchFamily="18" charset="0"/>
                            <a:cs typeface="Arial" panose="020B0604020202020204" pitchFamily="34" charset="0"/>
                          </a:rPr>
                          <m:t>sin</m:t>
                        </m:r>
                      </m:fName>
                      <m:e>
                        <m:r>
                          <a:rPr lang="uz-Latn-UZ" sz="4400" b="0" i="1" smtClean="0">
                            <a:latin typeface="Cambria Math" panose="02040503050406030204" pitchFamily="18" charset="0"/>
                            <a:ea typeface="Cambria Math" panose="02040503050406030204" pitchFamily="18" charset="0"/>
                            <a:cs typeface="Arial" panose="020B0604020202020204" pitchFamily="34" charset="0"/>
                          </a:rPr>
                          <m:t>𝛼</m:t>
                        </m:r>
                      </m:e>
                    </m:func>
                  </m:oMath>
                </a14:m>
                <a:endParaRPr lang="ru-RU" dirty="0"/>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0" y="136478"/>
                <a:ext cx="12064621" cy="6564573"/>
              </a:xfrm>
              <a:blipFill>
                <a:blip r:embed="rId2"/>
                <a:stretch>
                  <a:fillRect/>
                </a:stretch>
              </a:blipFill>
            </p:spPr>
            <p:txBody>
              <a:bodyPr/>
              <a:lstStyle/>
              <a:p>
                <a:r>
                  <a:rPr lang="ru-RU">
                    <a:noFill/>
                  </a:rPr>
                  <a:t> </a:t>
                </a:r>
              </a:p>
            </p:txBody>
          </p:sp>
        </mc:Fallback>
      </mc:AlternateContent>
      <p:grpSp>
        <p:nvGrpSpPr>
          <p:cNvPr id="4" name="Group 189820"/>
          <p:cNvGrpSpPr/>
          <p:nvPr/>
        </p:nvGrpSpPr>
        <p:grpSpPr>
          <a:xfrm>
            <a:off x="1007164" y="927652"/>
            <a:ext cx="4306957" cy="2875722"/>
            <a:chOff x="0" y="0"/>
            <a:chExt cx="2042831" cy="1548000"/>
          </a:xfrm>
        </p:grpSpPr>
        <p:pic>
          <p:nvPicPr>
            <p:cNvPr id="5" name="Picture 814"/>
            <p:cNvPicPr/>
            <p:nvPr/>
          </p:nvPicPr>
          <p:blipFill>
            <a:blip r:embed="rId3"/>
            <a:stretch>
              <a:fillRect/>
            </a:stretch>
          </p:blipFill>
          <p:spPr>
            <a:xfrm>
              <a:off x="0" y="0"/>
              <a:ext cx="2042831" cy="1548000"/>
            </a:xfrm>
            <a:prstGeom prst="rect">
              <a:avLst/>
            </a:prstGeom>
          </p:spPr>
        </p:pic>
        <p:sp>
          <p:nvSpPr>
            <p:cNvPr id="6" name="Rectangle 815"/>
            <p:cNvSpPr/>
            <p:nvPr/>
          </p:nvSpPr>
          <p:spPr>
            <a:xfrm>
              <a:off x="0" y="607824"/>
              <a:ext cx="419315" cy="244926"/>
            </a:xfrm>
            <a:prstGeom prst="rect">
              <a:avLst/>
            </a:prstGeom>
            <a:ln>
              <a:noFill/>
            </a:ln>
          </p:spPr>
          <p:txBody>
            <a:bodyPr vert="horz" lIns="0" tIns="0" rIns="0" bIns="0" rtlCol="0">
              <a:noAutofit/>
            </a:bodyPr>
            <a:lstStyle/>
            <a:p>
              <a:pPr marR="252095" indent="211455" algn="l">
                <a:lnSpc>
                  <a:spcPct val="107000"/>
                </a:lnSpc>
                <a:spcAft>
                  <a:spcPts val="800"/>
                </a:spcAft>
              </a:pPr>
              <a:endParaRPr lang="uz-Latn-UZ" sz="1150" i="1" dirty="0">
                <a:solidFill>
                  <a:srgbClr val="000000"/>
                </a:solidFill>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r>
                <a:rPr lang="uz-Latn-UZ" sz="2400" i="1" dirty="0">
                  <a:solidFill>
                    <a:srgbClr val="000000"/>
                  </a:solidFill>
                  <a:latin typeface="Times New Roman" panose="02020603050405020304" pitchFamily="18" charset="0"/>
                  <a:ea typeface="Times New Roman" panose="02020603050405020304" pitchFamily="18" charset="0"/>
                </a:rPr>
                <a:t>N</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7" name="Rectangle 816"/>
            <p:cNvSpPr/>
            <p:nvPr/>
          </p:nvSpPr>
          <p:spPr>
            <a:xfrm>
              <a:off x="584415" y="852751"/>
              <a:ext cx="496287" cy="394189"/>
            </a:xfrm>
            <a:prstGeom prst="rect">
              <a:avLst/>
            </a:prstGeom>
            <a:ln>
              <a:noFill/>
            </a:ln>
          </p:spPr>
          <p:txBody>
            <a:bodyPr vert="horz" lIns="0" tIns="0" rIns="0" bIns="0" rtlCol="0">
              <a:noAutofit/>
            </a:bodyPr>
            <a:lstStyle/>
            <a:p>
              <a:pPr marR="252095" indent="211455" algn="l">
                <a:lnSpc>
                  <a:spcPct val="107000"/>
                </a:lnSpc>
                <a:spcAft>
                  <a:spcPts val="800"/>
                </a:spcAft>
              </a:pPr>
              <a:endParaRPr lang="uz-Latn-UZ" sz="1150" i="1" dirty="0">
                <a:solidFill>
                  <a:srgbClr val="000000"/>
                </a:solidFill>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endParaRPr lang="uz-Latn-UZ" sz="1150" i="1" dirty="0">
                <a:solidFill>
                  <a:srgbClr val="000000"/>
                </a:solidFill>
                <a:effectLst/>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r>
                <a:rPr lang="ru-RU" sz="2400" i="1" dirty="0">
                  <a:solidFill>
                    <a:srgbClr val="000000"/>
                  </a:solidFill>
                  <a:effectLst/>
                  <a:latin typeface="Times New Roman" panose="02020603050405020304" pitchFamily="18" charset="0"/>
                  <a:ea typeface="Times New Roman" panose="02020603050405020304" pitchFamily="18" charset="0"/>
                </a:rPr>
                <a:t>B</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8" name="Rectangle 817"/>
            <p:cNvSpPr/>
            <p:nvPr/>
          </p:nvSpPr>
          <p:spPr>
            <a:xfrm>
              <a:off x="799008" y="1295760"/>
              <a:ext cx="233099" cy="194206"/>
            </a:xfrm>
            <a:prstGeom prst="rect">
              <a:avLst/>
            </a:prstGeom>
            <a:ln>
              <a:noFill/>
            </a:ln>
          </p:spPr>
          <p:txBody>
            <a:bodyPr vert="horz" lIns="0" tIns="0" rIns="0" bIns="0" rtlCol="0">
              <a:noAutofit/>
            </a:bodyPr>
            <a:lstStyle/>
            <a:p>
              <a:pPr marR="252095" indent="211455" algn="l">
                <a:lnSpc>
                  <a:spcPct val="107000"/>
                </a:lnSpc>
                <a:spcAft>
                  <a:spcPts val="800"/>
                </a:spcAft>
              </a:pPr>
              <a:r>
                <a:rPr lang="ru-RU" sz="2400" i="1" dirty="0">
                  <a:solidFill>
                    <a:srgbClr val="000000"/>
                  </a:solidFill>
                  <a:effectLst/>
                  <a:latin typeface="Times New Roman" panose="02020603050405020304" pitchFamily="18" charset="0"/>
                  <a:ea typeface="Times New Roman" panose="02020603050405020304" pitchFamily="18" charset="0"/>
                </a:rPr>
                <a:t>O</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9" name="Rectangle 818"/>
            <p:cNvSpPr/>
            <p:nvPr/>
          </p:nvSpPr>
          <p:spPr>
            <a:xfrm>
              <a:off x="1168830" y="1127138"/>
              <a:ext cx="391898" cy="272862"/>
            </a:xfrm>
            <a:prstGeom prst="rect">
              <a:avLst/>
            </a:prstGeom>
            <a:ln>
              <a:noFill/>
            </a:ln>
          </p:spPr>
          <p:txBody>
            <a:bodyPr vert="horz" lIns="0" tIns="0" rIns="0" bIns="0" rtlCol="0">
              <a:noAutofit/>
            </a:bodyPr>
            <a:lstStyle/>
            <a:p>
              <a:pPr marR="252095" indent="211455" algn="l">
                <a:lnSpc>
                  <a:spcPct val="107000"/>
                </a:lnSpc>
                <a:spcAft>
                  <a:spcPts val="800"/>
                </a:spcAft>
              </a:pPr>
              <a:endParaRPr lang="uz-Latn-UZ" sz="1150" i="1" dirty="0">
                <a:solidFill>
                  <a:srgbClr val="000000"/>
                </a:solidFill>
                <a:effectLst/>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r>
                <a:rPr lang="ru-RU" sz="2400" i="1" dirty="0">
                  <a:solidFill>
                    <a:srgbClr val="000000"/>
                  </a:solidFill>
                  <a:effectLst/>
                  <a:latin typeface="Times New Roman" panose="02020603050405020304" pitchFamily="18" charset="0"/>
                  <a:ea typeface="Times New Roman" panose="02020603050405020304" pitchFamily="18" charset="0"/>
                </a:rPr>
                <a:t>C</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10" name="Rectangle 819"/>
            <p:cNvSpPr/>
            <p:nvPr/>
          </p:nvSpPr>
          <p:spPr>
            <a:xfrm>
              <a:off x="644532" y="41519"/>
              <a:ext cx="700827" cy="455537"/>
            </a:xfrm>
            <a:prstGeom prst="rect">
              <a:avLst/>
            </a:prstGeom>
            <a:ln>
              <a:noFill/>
            </a:ln>
          </p:spPr>
          <p:txBody>
            <a:bodyPr vert="horz" lIns="0" tIns="0" rIns="0" bIns="0" rtlCol="0">
              <a:noAutofit/>
            </a:bodyPr>
            <a:lstStyle/>
            <a:p>
              <a:pPr marR="252095" indent="211455" algn="l">
                <a:lnSpc>
                  <a:spcPct val="107000"/>
                </a:lnSpc>
                <a:spcAft>
                  <a:spcPts val="800"/>
                </a:spcAft>
              </a:pPr>
              <a:endParaRPr lang="uz-Latn-UZ" sz="1150" i="1" dirty="0">
                <a:solidFill>
                  <a:srgbClr val="000000"/>
                </a:solidFill>
                <a:effectLst/>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endParaRPr lang="uz-Latn-UZ" sz="1150" i="1" dirty="0">
                <a:solidFill>
                  <a:srgbClr val="000000"/>
                </a:solidFill>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r>
                <a:rPr lang="ru-RU" sz="2400" i="1" dirty="0">
                  <a:solidFill>
                    <a:srgbClr val="000000"/>
                  </a:solidFill>
                  <a:effectLst/>
                  <a:latin typeface="Times New Roman" panose="02020603050405020304" pitchFamily="18" charset="0"/>
                  <a:ea typeface="Times New Roman" panose="02020603050405020304" pitchFamily="18" charset="0"/>
                </a:rPr>
                <a:t>A</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11" name="Rectangle 820"/>
            <p:cNvSpPr/>
            <p:nvPr/>
          </p:nvSpPr>
          <p:spPr>
            <a:xfrm>
              <a:off x="1053683" y="75238"/>
              <a:ext cx="400510" cy="197838"/>
            </a:xfrm>
            <a:prstGeom prst="rect">
              <a:avLst/>
            </a:prstGeom>
            <a:ln>
              <a:noFill/>
            </a:ln>
          </p:spPr>
          <p:txBody>
            <a:bodyPr vert="horz" lIns="0" tIns="0" rIns="0" bIns="0" rtlCol="0">
              <a:noAutofit/>
            </a:bodyPr>
            <a:lstStyle/>
            <a:p>
              <a:pPr marR="252095" indent="211455" algn="just">
                <a:lnSpc>
                  <a:spcPct val="107000"/>
                </a:lnSpc>
                <a:spcAft>
                  <a:spcPts val="800"/>
                </a:spcAft>
              </a:pPr>
              <a:r>
                <a:rPr lang="ru-RU" sz="2400" i="1" dirty="0">
                  <a:solidFill>
                    <a:srgbClr val="000000"/>
                  </a:solidFill>
                  <a:effectLst/>
                  <a:latin typeface="Times New Roman" panose="02020603050405020304" pitchFamily="18" charset="0"/>
                  <a:ea typeface="Times New Roman" panose="02020603050405020304" pitchFamily="18" charset="0"/>
                </a:rPr>
                <a:t>O′</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12" name="Rectangle 821"/>
            <p:cNvSpPr/>
            <p:nvPr/>
          </p:nvSpPr>
          <p:spPr>
            <a:xfrm>
              <a:off x="1155897" y="273077"/>
              <a:ext cx="298296" cy="334749"/>
            </a:xfrm>
            <a:prstGeom prst="rect">
              <a:avLst/>
            </a:prstGeom>
            <a:ln>
              <a:noFill/>
            </a:ln>
          </p:spPr>
          <p:txBody>
            <a:bodyPr vert="horz" lIns="0" tIns="0" rIns="0" bIns="0" rtlCol="0">
              <a:noAutofit/>
            </a:bodyPr>
            <a:lstStyle/>
            <a:p>
              <a:pPr marR="252095" indent="211455" algn="l">
                <a:lnSpc>
                  <a:spcPct val="107000"/>
                </a:lnSpc>
                <a:spcAft>
                  <a:spcPts val="800"/>
                </a:spcAft>
              </a:pPr>
              <a:endParaRPr lang="uz-Latn-UZ" sz="1150" i="1" dirty="0">
                <a:solidFill>
                  <a:srgbClr val="000000"/>
                </a:solidFill>
                <a:effectLst/>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r>
                <a:rPr lang="ru-RU" sz="2400" i="1" dirty="0">
                  <a:solidFill>
                    <a:srgbClr val="000000"/>
                  </a:solidFill>
                  <a:effectLst/>
                  <a:latin typeface="Times New Roman" panose="02020603050405020304" pitchFamily="18" charset="0"/>
                  <a:ea typeface="Times New Roman" panose="02020603050405020304" pitchFamily="18" charset="0"/>
                </a:rPr>
                <a:t>D</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13" name="Rectangle 822"/>
            <p:cNvSpPr/>
            <p:nvPr/>
          </p:nvSpPr>
          <p:spPr>
            <a:xfrm>
              <a:off x="1023182" y="473020"/>
              <a:ext cx="145648" cy="340004"/>
            </a:xfrm>
            <a:prstGeom prst="rect">
              <a:avLst/>
            </a:prstGeom>
            <a:ln>
              <a:noFill/>
            </a:ln>
          </p:spPr>
          <p:txBody>
            <a:bodyPr vert="horz" lIns="0" tIns="0" rIns="0" bIns="0" rtlCol="0">
              <a:noAutofit/>
            </a:bodyPr>
            <a:lstStyle/>
            <a:p>
              <a:pPr marR="252095" indent="211455" algn="l">
                <a:lnSpc>
                  <a:spcPct val="107000"/>
                </a:lnSpc>
                <a:spcAft>
                  <a:spcPts val="800"/>
                </a:spcAft>
              </a:pPr>
              <a:endParaRPr lang="uz-Latn-UZ" sz="1150" i="1" dirty="0">
                <a:solidFill>
                  <a:srgbClr val="000000"/>
                </a:solidFill>
                <a:effectLst/>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r>
                <a:rPr lang="ru-RU" sz="2400" i="1" dirty="0">
                  <a:solidFill>
                    <a:srgbClr val="000000"/>
                  </a:solidFill>
                  <a:effectLst/>
                  <a:latin typeface="Times New Roman" panose="02020603050405020304" pitchFamily="18" charset="0"/>
                  <a:ea typeface="Times New Roman" panose="02020603050405020304" pitchFamily="18" charset="0"/>
                </a:rPr>
                <a:t>I</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14" name="Rectangle 823"/>
            <p:cNvSpPr/>
            <p:nvPr/>
          </p:nvSpPr>
          <p:spPr>
            <a:xfrm>
              <a:off x="837620" y="697000"/>
              <a:ext cx="318277" cy="349996"/>
            </a:xfrm>
            <a:prstGeom prst="rect">
              <a:avLst/>
            </a:prstGeom>
            <a:ln>
              <a:noFill/>
            </a:ln>
          </p:spPr>
          <p:txBody>
            <a:bodyPr vert="horz" lIns="0" tIns="0" rIns="0" bIns="0" rtlCol="0">
              <a:noAutofit/>
            </a:bodyPr>
            <a:lstStyle/>
            <a:p>
              <a:pPr marR="252095" indent="211455" algn="l">
                <a:lnSpc>
                  <a:spcPct val="107000"/>
                </a:lnSpc>
                <a:spcAft>
                  <a:spcPts val="800"/>
                </a:spcAft>
              </a:pPr>
              <a:endParaRPr lang="uz-Latn-UZ" sz="1150" i="1" dirty="0">
                <a:solidFill>
                  <a:srgbClr val="000000"/>
                </a:solidFill>
                <a:effectLst/>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endParaRPr lang="uz-Latn-UZ" sz="1150" i="1" dirty="0">
                <a:solidFill>
                  <a:srgbClr val="000000"/>
                </a:solidFill>
                <a:latin typeface="Times New Roman" panose="02020603050405020304" pitchFamily="18" charset="0"/>
                <a:ea typeface="Times New Roman" panose="02020603050405020304" pitchFamily="18" charset="0"/>
              </a:endParaRPr>
            </a:p>
            <a:p>
              <a:pPr marR="252095" indent="211455" algn="l">
                <a:lnSpc>
                  <a:spcPct val="107000"/>
                </a:lnSpc>
                <a:spcAft>
                  <a:spcPts val="800"/>
                </a:spcAft>
              </a:pPr>
              <a:r>
                <a:rPr lang="ru-RU" sz="2400" i="1" dirty="0">
                  <a:solidFill>
                    <a:srgbClr val="000000"/>
                  </a:solidFill>
                  <a:effectLst/>
                  <a:latin typeface="Times New Roman" panose="02020603050405020304" pitchFamily="18" charset="0"/>
                  <a:ea typeface="Times New Roman" panose="02020603050405020304" pitchFamily="18" charset="0"/>
                </a:rPr>
                <a:t>I</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sp>
          <p:nvSpPr>
            <p:cNvPr id="15" name="Rectangle 824"/>
            <p:cNvSpPr/>
            <p:nvPr/>
          </p:nvSpPr>
          <p:spPr>
            <a:xfrm>
              <a:off x="1454193" y="1069903"/>
              <a:ext cx="204298" cy="177037"/>
            </a:xfrm>
            <a:prstGeom prst="rect">
              <a:avLst/>
            </a:prstGeom>
            <a:ln>
              <a:noFill/>
            </a:ln>
          </p:spPr>
          <p:txBody>
            <a:bodyPr vert="horz" lIns="0" tIns="0" rIns="0" bIns="0" rtlCol="0">
              <a:noAutofit/>
            </a:bodyPr>
            <a:lstStyle/>
            <a:p>
              <a:pPr marR="252095" indent="211455" algn="l">
                <a:lnSpc>
                  <a:spcPct val="107000"/>
                </a:lnSpc>
                <a:spcAft>
                  <a:spcPts val="800"/>
                </a:spcAft>
              </a:pPr>
              <a:r>
                <a:rPr lang="uz-Latn-UZ" sz="2400" i="1" dirty="0">
                  <a:solidFill>
                    <a:srgbClr val="000000"/>
                  </a:solidFill>
                  <a:latin typeface="Times New Roman" panose="02020603050405020304" pitchFamily="18" charset="0"/>
                  <a:ea typeface="Times New Roman" panose="02020603050405020304" pitchFamily="18" charset="0"/>
                </a:rPr>
                <a:t>S</a:t>
              </a:r>
              <a:endParaRPr lang="ru-RU" sz="2800" dirty="0">
                <a:solidFill>
                  <a:srgbClr val="000000"/>
                </a:solidFill>
                <a:effectLst/>
                <a:latin typeface="Times New Roman" panose="02020603050405020304" pitchFamily="18" charset="0"/>
                <a:ea typeface="Times New Roman" panose="02020603050405020304" pitchFamily="18" charset="0"/>
              </a:endParaRPr>
            </a:p>
          </p:txBody>
        </p:sp>
        <p:pic>
          <p:nvPicPr>
            <p:cNvPr id="16" name="Picture 825"/>
            <p:cNvPicPr/>
            <p:nvPr/>
          </p:nvPicPr>
          <p:blipFill>
            <a:blip r:embed="rId4"/>
            <a:stretch>
              <a:fillRect/>
            </a:stretch>
          </p:blipFill>
          <p:spPr>
            <a:xfrm>
              <a:off x="419315" y="1092560"/>
              <a:ext cx="165100" cy="203200"/>
            </a:xfrm>
            <a:prstGeom prst="rect">
              <a:avLst/>
            </a:prstGeom>
          </p:spPr>
        </p:pic>
        <p:pic>
          <p:nvPicPr>
            <p:cNvPr id="17" name="Picture 826"/>
            <p:cNvPicPr/>
            <p:nvPr/>
          </p:nvPicPr>
          <p:blipFill>
            <a:blip r:embed="rId4"/>
            <a:stretch>
              <a:fillRect/>
            </a:stretch>
          </p:blipFill>
          <p:spPr>
            <a:xfrm>
              <a:off x="1745016" y="314060"/>
              <a:ext cx="165100" cy="203200"/>
            </a:xfrm>
            <a:prstGeom prst="rect">
              <a:avLst/>
            </a:prstGeom>
          </p:spPr>
        </p:pic>
      </p:grpSp>
    </p:spTree>
    <p:extLst>
      <p:ext uri="{BB962C8B-B14F-4D97-AF65-F5344CB8AC3E}">
        <p14:creationId xmlns:p14="http://schemas.microsoft.com/office/powerpoint/2010/main" val="3705673761"/>
      </p:ext>
    </p:extLst>
  </p:cSld>
  <p:clrMapOvr>
    <a:masterClrMapping/>
  </p:clrMapOvr>
  <p:transition spd="slow">
    <p:comb/>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357809" y="109182"/>
                <a:ext cx="11502888" cy="6748818"/>
              </a:xfrm>
            </p:spPr>
            <p:txBody>
              <a:bodyPr>
                <a:normAutofit/>
              </a:bodyPr>
              <a:lstStyle/>
              <a:p>
                <a:pPr marL="0" indent="0" algn="just">
                  <a:lnSpc>
                    <a:spcPct val="100000"/>
                  </a:lnSpc>
                  <a:buNone/>
                </a:pPr>
                <a:r>
                  <a:rPr lang="uz-Latn-UZ" sz="4000" dirty="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D</a:t>
                </a:r>
                <a:r>
                  <a:rPr lang="ru-RU" sz="3600" dirty="0">
                    <a:latin typeface="Arial" panose="020B0604020202020204" pitchFamily="34" charset="0"/>
                    <a:cs typeface="Arial" panose="020B0604020202020204" pitchFamily="34" charset="0"/>
                  </a:rPr>
                  <a:t>е</a:t>
                </a:r>
                <a:r>
                  <a:rPr lang="en-US" sz="3600" dirty="0">
                    <a:latin typeface="Arial" panose="020B0604020202020204" pitchFamily="34" charset="0"/>
                    <a:cs typeface="Arial" panose="020B0604020202020204" pitchFamily="34" charset="0"/>
                  </a:rPr>
                  <a:t>m</a:t>
                </a:r>
                <a:r>
                  <a:rPr lang="ru-RU" sz="3600" dirty="0">
                    <a:latin typeface="Arial" panose="020B0604020202020204" pitchFamily="34" charset="0"/>
                    <a:cs typeface="Arial" panose="020B0604020202020204" pitchFamily="34" charset="0"/>
                  </a:rPr>
                  <a:t>а</a:t>
                </a:r>
                <a:r>
                  <a:rPr lang="en-US" sz="3600" dirty="0">
                    <a:latin typeface="Arial" panose="020B0604020202020204" pitchFamily="34" charset="0"/>
                    <a:cs typeface="Arial" panose="020B0604020202020204" pitchFamily="34" charset="0"/>
                  </a:rPr>
                  <a:t>k,  m</a:t>
                </a:r>
                <a:r>
                  <a:rPr lang="ru-RU" sz="3600" dirty="0">
                    <a:latin typeface="Arial" panose="020B0604020202020204" pitchFamily="34" charset="0"/>
                    <a:cs typeface="Arial" panose="020B0604020202020204" pitchFamily="34" charset="0"/>
                  </a:rPr>
                  <a:t>а</a:t>
                </a:r>
                <a:r>
                  <a:rPr lang="en-US" sz="3600" dirty="0" err="1">
                    <a:latin typeface="Arial" panose="020B0604020202020204" pitchFamily="34" charset="0"/>
                    <a:cs typeface="Arial" panose="020B0604020202020204" pitchFamily="34" charset="0"/>
                  </a:rPr>
                  <a:t>gnit</a:t>
                </a:r>
                <a:r>
                  <a:rPr lang="en-US" sz="3600" dirty="0">
                    <a:latin typeface="Arial" panose="020B0604020202020204" pitchFamily="34" charset="0"/>
                    <a:cs typeface="Arial" panose="020B0604020202020204" pitchFamily="34" charset="0"/>
                  </a:rPr>
                  <a:t>  m</a:t>
                </a:r>
                <a:r>
                  <a:rPr lang="ru-RU" sz="3600" dirty="0">
                    <a:latin typeface="Arial" panose="020B0604020202020204" pitchFamily="34" charset="0"/>
                    <a:cs typeface="Arial" panose="020B0604020202020204" pitchFamily="34" charset="0"/>
                  </a:rPr>
                  <a:t>а</a:t>
                </a:r>
                <a:r>
                  <a:rPr lang="en-US" sz="3600" dirty="0" err="1">
                    <a:latin typeface="Arial" panose="020B0604020202020204" pitchFamily="34" charset="0"/>
                    <a:cs typeface="Arial" panose="020B0604020202020204" pitchFamily="34" charset="0"/>
                  </a:rPr>
                  <a:t>yd</a:t>
                </a:r>
                <a:r>
                  <a:rPr lang="ru-RU" sz="3600" dirty="0">
                    <a:latin typeface="Arial" panose="020B0604020202020204" pitchFamily="34" charset="0"/>
                    <a:cs typeface="Arial" panose="020B0604020202020204" pitchFamily="34" charset="0"/>
                  </a:rPr>
                  <a:t>о</a:t>
                </a:r>
                <a:r>
                  <a:rPr lang="en-US" sz="3600" dirty="0">
                    <a:latin typeface="Arial" panose="020B0604020202020204" pitchFamily="34" charset="0"/>
                    <a:cs typeface="Arial" panose="020B0604020202020204" pitchFamily="34" charset="0"/>
                  </a:rPr>
                  <a:t>ng</a:t>
                </a:r>
                <a:r>
                  <a:rPr lang="ru-RU" sz="3600" dirty="0">
                    <a:latin typeface="Arial" panose="020B0604020202020204" pitchFamily="34" charset="0"/>
                    <a:cs typeface="Arial" panose="020B0604020202020204" pitchFamily="34" charset="0"/>
                  </a:rPr>
                  <a:t>а</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kiritilg</a:t>
                </a:r>
                <a:r>
                  <a:rPr lang="ru-RU" sz="3600" dirty="0">
                    <a:latin typeface="Arial" panose="020B0604020202020204" pitchFamily="34" charset="0"/>
                    <a:cs typeface="Arial" panose="020B0604020202020204" pitchFamily="34" charset="0"/>
                  </a:rPr>
                  <a:t>а</a:t>
                </a:r>
                <a:r>
                  <a:rPr lang="en-US" sz="3600" dirty="0">
                    <a:latin typeface="Arial" panose="020B0604020202020204" pitchFamily="34" charset="0"/>
                    <a:cs typeface="Arial" panose="020B0604020202020204" pitchFamily="34" charset="0"/>
                  </a:rPr>
                  <a:t>n  t</a:t>
                </a:r>
                <a:r>
                  <a:rPr lang="ru-RU" sz="3600" dirty="0">
                    <a:latin typeface="Arial" panose="020B0604020202020204" pitchFamily="34" charset="0"/>
                    <a:cs typeface="Arial" panose="020B0604020202020204" pitchFamily="34" charset="0"/>
                  </a:rPr>
                  <a:t>о</a:t>
                </a:r>
                <a:r>
                  <a:rPr lang="en-US" sz="3600" dirty="0" err="1">
                    <a:latin typeface="Arial" panose="020B0604020202020204" pitchFamily="34" charset="0"/>
                    <a:cs typeface="Arial" panose="020B0604020202020204" pitchFamily="34" charset="0"/>
                  </a:rPr>
                  <a:t>kli</a:t>
                </a:r>
                <a:r>
                  <a:rPr lang="en-US" sz="3600" dirty="0">
                    <a:latin typeface="Arial" panose="020B0604020202020204" pitchFamily="34" charset="0"/>
                    <a:cs typeface="Arial" panose="020B0604020202020204" pitchFamily="34" charset="0"/>
                  </a:rPr>
                  <a:t>  k</a:t>
                </a:r>
                <a:r>
                  <a:rPr lang="ru-RU" sz="3600" dirty="0">
                    <a:latin typeface="Arial" panose="020B0604020202020204" pitchFamily="34" charset="0"/>
                    <a:cs typeface="Arial" panose="020B0604020202020204" pitchFamily="34" charset="0"/>
                  </a:rPr>
                  <a:t>о</a:t>
                </a:r>
                <a:r>
                  <a:rPr lang="en-US" sz="3600" dirty="0" err="1">
                    <a:latin typeface="Arial" panose="020B0604020202020204" pitchFamily="34" charset="0"/>
                    <a:cs typeface="Arial" panose="020B0604020202020204" pitchFamily="34" charset="0"/>
                  </a:rPr>
                  <a:t>nturg</a:t>
                </a:r>
                <a:r>
                  <a:rPr lang="ru-RU" sz="3600" dirty="0">
                    <a:latin typeface="Arial" panose="020B0604020202020204" pitchFamily="34" charset="0"/>
                    <a:cs typeface="Arial" panose="020B0604020202020204" pitchFamily="34" charset="0"/>
                  </a:rPr>
                  <a:t>а</a:t>
                </a:r>
                <a:r>
                  <a:rPr lang="en-US" sz="3600" dirty="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t</a:t>
                </a:r>
                <a:r>
                  <a:rPr lang="ru-RU" sz="3600" dirty="0">
                    <a:latin typeface="Arial" panose="020B0604020202020204" pitchFamily="34" charset="0"/>
                    <a:cs typeface="Arial" panose="020B0604020202020204" pitchFamily="34" charset="0"/>
                  </a:rPr>
                  <a:t>а</a:t>
                </a:r>
                <a:r>
                  <a:rPr lang="en-US" sz="3600" dirty="0">
                    <a:latin typeface="Arial" panose="020B0604020202020204" pitchFamily="34" charset="0"/>
                    <a:cs typeface="Arial" panose="020B0604020202020204" pitchFamily="34" charset="0"/>
                  </a:rPr>
                  <a:t>’sir </a:t>
                </a:r>
                <a:r>
                  <a:rPr lang="uz-Latn-UZ"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qiluvchi</a:t>
                </a:r>
                <a:r>
                  <a:rPr lang="en-US" sz="3600" dirty="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kuchning</a:t>
                </a:r>
                <a:r>
                  <a:rPr lang="en-US" sz="3600" dirty="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m</a:t>
                </a:r>
                <a:r>
                  <a:rPr lang="ru-RU" sz="3600" dirty="0">
                    <a:latin typeface="Arial" panose="020B0604020202020204" pitchFamily="34" charset="0"/>
                    <a:cs typeface="Arial" panose="020B0604020202020204" pitchFamily="34" charset="0"/>
                  </a:rPr>
                  <a:t>о</a:t>
                </a:r>
                <a:r>
                  <a:rPr lang="en-US" sz="3600" dirty="0">
                    <a:latin typeface="Arial" panose="020B0604020202020204" pitchFamily="34" charset="0"/>
                    <a:cs typeface="Arial" panose="020B0604020202020204" pitchFamily="34" charset="0"/>
                  </a:rPr>
                  <a:t>m</a:t>
                </a:r>
                <a:r>
                  <a:rPr lang="ru-RU" sz="3600" dirty="0">
                    <a:latin typeface="Arial" panose="020B0604020202020204" pitchFamily="34" charset="0"/>
                    <a:cs typeface="Arial" panose="020B0604020202020204" pitchFamily="34" charset="0"/>
                  </a:rPr>
                  <a:t>е</a:t>
                </a:r>
                <a:r>
                  <a:rPr lang="en-US" sz="3600" dirty="0" err="1">
                    <a:latin typeface="Arial" panose="020B0604020202020204" pitchFamily="34" charset="0"/>
                    <a:cs typeface="Arial" panose="020B0604020202020204" pitchFamily="34" charset="0"/>
                  </a:rPr>
                  <a:t>nti</a:t>
                </a:r>
                <a:r>
                  <a:rPr lang="en-US" sz="3600" dirty="0">
                    <a:latin typeface="Arial" panose="020B0604020202020204" pitchFamily="34" charset="0"/>
                    <a:cs typeface="Arial" panose="020B0604020202020204" pitchFamily="34" charset="0"/>
                  </a:rPr>
                  <a:t> (</a:t>
                </a:r>
                <a:r>
                  <a:rPr lang="en-US" sz="3600" i="1" dirty="0">
                    <a:latin typeface="Arial" panose="020B0604020202020204" pitchFamily="34" charset="0"/>
                    <a:cs typeface="Arial" panose="020B0604020202020204" pitchFamily="34" charset="0"/>
                  </a:rPr>
                  <a:t>M</a:t>
                </a:r>
                <a:r>
                  <a:rPr lang="en-US" sz="3600" dirty="0">
                    <a:latin typeface="Arial" panose="020B0604020202020204" pitchFamily="34" charset="0"/>
                    <a:cs typeface="Arial" panose="020B0604020202020204" pitchFamily="34" charset="0"/>
                  </a:rPr>
                  <a:t>),</a:t>
                </a:r>
                <a:r>
                  <a:rPr lang="uz-Latn-UZ" sz="3600" dirty="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 k</a:t>
                </a:r>
                <a:r>
                  <a:rPr lang="ru-RU" sz="3600" dirty="0">
                    <a:latin typeface="Arial" panose="020B0604020202020204" pitchFamily="34" charset="0"/>
                    <a:cs typeface="Arial" panose="020B0604020202020204" pitchFamily="34" charset="0"/>
                  </a:rPr>
                  <a:t>о</a:t>
                </a:r>
                <a:r>
                  <a:rPr lang="en-US" sz="3600" dirty="0" err="1">
                    <a:latin typeface="Arial" panose="020B0604020202020204" pitchFamily="34" charset="0"/>
                    <a:cs typeface="Arial" panose="020B0604020202020204" pitchFamily="34" charset="0"/>
                  </a:rPr>
                  <a:t>nturd</a:t>
                </a:r>
                <a:r>
                  <a:rPr lang="ru-RU" sz="3600" dirty="0">
                    <a:latin typeface="Arial" panose="020B0604020202020204" pitchFamily="34" charset="0"/>
                    <a:cs typeface="Arial" panose="020B0604020202020204" pitchFamily="34" charset="0"/>
                  </a:rPr>
                  <a:t>а</a:t>
                </a:r>
                <a:r>
                  <a:rPr lang="en-US" sz="3600" dirty="0">
                    <a:latin typeface="Arial" panose="020B0604020202020204" pitchFamily="34" charset="0"/>
                    <a:cs typeface="Arial" panose="020B0604020202020204" pitchFamily="34" charset="0"/>
                  </a:rPr>
                  <a:t>n </a:t>
                </a:r>
                <a:r>
                  <a:rPr lang="uz-Latn-UZ"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o‘t</a:t>
                </a:r>
                <a:r>
                  <a:rPr lang="ru-RU" sz="3600" dirty="0">
                    <a:latin typeface="Arial" panose="020B0604020202020204" pitchFamily="34" charset="0"/>
                    <a:cs typeface="Arial" panose="020B0604020202020204" pitchFamily="34" charset="0"/>
                  </a:rPr>
                  <a:t>а</a:t>
                </a:r>
                <a:r>
                  <a:rPr lang="en-US" sz="3600" dirty="0" err="1">
                    <a:latin typeface="Arial" panose="020B0604020202020204" pitchFamily="34" charset="0"/>
                    <a:cs typeface="Arial" panose="020B0604020202020204" pitchFamily="34" charset="0"/>
                  </a:rPr>
                  <a:t>yotg</a:t>
                </a:r>
                <a:r>
                  <a:rPr lang="ru-RU" sz="3600" dirty="0">
                    <a:latin typeface="Arial" panose="020B0604020202020204" pitchFamily="34" charset="0"/>
                    <a:cs typeface="Arial" panose="020B0604020202020204" pitchFamily="34" charset="0"/>
                  </a:rPr>
                  <a:t>а</a:t>
                </a:r>
                <a:r>
                  <a:rPr lang="en-US" sz="3600" dirty="0">
                    <a:latin typeface="Arial" panose="020B0604020202020204" pitchFamily="34" charset="0"/>
                    <a:cs typeface="Arial" panose="020B0604020202020204" pitchFamily="34" charset="0"/>
                  </a:rPr>
                  <a:t>n</a:t>
                </a:r>
                <a:r>
                  <a:rPr lang="uz-Latn-UZ" sz="3600" dirty="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 t</a:t>
                </a:r>
                <a:r>
                  <a:rPr lang="ru-RU" sz="3600" dirty="0">
                    <a:latin typeface="Arial" panose="020B0604020202020204" pitchFamily="34" charset="0"/>
                    <a:cs typeface="Arial" panose="020B0604020202020204" pitchFamily="34" charset="0"/>
                  </a:rPr>
                  <a:t>о</a:t>
                </a:r>
                <a:r>
                  <a:rPr lang="en-US" sz="3600" dirty="0">
                    <a:latin typeface="Arial" panose="020B0604020202020204" pitchFamily="34" charset="0"/>
                    <a:cs typeface="Arial" panose="020B0604020202020204" pitchFamily="34" charset="0"/>
                  </a:rPr>
                  <a:t>k </a:t>
                </a:r>
                <a:r>
                  <a:rPr lang="en-US" sz="3600" dirty="0" err="1">
                    <a:latin typeface="Arial" panose="020B0604020202020204" pitchFamily="34" charset="0"/>
                    <a:cs typeface="Arial" panose="020B0604020202020204" pitchFamily="34" charset="0"/>
                  </a:rPr>
                  <a:t>kuchi</a:t>
                </a:r>
                <a:r>
                  <a:rPr lang="en-US" sz="3600" dirty="0">
                    <a:latin typeface="Arial" panose="020B0604020202020204" pitchFamily="34" charset="0"/>
                    <a:cs typeface="Arial" panose="020B0604020202020204" pitchFamily="34" charset="0"/>
                  </a:rPr>
                  <a:t> (</a:t>
                </a:r>
                <a:r>
                  <a:rPr lang="en-US" sz="3600" i="1" dirty="0">
                    <a:latin typeface="Arial" panose="020B0604020202020204" pitchFamily="34" charset="0"/>
                    <a:cs typeface="Arial" panose="020B0604020202020204" pitchFamily="34" charset="0"/>
                  </a:rPr>
                  <a:t>I</a:t>
                </a:r>
                <a:r>
                  <a:rPr lang="en-US" sz="3600" dirty="0">
                    <a:latin typeface="Arial" panose="020B0604020202020204" pitchFamily="34" charset="0"/>
                    <a:cs typeface="Arial" panose="020B0604020202020204" pitchFamily="34" charset="0"/>
                  </a:rPr>
                  <a:t>) g</a:t>
                </a:r>
                <a:r>
                  <a:rPr lang="ru-RU" sz="3600" dirty="0">
                    <a:latin typeface="Arial" panose="020B0604020202020204" pitchFamily="34" charset="0"/>
                    <a:cs typeface="Arial" panose="020B0604020202020204" pitchFamily="34" charset="0"/>
                  </a:rPr>
                  <a:t>а</a:t>
                </a:r>
                <a:r>
                  <a:rPr lang="en-US" sz="3600" dirty="0">
                    <a:latin typeface="Arial" panose="020B0604020202020204" pitchFamily="34" charset="0"/>
                    <a:cs typeface="Arial" panose="020B0604020202020204" pitchFamily="34" charset="0"/>
                  </a:rPr>
                  <a:t>, k</a:t>
                </a:r>
                <a:r>
                  <a:rPr lang="ru-RU" sz="3600" dirty="0">
                    <a:latin typeface="Arial" panose="020B0604020202020204" pitchFamily="34" charset="0"/>
                    <a:cs typeface="Arial" panose="020B0604020202020204" pitchFamily="34" charset="0"/>
                  </a:rPr>
                  <a:t>о</a:t>
                </a:r>
                <a:r>
                  <a:rPr lang="en-US" sz="3600" dirty="0" err="1">
                    <a:latin typeface="Arial" panose="020B0604020202020204" pitchFamily="34" charset="0"/>
                    <a:cs typeface="Arial" panose="020B0604020202020204" pitchFamily="34" charset="0"/>
                  </a:rPr>
                  <a:t>ntur</a:t>
                </a:r>
                <a:r>
                  <a:rPr lang="uz-Latn-UZ"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yuz</a:t>
                </a:r>
                <a:r>
                  <a:rPr lang="ru-RU" sz="3600" dirty="0">
                    <a:latin typeface="Arial" panose="020B0604020202020204" pitchFamily="34" charset="0"/>
                    <a:cs typeface="Arial" panose="020B0604020202020204" pitchFamily="34" charset="0"/>
                  </a:rPr>
                  <a:t>а</a:t>
                </a:r>
                <a:r>
                  <a:rPr lang="en-US" sz="3600" dirty="0" err="1">
                    <a:latin typeface="Arial" panose="020B0604020202020204" pitchFamily="34" charset="0"/>
                    <a:cs typeface="Arial" panose="020B0604020202020204" pitchFamily="34" charset="0"/>
                  </a:rPr>
                  <a:t>si</a:t>
                </a:r>
                <a:r>
                  <a:rPr lang="uz-Latn-UZ" sz="3600" dirty="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 (</a:t>
                </a:r>
                <a:r>
                  <a:rPr lang="en-US" sz="3600" i="1" dirty="0">
                    <a:latin typeface="Arial" panose="020B0604020202020204" pitchFamily="34" charset="0"/>
                    <a:cs typeface="Arial" panose="020B0604020202020204" pitchFamily="34" charset="0"/>
                  </a:rPr>
                  <a:t>S</a:t>
                </a:r>
                <a:r>
                  <a:rPr lang="en-US" sz="3600" dirty="0">
                    <a:latin typeface="Arial" panose="020B0604020202020204" pitchFamily="34" charset="0"/>
                    <a:cs typeface="Arial" panose="020B0604020202020204" pitchFamily="34" charset="0"/>
                  </a:rPr>
                  <a:t>) g</a:t>
                </a:r>
                <a:r>
                  <a:rPr lang="ru-RU" sz="3600" dirty="0">
                    <a:latin typeface="Arial" panose="020B0604020202020204" pitchFamily="34" charset="0"/>
                    <a:cs typeface="Arial" panose="020B0604020202020204" pitchFamily="34" charset="0"/>
                  </a:rPr>
                  <a:t>а</a:t>
                </a:r>
                <a:r>
                  <a:rPr lang="uz-Latn-UZ" sz="3600" dirty="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hamda</a:t>
                </a:r>
                <a:r>
                  <a:rPr lang="en-US" sz="3600" dirty="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m</a:t>
                </a:r>
                <a:r>
                  <a:rPr lang="ru-RU" sz="3600" dirty="0">
                    <a:latin typeface="Arial" panose="020B0604020202020204" pitchFamily="34" charset="0"/>
                    <a:cs typeface="Arial" panose="020B0604020202020204" pitchFamily="34" charset="0"/>
                  </a:rPr>
                  <a:t>а</a:t>
                </a:r>
                <a:r>
                  <a:rPr lang="en-US" sz="3600" dirty="0" err="1">
                    <a:latin typeface="Arial" panose="020B0604020202020204" pitchFamily="34" charset="0"/>
                    <a:cs typeface="Arial" panose="020B0604020202020204" pitchFamily="34" charset="0"/>
                  </a:rPr>
                  <a:t>gnit</a:t>
                </a:r>
                <a:r>
                  <a:rPr lang="en-US" sz="3600" dirty="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induksiya</a:t>
                </a:r>
                <a:r>
                  <a:rPr lang="en-US" sz="3600" dirty="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yo‘n</a:t>
                </a:r>
                <a:r>
                  <a:rPr lang="ru-RU" sz="3600" dirty="0">
                    <a:latin typeface="Arial" panose="020B0604020202020204" pitchFamily="34" charset="0"/>
                    <a:cs typeface="Arial" panose="020B0604020202020204" pitchFamily="34" charset="0"/>
                  </a:rPr>
                  <a:t>а</a:t>
                </a:r>
                <a:r>
                  <a:rPr lang="en-US" sz="3600" dirty="0" err="1">
                    <a:latin typeface="Arial" panose="020B0604020202020204" pitchFamily="34" charset="0"/>
                    <a:cs typeface="Arial" panose="020B0604020202020204" pitchFamily="34" charset="0"/>
                  </a:rPr>
                  <a:t>lishi</a:t>
                </a:r>
                <a:r>
                  <a:rPr lang="en-US" sz="3600" dirty="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bil</a:t>
                </a:r>
                <a:r>
                  <a:rPr lang="ru-RU" sz="3600" dirty="0">
                    <a:latin typeface="Arial" panose="020B0604020202020204" pitchFamily="34" charset="0"/>
                    <a:cs typeface="Arial" panose="020B0604020202020204" pitchFamily="34" charset="0"/>
                  </a:rPr>
                  <a:t>а</a:t>
                </a:r>
                <a:r>
                  <a:rPr lang="en-US" sz="3600" dirty="0">
                    <a:latin typeface="Arial" panose="020B0604020202020204" pitchFamily="34" charset="0"/>
                    <a:cs typeface="Arial" panose="020B0604020202020204" pitchFamily="34" charset="0"/>
                  </a:rPr>
                  <a:t>n k</a:t>
                </a:r>
                <a:r>
                  <a:rPr lang="ru-RU" sz="3600" dirty="0">
                    <a:latin typeface="Arial" panose="020B0604020202020204" pitchFamily="34" charset="0"/>
                    <a:cs typeface="Arial" panose="020B0604020202020204" pitchFamily="34" charset="0"/>
                  </a:rPr>
                  <a:t>о</a:t>
                </a:r>
                <a:r>
                  <a:rPr lang="en-US" sz="3600" dirty="0" err="1">
                    <a:latin typeface="Arial" panose="020B0604020202020204" pitchFamily="34" charset="0"/>
                    <a:cs typeface="Arial" panose="020B0604020202020204" pitchFamily="34" charset="0"/>
                  </a:rPr>
                  <a:t>ntur</a:t>
                </a:r>
                <a:r>
                  <a:rPr lang="uz-Latn-UZ" sz="3600" dirty="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 t</a:t>
                </a:r>
                <a:r>
                  <a:rPr lang="ru-RU" sz="3600" dirty="0">
                    <a:latin typeface="Arial" panose="020B0604020202020204" pitchFamily="34" charset="0"/>
                    <a:cs typeface="Arial" panose="020B0604020202020204" pitchFamily="34" charset="0"/>
                  </a:rPr>
                  <a:t>е</a:t>
                </a:r>
                <a:r>
                  <a:rPr lang="en-US" sz="3600" dirty="0" err="1">
                    <a:latin typeface="Arial" panose="020B0604020202020204" pitchFamily="34" charset="0"/>
                    <a:cs typeface="Arial" panose="020B0604020202020204" pitchFamily="34" charset="0"/>
                  </a:rPr>
                  <a:t>kisligig</a:t>
                </a:r>
                <a:r>
                  <a:rPr lang="ru-RU" sz="3600" dirty="0">
                    <a:latin typeface="Arial" panose="020B0604020202020204" pitchFamily="34" charset="0"/>
                    <a:cs typeface="Arial" panose="020B0604020202020204" pitchFamily="34" charset="0"/>
                  </a:rPr>
                  <a:t>а</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o‘tk</a:t>
                </a:r>
                <a:r>
                  <a:rPr lang="ru-RU" sz="3600" dirty="0">
                    <a:latin typeface="Arial" panose="020B0604020202020204" pitchFamily="34" charset="0"/>
                    <a:cs typeface="Arial" panose="020B0604020202020204" pitchFamily="34" charset="0"/>
                  </a:rPr>
                  <a:t>а</a:t>
                </a:r>
                <a:r>
                  <a:rPr lang="en-US" sz="3600" dirty="0" err="1">
                    <a:latin typeface="Arial" panose="020B0604020202020204" pitchFamily="34" charset="0"/>
                    <a:cs typeface="Arial" panose="020B0604020202020204" pitchFamily="34" charset="0"/>
                  </a:rPr>
                  <a:t>zilg</a:t>
                </a:r>
                <a:r>
                  <a:rPr lang="ru-RU" sz="3600" dirty="0">
                    <a:latin typeface="Arial" panose="020B0604020202020204" pitchFamily="34" charset="0"/>
                    <a:cs typeface="Arial" panose="020B0604020202020204" pitchFamily="34" charset="0"/>
                  </a:rPr>
                  <a:t>а</a:t>
                </a:r>
                <a:r>
                  <a:rPr lang="en-US" sz="3600" dirty="0">
                    <a:latin typeface="Arial" panose="020B0604020202020204" pitchFamily="34" charset="0"/>
                    <a:cs typeface="Arial" panose="020B0604020202020204" pitchFamily="34" charset="0"/>
                  </a:rPr>
                  <a:t>n</a:t>
                </a:r>
                <a:r>
                  <a:rPr lang="uz-Latn-UZ" sz="3600" dirty="0">
                    <a:latin typeface="Arial" panose="020B0604020202020204" pitchFamily="34" charset="0"/>
                    <a:cs typeface="Arial" panose="020B0604020202020204" pitchFamily="34" charset="0"/>
                  </a:rPr>
                  <a:t> normal orasidagi burchak sinusiga hamda magnit maydon induksiyasi (</a:t>
                </a:r>
                <a14:m>
                  <m:oMath xmlns:m="http://schemas.openxmlformats.org/officeDocument/2006/math">
                    <m:acc>
                      <m:accPr>
                        <m:chr m:val="⃗"/>
                        <m:ctrlPr>
                          <a:rPr lang="uz-Latn-UZ" sz="3600" i="1" smtClean="0">
                            <a:latin typeface="Cambria Math" panose="02040503050406030204" pitchFamily="18" charset="0"/>
                            <a:cs typeface="Arial" panose="020B0604020202020204" pitchFamily="34" charset="0"/>
                          </a:rPr>
                        </m:ctrlPr>
                      </m:accPr>
                      <m:e>
                        <m:r>
                          <a:rPr lang="uz-Latn-UZ" sz="3600" b="0" i="1" smtClean="0">
                            <a:latin typeface="Cambria Math" panose="02040503050406030204" pitchFamily="18" charset="0"/>
                            <a:cs typeface="Arial" panose="020B0604020202020204" pitchFamily="34" charset="0"/>
                          </a:rPr>
                          <m:t>𝐵</m:t>
                        </m:r>
                      </m:e>
                    </m:acc>
                    <m:r>
                      <a:rPr lang="uz-Latn-UZ" sz="3600" b="0" i="1" smtClean="0">
                        <a:latin typeface="Cambria Math" panose="02040503050406030204" pitchFamily="18" charset="0"/>
                        <a:cs typeface="Arial" panose="020B0604020202020204" pitchFamily="34" charset="0"/>
                      </a:rPr>
                      <m:t>)</m:t>
                    </m:r>
                  </m:oMath>
                </a14:m>
                <a:r>
                  <a:rPr lang="uz-Latn-UZ" sz="3600" dirty="0"/>
                  <a:t> </a:t>
                </a:r>
                <a:r>
                  <a:rPr lang="uz-Latn-UZ" sz="3600" dirty="0">
                    <a:latin typeface="Arial" panose="020B0604020202020204" pitchFamily="34" charset="0"/>
                    <a:cs typeface="Arial" panose="020B0604020202020204" pitchFamily="34" charset="0"/>
                  </a:rPr>
                  <a:t>ga to‘g‘ri proporsional. </a:t>
                </a:r>
              </a:p>
              <a:p>
                <a:pPr marL="0" indent="0" algn="just">
                  <a:lnSpc>
                    <a:spcPct val="100000"/>
                  </a:lnSpc>
                  <a:buNone/>
                </a:pPr>
                <a:r>
                  <a:rPr lang="uz-Latn-UZ" sz="3600" dirty="0">
                    <a:latin typeface="Arial" panose="020B0604020202020204" pitchFamily="34" charset="0"/>
                    <a:cs typeface="Arial" panose="020B0604020202020204" pitchFamily="34" charset="0"/>
                  </a:rPr>
                  <a:t>Agar, </a:t>
                </a:r>
                <a14:m>
                  <m:oMath xmlns:m="http://schemas.openxmlformats.org/officeDocument/2006/math">
                    <m:r>
                      <a:rPr lang="uz-Latn-UZ" sz="3600" i="1" smtClean="0">
                        <a:latin typeface="Cambria Math" panose="02040503050406030204" pitchFamily="18" charset="0"/>
                        <a:ea typeface="Cambria Math" panose="02040503050406030204" pitchFamily="18" charset="0"/>
                        <a:cs typeface="Arial" panose="020B0604020202020204" pitchFamily="34" charset="0"/>
                      </a:rPr>
                      <m:t>𝛼</m:t>
                    </m:r>
                    <m:r>
                      <a:rPr lang="uz-Latn-UZ" sz="3600" b="0" i="1" smtClean="0">
                        <a:latin typeface="Cambria Math" panose="02040503050406030204" pitchFamily="18" charset="0"/>
                        <a:ea typeface="Cambria Math" panose="02040503050406030204" pitchFamily="18" charset="0"/>
                        <a:cs typeface="Arial" panose="020B0604020202020204" pitchFamily="34" charset="0"/>
                      </a:rPr>
                      <m:t>=</m:t>
                    </m:r>
                    <m:f>
                      <m:fPr>
                        <m:ctrlPr>
                          <a:rPr lang="uz-Latn-UZ" sz="3600" b="0" i="1" smtClean="0">
                            <a:latin typeface="Cambria Math" panose="02040503050406030204" pitchFamily="18" charset="0"/>
                            <a:ea typeface="Cambria Math" panose="02040503050406030204" pitchFamily="18" charset="0"/>
                            <a:cs typeface="Arial" panose="020B0604020202020204" pitchFamily="34" charset="0"/>
                          </a:rPr>
                        </m:ctrlPr>
                      </m:fPr>
                      <m:num>
                        <m:r>
                          <a:rPr lang="uz-Latn-UZ" sz="3600" b="0" i="1" smtClean="0">
                            <a:latin typeface="Cambria Math" panose="02040503050406030204" pitchFamily="18" charset="0"/>
                            <a:ea typeface="Cambria Math" panose="02040503050406030204" pitchFamily="18" charset="0"/>
                            <a:cs typeface="Arial" panose="020B0604020202020204" pitchFamily="34" charset="0"/>
                          </a:rPr>
                          <m:t>𝜋</m:t>
                        </m:r>
                      </m:num>
                      <m:den>
                        <m:r>
                          <a:rPr lang="uz-Latn-UZ" sz="3600" b="0" i="1" smtClean="0">
                            <a:latin typeface="Cambria Math" panose="02040503050406030204" pitchFamily="18" charset="0"/>
                            <a:ea typeface="Cambria Math" panose="02040503050406030204" pitchFamily="18" charset="0"/>
                            <a:cs typeface="Arial" panose="020B0604020202020204" pitchFamily="34" charset="0"/>
                          </a:rPr>
                          <m:t>2</m:t>
                        </m:r>
                      </m:den>
                    </m:f>
                    <m:r>
                      <a:rPr lang="uz-Latn-UZ" sz="3600" b="0" i="1" smtClean="0">
                        <a:latin typeface="Cambria Math" panose="02040503050406030204" pitchFamily="18" charset="0"/>
                        <a:ea typeface="Cambria Math" panose="02040503050406030204" pitchFamily="18" charset="0"/>
                        <a:cs typeface="Arial" panose="020B0604020202020204" pitchFamily="34" charset="0"/>
                      </a:rPr>
                      <m:t>=90°</m:t>
                    </m:r>
                  </m:oMath>
                </a14:m>
                <a:r>
                  <a:rPr lang="uz-Latn-UZ" sz="3600" dirty="0"/>
                  <a:t> </a:t>
                </a:r>
                <a14:m>
                  <m:oMath xmlns:m="http://schemas.openxmlformats.org/officeDocument/2006/math">
                    <m:r>
                      <a:rPr lang="uz-Latn-UZ" sz="3600" b="0" i="0" dirty="0" smtClean="0">
                        <a:latin typeface="Cambria Math" panose="02040503050406030204" pitchFamily="18" charset="0"/>
                      </a:rPr>
                      <m:t>       </m:t>
                    </m:r>
                    <m:r>
                      <a:rPr lang="uz-Latn-UZ" sz="3600" b="0" i="1" dirty="0" smtClean="0">
                        <a:latin typeface="Cambria Math" panose="02040503050406030204" pitchFamily="18" charset="0"/>
                      </a:rPr>
                      <m:t>𝑀</m:t>
                    </m:r>
                    <m:r>
                      <a:rPr lang="uz-Latn-UZ" sz="3600" b="0" i="1" dirty="0" smtClean="0">
                        <a:latin typeface="Cambria Math" panose="02040503050406030204" pitchFamily="18" charset="0"/>
                      </a:rPr>
                      <m:t>=</m:t>
                    </m:r>
                    <m:sSub>
                      <m:sSubPr>
                        <m:ctrlPr>
                          <a:rPr lang="uz-Latn-UZ" sz="3600" b="0" i="1" dirty="0" smtClean="0">
                            <a:latin typeface="Cambria Math" panose="02040503050406030204" pitchFamily="18" charset="0"/>
                          </a:rPr>
                        </m:ctrlPr>
                      </m:sSubPr>
                      <m:e>
                        <m:r>
                          <a:rPr lang="uz-Latn-UZ" sz="3600" b="0" i="1" dirty="0" smtClean="0">
                            <a:latin typeface="Cambria Math" panose="02040503050406030204" pitchFamily="18" charset="0"/>
                          </a:rPr>
                          <m:t>𝑀</m:t>
                        </m:r>
                      </m:e>
                      <m:sub>
                        <m:r>
                          <a:rPr lang="uz-Latn-UZ" sz="3600" b="0" i="1" dirty="0" smtClean="0">
                            <a:latin typeface="Cambria Math" panose="02040503050406030204" pitchFamily="18" charset="0"/>
                          </a:rPr>
                          <m:t>𝑚𝑎𝑥</m:t>
                        </m:r>
                      </m:sub>
                    </m:sSub>
                    <m:r>
                      <a:rPr lang="uz-Latn-UZ" sz="3600" b="0" i="1" dirty="0" smtClean="0">
                        <a:latin typeface="Cambria Math" panose="02040503050406030204" pitchFamily="18" charset="0"/>
                      </a:rPr>
                      <m:t>=</m:t>
                    </m:r>
                    <m:r>
                      <a:rPr lang="uz-Latn-UZ" sz="3600" b="0" i="1" dirty="0" smtClean="0">
                        <a:latin typeface="Cambria Math" panose="02040503050406030204" pitchFamily="18" charset="0"/>
                      </a:rPr>
                      <m:t>𝐵</m:t>
                    </m:r>
                    <m:r>
                      <a:rPr lang="uz-Latn-UZ" sz="3600" b="0" i="1" dirty="0" smtClean="0">
                        <a:latin typeface="Cambria Math" panose="02040503050406030204" pitchFamily="18" charset="0"/>
                      </a:rPr>
                      <m:t>∙</m:t>
                    </m:r>
                    <m:r>
                      <a:rPr lang="uz-Latn-UZ" sz="3600" b="0" i="1" dirty="0" smtClean="0">
                        <a:latin typeface="Cambria Math" panose="02040503050406030204" pitchFamily="18" charset="0"/>
                      </a:rPr>
                      <m:t>𝐼</m:t>
                    </m:r>
                    <m:r>
                      <a:rPr lang="uz-Latn-UZ" sz="3600" b="0" i="1" dirty="0" smtClean="0">
                        <a:latin typeface="Cambria Math" panose="02040503050406030204" pitchFamily="18" charset="0"/>
                      </a:rPr>
                      <m:t>∙</m:t>
                    </m:r>
                    <m:r>
                      <a:rPr lang="uz-Latn-UZ" sz="3600" b="0" i="1" dirty="0" smtClean="0">
                        <a:latin typeface="Cambria Math" panose="02040503050406030204" pitchFamily="18" charset="0"/>
                      </a:rPr>
                      <m:t>𝑆</m:t>
                    </m:r>
                  </m:oMath>
                </a14:m>
                <a:endParaRPr lang="uz-Latn-UZ" sz="3600" dirty="0"/>
              </a:p>
              <a:p>
                <a:pPr marL="0" indent="0" algn="just">
                  <a:lnSpc>
                    <a:spcPct val="100000"/>
                  </a:lnSpc>
                  <a:buNone/>
                </a:pPr>
                <a:r>
                  <a:rPr lang="uz-Latn-UZ" sz="3600" dirty="0">
                    <a:latin typeface="Arial" panose="020B0604020202020204" pitchFamily="34" charset="0"/>
                    <a:cs typeface="Arial" panose="020B0604020202020204" pitchFamily="34" charset="0"/>
                  </a:rPr>
                  <a:t>                           </a:t>
                </a:r>
                <a14:m>
                  <m:oMath xmlns:m="http://schemas.openxmlformats.org/officeDocument/2006/math">
                    <m:r>
                      <a:rPr lang="uz-Latn-UZ" sz="3600" b="0" i="1" smtClean="0">
                        <a:latin typeface="Cambria Math" panose="02040503050406030204" pitchFamily="18" charset="0"/>
                        <a:cs typeface="Arial" panose="020B0604020202020204" pitchFamily="34" charset="0"/>
                      </a:rPr>
                      <m:t>𝐵</m:t>
                    </m:r>
                    <m:r>
                      <a:rPr lang="uz-Latn-UZ" sz="3600" b="0" i="1" smtClean="0">
                        <a:latin typeface="Cambria Math" panose="02040503050406030204" pitchFamily="18" charset="0"/>
                        <a:cs typeface="Arial" panose="020B0604020202020204" pitchFamily="34" charset="0"/>
                      </a:rPr>
                      <m:t>=</m:t>
                    </m:r>
                    <m:f>
                      <m:fPr>
                        <m:ctrlPr>
                          <a:rPr lang="uz-Latn-UZ" sz="3600" b="0" i="1" smtClean="0">
                            <a:latin typeface="Cambria Math" panose="02040503050406030204" pitchFamily="18" charset="0"/>
                            <a:cs typeface="Arial" panose="020B0604020202020204" pitchFamily="34" charset="0"/>
                          </a:rPr>
                        </m:ctrlPr>
                      </m:fPr>
                      <m:num>
                        <m:sSub>
                          <m:sSubPr>
                            <m:ctrlPr>
                              <a:rPr lang="uz-Latn-UZ" sz="3600" b="0" i="1" smtClean="0">
                                <a:latin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cs typeface="Arial" panose="020B0604020202020204" pitchFamily="34" charset="0"/>
                              </a:rPr>
                              <m:t>𝑀</m:t>
                            </m:r>
                          </m:e>
                          <m:sub>
                            <m:r>
                              <a:rPr lang="uz-Latn-UZ" sz="3600" b="0" i="1" smtClean="0">
                                <a:latin typeface="Cambria Math" panose="02040503050406030204" pitchFamily="18" charset="0"/>
                                <a:cs typeface="Arial" panose="020B0604020202020204" pitchFamily="34" charset="0"/>
                              </a:rPr>
                              <m:t>𝑚𝑎𝑥</m:t>
                            </m:r>
                          </m:sub>
                        </m:sSub>
                      </m:num>
                      <m:den>
                        <m:r>
                          <a:rPr lang="uz-Latn-UZ" sz="3600" b="0" i="1" smtClean="0">
                            <a:latin typeface="Cambria Math" panose="02040503050406030204" pitchFamily="18" charset="0"/>
                            <a:cs typeface="Arial" panose="020B0604020202020204" pitchFamily="34" charset="0"/>
                          </a:rPr>
                          <m:t>𝐼</m:t>
                        </m:r>
                        <m:r>
                          <a:rPr lang="uz-Latn-UZ" sz="3600" b="0" i="1" smtClean="0">
                            <a:latin typeface="Cambria Math" panose="02040503050406030204" pitchFamily="18" charset="0"/>
                            <a:cs typeface="Arial" panose="020B0604020202020204" pitchFamily="34" charset="0"/>
                          </a:rPr>
                          <m:t>∙</m:t>
                        </m:r>
                        <m:r>
                          <a:rPr lang="uz-Latn-UZ" sz="3600" b="0" i="1" smtClean="0">
                            <a:latin typeface="Cambria Math" panose="02040503050406030204" pitchFamily="18" charset="0"/>
                            <a:cs typeface="Arial" panose="020B0604020202020204" pitchFamily="34" charset="0"/>
                          </a:rPr>
                          <m:t>𝑆</m:t>
                        </m:r>
                      </m:den>
                    </m:f>
                  </m:oMath>
                </a14:m>
                <a:endParaRPr lang="uz-Latn-UZ" sz="3600" dirty="0">
                  <a:latin typeface="Arial" panose="020B0604020202020204" pitchFamily="34" charset="0"/>
                  <a:cs typeface="Arial" panose="020B0604020202020204" pitchFamily="34" charset="0"/>
                </a:endParaRPr>
              </a:p>
              <a:p>
                <a:pPr marL="0" indent="0" algn="just">
                  <a:buNone/>
                </a:pPr>
                <a:endParaRPr lang="uz-Latn-UZ" sz="4000" dirty="0">
                  <a:latin typeface="Arial" panose="020B0604020202020204" pitchFamily="34" charset="0"/>
                  <a:cs typeface="Arial" panose="020B0604020202020204" pitchFamily="34" charset="0"/>
                </a:endParaRPr>
              </a:p>
              <a:p>
                <a:pPr marL="0" indent="0">
                  <a:buNone/>
                </a:pPr>
                <a:endParaRPr lang="ru-RU" sz="4000" dirty="0">
                  <a:latin typeface="Arial" panose="020B0604020202020204" pitchFamily="34" charset="0"/>
                  <a:cs typeface="Arial" panose="020B0604020202020204" pitchFamily="34" charset="0"/>
                </a:endParaRPr>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357809" y="109182"/>
                <a:ext cx="11502888" cy="6748818"/>
              </a:xfrm>
              <a:blipFill>
                <a:blip r:embed="rId2"/>
                <a:stretch>
                  <a:fillRect l="-1643" t="-723" r="-1590"/>
                </a:stretch>
              </a:blipFill>
            </p:spPr>
            <p:txBody>
              <a:bodyPr/>
              <a:lstStyle/>
              <a:p>
                <a:r>
                  <a:rPr lang="ru-RU">
                    <a:noFill/>
                  </a:rPr>
                  <a:t> </a:t>
                </a:r>
              </a:p>
            </p:txBody>
          </p:sp>
        </mc:Fallback>
      </mc:AlternateContent>
    </p:spTree>
    <p:extLst>
      <p:ext uri="{BB962C8B-B14F-4D97-AF65-F5344CB8AC3E}">
        <p14:creationId xmlns:p14="http://schemas.microsoft.com/office/powerpoint/2010/main" val="198331992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805218"/>
            <a:ext cx="11996382" cy="5909481"/>
          </a:xfrm>
        </p:spPr>
        <p:txBody>
          <a:bodyPr>
            <a:normAutofit/>
          </a:bodyPr>
          <a:lstStyle/>
          <a:p>
            <a:pPr marL="0" indent="0" algn="just">
              <a:buNone/>
            </a:pPr>
            <a:r>
              <a:rPr lang="uz-Latn-UZ" sz="4000" dirty="0">
                <a:latin typeface="Arial" panose="020B0604020202020204" pitchFamily="34" charset="0"/>
                <a:cs typeface="Arial" panose="020B0604020202020204" pitchFamily="34" charset="0"/>
              </a:rPr>
              <a:t>      K</a:t>
            </a:r>
            <a:r>
              <a:rPr lang="en-US" sz="4000" dirty="0" err="1">
                <a:latin typeface="Arial" panose="020B0604020202020204" pitchFamily="34" charset="0"/>
                <a:cs typeface="Arial" panose="020B0604020202020204" pitchFamily="34" charset="0"/>
              </a:rPr>
              <a:t>o‘pgina</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elektr</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asboblarining</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ishlashi</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tokli</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o‘tkazgich</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bilan</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doimiy</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magnitning</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o‘zaro</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ta’sirlashishiga</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asoslangan</a:t>
            </a:r>
            <a:r>
              <a:rPr lang="en-US" sz="4000" dirty="0">
                <a:latin typeface="Arial" panose="020B0604020202020204" pitchFamily="34" charset="0"/>
                <a:cs typeface="Arial" panose="020B0604020202020204" pitchFamily="34" charset="0"/>
              </a:rPr>
              <a:t>. Mana </a:t>
            </a:r>
            <a:r>
              <a:rPr lang="en-US" sz="4000" dirty="0" err="1">
                <a:latin typeface="Arial" panose="020B0604020202020204" pitchFamily="34" charset="0"/>
                <a:cs typeface="Arial" panose="020B0604020202020204" pitchFamily="34" charset="0"/>
              </a:rPr>
              <a:t>shunday</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elektr</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o‘lchov</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asboblaridan</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birining</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tuzilishi</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keltirilgan</a:t>
            </a:r>
            <a:r>
              <a:rPr lang="uz-Latn-UZ" sz="4000" dirty="0">
                <a:latin typeface="Arial" panose="020B0604020202020204" pitchFamily="34" charset="0"/>
                <a:cs typeface="Arial" panose="020B0604020202020204" pitchFamily="34" charset="0"/>
              </a:rPr>
              <a:t>.</a:t>
            </a:r>
            <a:endParaRPr lang="ru-RU" sz="4000" dirty="0">
              <a:latin typeface="Arial" panose="020B0604020202020204" pitchFamily="34" charset="0"/>
              <a:cs typeface="Arial" panose="020B0604020202020204" pitchFamily="34" charset="0"/>
            </a:endParaRPr>
          </a:p>
        </p:txBody>
      </p:sp>
      <p:sp>
        <p:nvSpPr>
          <p:cNvPr id="4" name="Заголовок 9"/>
          <p:cNvSpPr>
            <a:spLocks noGrp="1"/>
          </p:cNvSpPr>
          <p:nvPr>
            <p:ph type="title"/>
          </p:nvPr>
        </p:nvSpPr>
        <p:spPr>
          <a:xfrm>
            <a:off x="0" y="-1"/>
            <a:ext cx="12192000" cy="805219"/>
          </a:xfr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uz-Latn-UZ" dirty="0">
                <a:latin typeface="Arial" panose="020B0604020202020204" pitchFamily="34" charset="0"/>
                <a:cs typeface="Arial" panose="020B0604020202020204" pitchFamily="34" charset="0"/>
              </a:rPr>
              <a:t>Texnikada qo‘llanilishi</a:t>
            </a:r>
            <a:endParaRPr lang="ru-RU" dirty="0">
              <a:latin typeface="Arial" panose="020B0604020202020204" pitchFamily="34" charset="0"/>
              <a:cs typeface="Arial" panose="020B0604020202020204" pitchFamily="34" charset="0"/>
            </a:endParaRPr>
          </a:p>
        </p:txBody>
      </p:sp>
      <p:grpSp>
        <p:nvGrpSpPr>
          <p:cNvPr id="5" name="Group 191192"/>
          <p:cNvGrpSpPr/>
          <p:nvPr/>
        </p:nvGrpSpPr>
        <p:grpSpPr>
          <a:xfrm>
            <a:off x="0" y="3016155"/>
            <a:ext cx="4517409" cy="3841845"/>
            <a:chOff x="0" y="0"/>
            <a:chExt cx="914895" cy="1316906"/>
          </a:xfrm>
        </p:grpSpPr>
        <p:pic>
          <p:nvPicPr>
            <p:cNvPr id="6" name="Picture 1125"/>
            <p:cNvPicPr/>
            <p:nvPr/>
          </p:nvPicPr>
          <p:blipFill>
            <a:blip r:embed="rId2"/>
            <a:stretch>
              <a:fillRect/>
            </a:stretch>
          </p:blipFill>
          <p:spPr>
            <a:xfrm>
              <a:off x="3240" y="0"/>
              <a:ext cx="911655" cy="1200000"/>
            </a:xfrm>
            <a:prstGeom prst="rect">
              <a:avLst/>
            </a:prstGeom>
          </p:spPr>
        </p:pic>
        <p:sp>
          <p:nvSpPr>
            <p:cNvPr id="7" name="Shape 1126"/>
            <p:cNvSpPr/>
            <p:nvPr/>
          </p:nvSpPr>
          <p:spPr>
            <a:xfrm>
              <a:off x="312754" y="966756"/>
              <a:ext cx="207073" cy="165417"/>
            </a:xfrm>
            <a:custGeom>
              <a:avLst/>
              <a:gdLst/>
              <a:ahLst/>
              <a:cxnLst/>
              <a:rect l="0" t="0" r="0" b="0"/>
              <a:pathLst>
                <a:path w="207073" h="165417">
                  <a:moveTo>
                    <a:pt x="0" y="147688"/>
                  </a:moveTo>
                  <a:lnTo>
                    <a:pt x="207073" y="165417"/>
                  </a:lnTo>
                  <a:lnTo>
                    <a:pt x="118326" y="0"/>
                  </a:lnTo>
                </a:path>
              </a:pathLst>
            </a:custGeom>
            <a:ln w="9525" cap="flat">
              <a:miter lim="100000"/>
            </a:ln>
          </p:spPr>
          <p:style>
            <a:lnRef idx="1">
              <a:srgbClr val="000000"/>
            </a:lnRef>
            <a:fillRef idx="0">
              <a:srgbClr val="000000">
                <a:alpha val="0"/>
              </a:srgbClr>
            </a:fillRef>
            <a:effectRef idx="0">
              <a:scrgbClr r="0" g="0" b="0"/>
            </a:effectRef>
            <a:fontRef idx="none"/>
          </p:style>
          <p:txBody>
            <a:bodyPr/>
            <a:lstStyle/>
            <a:p>
              <a:endParaRPr lang="ru-RU"/>
            </a:p>
          </p:txBody>
        </p:sp>
        <p:sp>
          <p:nvSpPr>
            <p:cNvPr id="8" name="Shape 1127"/>
            <p:cNvSpPr/>
            <p:nvPr/>
          </p:nvSpPr>
          <p:spPr>
            <a:xfrm>
              <a:off x="102626" y="668850"/>
              <a:ext cx="101994" cy="0"/>
            </a:xfrm>
            <a:custGeom>
              <a:avLst/>
              <a:gdLst/>
              <a:ahLst/>
              <a:cxnLst/>
              <a:rect l="0" t="0" r="0" b="0"/>
              <a:pathLst>
                <a:path w="101994">
                  <a:moveTo>
                    <a:pt x="101994" y="0"/>
                  </a:moveTo>
                  <a:lnTo>
                    <a:pt x="0" y="0"/>
                  </a:lnTo>
                </a:path>
              </a:pathLst>
            </a:custGeom>
            <a:ln w="9525" cap="flat">
              <a:miter lim="100000"/>
            </a:ln>
          </p:spPr>
          <p:style>
            <a:lnRef idx="1">
              <a:srgbClr val="000000"/>
            </a:lnRef>
            <a:fillRef idx="0">
              <a:srgbClr val="000000">
                <a:alpha val="0"/>
              </a:srgbClr>
            </a:fillRef>
            <a:effectRef idx="0">
              <a:scrgbClr r="0" g="0" b="0"/>
            </a:effectRef>
            <a:fontRef idx="none"/>
          </p:style>
          <p:txBody>
            <a:bodyPr/>
            <a:lstStyle/>
            <a:p>
              <a:endParaRPr lang="ru-RU"/>
            </a:p>
          </p:txBody>
        </p:sp>
        <p:sp>
          <p:nvSpPr>
            <p:cNvPr id="9" name="Shape 1128"/>
            <p:cNvSpPr/>
            <p:nvPr/>
          </p:nvSpPr>
          <p:spPr>
            <a:xfrm>
              <a:off x="570229" y="807000"/>
              <a:ext cx="0" cy="173164"/>
            </a:xfrm>
            <a:custGeom>
              <a:avLst/>
              <a:gdLst/>
              <a:ahLst/>
              <a:cxnLst/>
              <a:rect l="0" t="0" r="0" b="0"/>
              <a:pathLst>
                <a:path h="173164">
                  <a:moveTo>
                    <a:pt x="0" y="0"/>
                  </a:moveTo>
                  <a:lnTo>
                    <a:pt x="0" y="173164"/>
                  </a:lnTo>
                </a:path>
              </a:pathLst>
            </a:custGeom>
            <a:ln w="9525" cap="flat">
              <a:miter lim="100000"/>
            </a:ln>
          </p:spPr>
          <p:style>
            <a:lnRef idx="1">
              <a:srgbClr val="000000"/>
            </a:lnRef>
            <a:fillRef idx="0">
              <a:srgbClr val="000000">
                <a:alpha val="0"/>
              </a:srgbClr>
            </a:fillRef>
            <a:effectRef idx="0">
              <a:scrgbClr r="0" g="0" b="0"/>
            </a:effectRef>
            <a:fontRef idx="none"/>
          </p:style>
          <p:txBody>
            <a:bodyPr/>
            <a:lstStyle/>
            <a:p>
              <a:endParaRPr lang="ru-RU"/>
            </a:p>
          </p:txBody>
        </p:sp>
        <p:sp>
          <p:nvSpPr>
            <p:cNvPr id="10" name="Shape 1129"/>
            <p:cNvSpPr/>
            <p:nvPr/>
          </p:nvSpPr>
          <p:spPr>
            <a:xfrm>
              <a:off x="590087" y="840610"/>
              <a:ext cx="54064" cy="118783"/>
            </a:xfrm>
            <a:custGeom>
              <a:avLst/>
              <a:gdLst/>
              <a:ahLst/>
              <a:cxnLst/>
              <a:rect l="0" t="0" r="0" b="0"/>
              <a:pathLst>
                <a:path w="54064" h="118783">
                  <a:moveTo>
                    <a:pt x="0" y="0"/>
                  </a:moveTo>
                  <a:lnTo>
                    <a:pt x="54064" y="118783"/>
                  </a:lnTo>
                </a:path>
              </a:pathLst>
            </a:custGeom>
            <a:ln w="9525" cap="flat">
              <a:miter lim="100000"/>
            </a:ln>
          </p:spPr>
          <p:style>
            <a:lnRef idx="1">
              <a:srgbClr val="000000"/>
            </a:lnRef>
            <a:fillRef idx="0">
              <a:srgbClr val="000000">
                <a:alpha val="0"/>
              </a:srgbClr>
            </a:fillRef>
            <a:effectRef idx="0">
              <a:scrgbClr r="0" g="0" b="0"/>
            </a:effectRef>
            <a:fontRef idx="none"/>
          </p:style>
          <p:txBody>
            <a:bodyPr/>
            <a:lstStyle/>
            <a:p>
              <a:endParaRPr lang="ru-RU"/>
            </a:p>
          </p:txBody>
        </p:sp>
        <p:sp>
          <p:nvSpPr>
            <p:cNvPr id="11" name="Shape 1130"/>
            <p:cNvSpPr/>
            <p:nvPr/>
          </p:nvSpPr>
          <p:spPr>
            <a:xfrm>
              <a:off x="679870" y="540967"/>
              <a:ext cx="3150" cy="59118"/>
            </a:xfrm>
            <a:custGeom>
              <a:avLst/>
              <a:gdLst/>
              <a:ahLst/>
              <a:cxnLst/>
              <a:rect l="0" t="0" r="0" b="0"/>
              <a:pathLst>
                <a:path w="3150" h="59118">
                  <a:moveTo>
                    <a:pt x="3150" y="59118"/>
                  </a:moveTo>
                  <a:lnTo>
                    <a:pt x="0" y="0"/>
                  </a:lnTo>
                </a:path>
              </a:pathLst>
            </a:custGeom>
            <a:ln w="9525" cap="flat">
              <a:miter lim="100000"/>
            </a:ln>
          </p:spPr>
          <p:style>
            <a:lnRef idx="1">
              <a:srgbClr val="000000"/>
            </a:lnRef>
            <a:fillRef idx="0">
              <a:srgbClr val="000000">
                <a:alpha val="0"/>
              </a:srgbClr>
            </a:fillRef>
            <a:effectRef idx="0">
              <a:scrgbClr r="0" g="0" b="0"/>
            </a:effectRef>
            <a:fontRef idx="none"/>
          </p:style>
          <p:txBody>
            <a:bodyPr/>
            <a:lstStyle/>
            <a:p>
              <a:endParaRPr lang="ru-RU"/>
            </a:p>
          </p:txBody>
        </p:sp>
        <p:sp>
          <p:nvSpPr>
            <p:cNvPr id="12" name="Shape 1131"/>
            <p:cNvSpPr/>
            <p:nvPr/>
          </p:nvSpPr>
          <p:spPr>
            <a:xfrm>
              <a:off x="241844" y="103012"/>
              <a:ext cx="99555" cy="117970"/>
            </a:xfrm>
            <a:custGeom>
              <a:avLst/>
              <a:gdLst/>
              <a:ahLst/>
              <a:cxnLst/>
              <a:rect l="0" t="0" r="0" b="0"/>
              <a:pathLst>
                <a:path w="99555" h="117970">
                  <a:moveTo>
                    <a:pt x="99555" y="117970"/>
                  </a:moveTo>
                  <a:lnTo>
                    <a:pt x="0" y="0"/>
                  </a:lnTo>
                </a:path>
              </a:pathLst>
            </a:custGeom>
            <a:ln w="9525" cap="flat">
              <a:miter lim="100000"/>
            </a:ln>
          </p:spPr>
          <p:style>
            <a:lnRef idx="1">
              <a:srgbClr val="000000"/>
            </a:lnRef>
            <a:fillRef idx="0">
              <a:srgbClr val="000000">
                <a:alpha val="0"/>
              </a:srgbClr>
            </a:fillRef>
            <a:effectRef idx="0">
              <a:scrgbClr r="0" g="0" b="0"/>
            </a:effectRef>
            <a:fontRef idx="none"/>
          </p:style>
          <p:txBody>
            <a:bodyPr/>
            <a:lstStyle/>
            <a:p>
              <a:endParaRPr lang="ru-RU"/>
            </a:p>
          </p:txBody>
        </p:sp>
        <p:sp>
          <p:nvSpPr>
            <p:cNvPr id="13" name="Rectangle 1132"/>
            <p:cNvSpPr/>
            <p:nvPr/>
          </p:nvSpPr>
          <p:spPr>
            <a:xfrm>
              <a:off x="88506" y="32747"/>
              <a:ext cx="161807" cy="192143"/>
            </a:xfrm>
            <a:prstGeom prst="rect">
              <a:avLst/>
            </a:prstGeom>
            <a:ln>
              <a:noFill/>
            </a:ln>
          </p:spPr>
          <p:txBody>
            <a:bodyPr vert="horz" lIns="0" tIns="0" rIns="0" bIns="0" rtlCol="0">
              <a:noAutofit/>
            </a:bodyPr>
            <a:lstStyle/>
            <a:p>
              <a:pPr marR="252095" indent="211455" algn="l">
                <a:lnSpc>
                  <a:spcPct val="107000"/>
                </a:lnSpc>
                <a:spcAft>
                  <a:spcPts val="800"/>
                </a:spcAft>
              </a:pPr>
              <a:r>
                <a:rPr lang="ru-RU" sz="2800" i="1" dirty="0">
                  <a:solidFill>
                    <a:srgbClr val="000000"/>
                  </a:solidFill>
                  <a:effectLst/>
                  <a:latin typeface="Times New Roman" panose="02020603050405020304" pitchFamily="18" charset="0"/>
                  <a:ea typeface="Times New Roman" panose="02020603050405020304" pitchFamily="18" charset="0"/>
                </a:rPr>
                <a:t>M</a:t>
              </a:r>
              <a:endParaRPr lang="ru-RU" sz="3200" dirty="0">
                <a:solidFill>
                  <a:srgbClr val="000000"/>
                </a:solidFill>
                <a:effectLst/>
                <a:latin typeface="Times New Roman" panose="02020603050405020304" pitchFamily="18" charset="0"/>
                <a:ea typeface="Times New Roman" panose="02020603050405020304" pitchFamily="18" charset="0"/>
              </a:endParaRPr>
            </a:p>
          </p:txBody>
        </p:sp>
        <p:sp>
          <p:nvSpPr>
            <p:cNvPr id="14" name="Rectangle 1133"/>
            <p:cNvSpPr/>
            <p:nvPr/>
          </p:nvSpPr>
          <p:spPr>
            <a:xfrm>
              <a:off x="0" y="600085"/>
              <a:ext cx="97123" cy="194838"/>
            </a:xfrm>
            <a:prstGeom prst="rect">
              <a:avLst/>
            </a:prstGeom>
            <a:ln>
              <a:noFill/>
            </a:ln>
          </p:spPr>
          <p:txBody>
            <a:bodyPr vert="horz" lIns="0" tIns="0" rIns="0" bIns="0" rtlCol="0">
              <a:noAutofit/>
            </a:bodyPr>
            <a:lstStyle/>
            <a:p>
              <a:pPr marR="252095" indent="211455" algn="l">
                <a:lnSpc>
                  <a:spcPct val="107000"/>
                </a:lnSpc>
                <a:spcAft>
                  <a:spcPts val="800"/>
                </a:spcAft>
              </a:pPr>
              <a:r>
                <a:rPr lang="ru-RU" sz="2800" i="1" dirty="0">
                  <a:solidFill>
                    <a:srgbClr val="000000"/>
                  </a:solidFill>
                  <a:effectLst/>
                  <a:latin typeface="Times New Roman" panose="02020603050405020304" pitchFamily="18" charset="0"/>
                  <a:ea typeface="Times New Roman" panose="02020603050405020304" pitchFamily="18" charset="0"/>
                </a:rPr>
                <a:t>4</a:t>
              </a:r>
              <a:endParaRPr lang="ru-RU" sz="3200" dirty="0">
                <a:solidFill>
                  <a:srgbClr val="000000"/>
                </a:solidFill>
                <a:effectLst/>
                <a:latin typeface="Times New Roman" panose="02020603050405020304" pitchFamily="18" charset="0"/>
                <a:ea typeface="Times New Roman" panose="02020603050405020304" pitchFamily="18" charset="0"/>
              </a:endParaRPr>
            </a:p>
          </p:txBody>
        </p:sp>
        <p:sp>
          <p:nvSpPr>
            <p:cNvPr id="15" name="Rectangle 1134"/>
            <p:cNvSpPr/>
            <p:nvPr/>
          </p:nvSpPr>
          <p:spPr>
            <a:xfrm>
              <a:off x="475414" y="1090015"/>
              <a:ext cx="154645" cy="226891"/>
            </a:xfrm>
            <a:prstGeom prst="rect">
              <a:avLst/>
            </a:prstGeom>
            <a:ln>
              <a:noFill/>
            </a:ln>
          </p:spPr>
          <p:txBody>
            <a:bodyPr vert="horz" lIns="0" tIns="0" rIns="0" bIns="0" rtlCol="0">
              <a:noAutofit/>
            </a:bodyPr>
            <a:lstStyle/>
            <a:p>
              <a:pPr marR="252095" indent="211455" algn="l">
                <a:lnSpc>
                  <a:spcPct val="107000"/>
                </a:lnSpc>
                <a:spcAft>
                  <a:spcPts val="800"/>
                </a:spcAft>
              </a:pPr>
              <a:r>
                <a:rPr lang="ru-RU" sz="2800" i="1" dirty="0">
                  <a:solidFill>
                    <a:srgbClr val="000000"/>
                  </a:solidFill>
                  <a:effectLst/>
                  <a:latin typeface="Times New Roman" panose="02020603050405020304" pitchFamily="18" charset="0"/>
                  <a:ea typeface="Times New Roman" panose="02020603050405020304" pitchFamily="18" charset="0"/>
                </a:rPr>
                <a:t>3</a:t>
              </a:r>
              <a:endParaRPr lang="ru-RU" sz="3200" dirty="0">
                <a:solidFill>
                  <a:srgbClr val="000000"/>
                </a:solidFill>
                <a:effectLst/>
                <a:latin typeface="Times New Roman" panose="02020603050405020304" pitchFamily="18" charset="0"/>
                <a:ea typeface="Times New Roman" panose="02020603050405020304" pitchFamily="18" charset="0"/>
              </a:endParaRPr>
            </a:p>
          </p:txBody>
        </p:sp>
        <p:sp>
          <p:nvSpPr>
            <p:cNvPr id="16" name="Rectangle 1135"/>
            <p:cNvSpPr/>
            <p:nvPr/>
          </p:nvSpPr>
          <p:spPr>
            <a:xfrm>
              <a:off x="522629" y="959393"/>
              <a:ext cx="107430" cy="216574"/>
            </a:xfrm>
            <a:prstGeom prst="rect">
              <a:avLst/>
            </a:prstGeom>
            <a:ln>
              <a:noFill/>
            </a:ln>
          </p:spPr>
          <p:txBody>
            <a:bodyPr vert="horz" lIns="0" tIns="0" rIns="0" bIns="0" rtlCol="0">
              <a:noAutofit/>
            </a:bodyPr>
            <a:lstStyle/>
            <a:p>
              <a:pPr marR="252095" indent="211455" algn="l">
                <a:lnSpc>
                  <a:spcPct val="107000"/>
                </a:lnSpc>
                <a:spcAft>
                  <a:spcPts val="800"/>
                </a:spcAft>
              </a:pPr>
              <a:r>
                <a:rPr lang="ru-RU" sz="2800" i="1" dirty="0">
                  <a:solidFill>
                    <a:srgbClr val="000000"/>
                  </a:solidFill>
                  <a:effectLst/>
                  <a:latin typeface="Times New Roman" panose="02020603050405020304" pitchFamily="18" charset="0"/>
                  <a:ea typeface="Times New Roman" panose="02020603050405020304" pitchFamily="18" charset="0"/>
                </a:rPr>
                <a:t>2</a:t>
              </a:r>
              <a:endParaRPr lang="ru-RU" sz="3200" dirty="0">
                <a:solidFill>
                  <a:srgbClr val="000000"/>
                </a:solidFill>
                <a:effectLst/>
                <a:latin typeface="Times New Roman" panose="02020603050405020304" pitchFamily="18" charset="0"/>
                <a:ea typeface="Times New Roman" panose="02020603050405020304" pitchFamily="18" charset="0"/>
              </a:endParaRPr>
            </a:p>
          </p:txBody>
        </p:sp>
        <p:sp>
          <p:nvSpPr>
            <p:cNvPr id="17" name="Rectangle 1136"/>
            <p:cNvSpPr/>
            <p:nvPr/>
          </p:nvSpPr>
          <p:spPr>
            <a:xfrm>
              <a:off x="612858" y="912618"/>
              <a:ext cx="134626" cy="211210"/>
            </a:xfrm>
            <a:prstGeom prst="rect">
              <a:avLst/>
            </a:prstGeom>
            <a:ln>
              <a:noFill/>
            </a:ln>
          </p:spPr>
          <p:txBody>
            <a:bodyPr vert="horz" lIns="0" tIns="0" rIns="0" bIns="0" rtlCol="0">
              <a:noAutofit/>
            </a:bodyPr>
            <a:lstStyle/>
            <a:p>
              <a:pPr marR="252095" indent="211455" algn="l">
                <a:lnSpc>
                  <a:spcPct val="107000"/>
                </a:lnSpc>
                <a:spcAft>
                  <a:spcPts val="800"/>
                </a:spcAft>
              </a:pPr>
              <a:r>
                <a:rPr lang="ru-RU" sz="2800" i="1" dirty="0">
                  <a:solidFill>
                    <a:srgbClr val="000000"/>
                  </a:solidFill>
                  <a:effectLst/>
                  <a:latin typeface="Times New Roman" panose="02020603050405020304" pitchFamily="18" charset="0"/>
                  <a:ea typeface="Times New Roman" panose="02020603050405020304" pitchFamily="18" charset="0"/>
                </a:rPr>
                <a:t>1</a:t>
              </a:r>
              <a:endParaRPr lang="ru-RU" sz="3200" dirty="0">
                <a:solidFill>
                  <a:srgbClr val="000000"/>
                </a:solidFill>
                <a:effectLst/>
                <a:latin typeface="Times New Roman" panose="02020603050405020304" pitchFamily="18" charset="0"/>
                <a:ea typeface="Times New Roman" panose="02020603050405020304" pitchFamily="18" charset="0"/>
              </a:endParaRPr>
            </a:p>
          </p:txBody>
        </p:sp>
        <p:sp>
          <p:nvSpPr>
            <p:cNvPr id="18" name="Rectangle 1137"/>
            <p:cNvSpPr/>
            <p:nvPr/>
          </p:nvSpPr>
          <p:spPr>
            <a:xfrm>
              <a:off x="590087" y="355541"/>
              <a:ext cx="260696" cy="281064"/>
            </a:xfrm>
            <a:prstGeom prst="rect">
              <a:avLst/>
            </a:prstGeom>
            <a:ln>
              <a:noFill/>
            </a:ln>
          </p:spPr>
          <p:txBody>
            <a:bodyPr vert="horz" lIns="0" tIns="0" rIns="0" bIns="0" rtlCol="0">
              <a:noAutofit/>
            </a:bodyPr>
            <a:lstStyle/>
            <a:p>
              <a:pPr marR="252095" indent="211455" algn="l">
                <a:lnSpc>
                  <a:spcPct val="107000"/>
                </a:lnSpc>
                <a:spcAft>
                  <a:spcPts val="800"/>
                </a:spcAft>
              </a:pPr>
              <a:r>
                <a:rPr lang="ru-RU" sz="2800" i="1" dirty="0">
                  <a:solidFill>
                    <a:srgbClr val="000000"/>
                  </a:solidFill>
                  <a:effectLst/>
                  <a:latin typeface="Times New Roman" panose="02020603050405020304" pitchFamily="18" charset="0"/>
                  <a:ea typeface="Times New Roman" panose="02020603050405020304" pitchFamily="18" charset="0"/>
                </a:rPr>
                <a:t>O‘</a:t>
              </a:r>
              <a:endParaRPr lang="ru-RU" sz="3200" dirty="0">
                <a:solidFill>
                  <a:srgbClr val="000000"/>
                </a:solidFill>
                <a:effectLst/>
                <a:latin typeface="Times New Roman" panose="02020603050405020304" pitchFamily="18" charset="0"/>
                <a:ea typeface="Times New Roman" panose="02020603050405020304" pitchFamily="18" charset="0"/>
              </a:endParaRPr>
            </a:p>
          </p:txBody>
        </p:sp>
        <p:sp>
          <p:nvSpPr>
            <p:cNvPr id="19" name="Rectangle 1138"/>
            <p:cNvSpPr/>
            <p:nvPr/>
          </p:nvSpPr>
          <p:spPr>
            <a:xfrm>
              <a:off x="438" y="966070"/>
              <a:ext cx="140246" cy="176890"/>
            </a:xfrm>
            <a:prstGeom prst="rect">
              <a:avLst/>
            </a:prstGeom>
            <a:ln>
              <a:noFill/>
            </a:ln>
          </p:spPr>
          <p:txBody>
            <a:bodyPr vert="horz" lIns="0" tIns="0" rIns="0" bIns="0" rtlCol="0">
              <a:noAutofit/>
            </a:bodyPr>
            <a:lstStyle/>
            <a:p>
              <a:pPr marR="252095" indent="211455" algn="l">
                <a:lnSpc>
                  <a:spcPct val="107000"/>
                </a:lnSpc>
                <a:spcAft>
                  <a:spcPts val="800"/>
                </a:spcAft>
              </a:pPr>
              <a:r>
                <a:rPr lang="ru-RU" sz="2800" i="1" dirty="0">
                  <a:solidFill>
                    <a:srgbClr val="000000"/>
                  </a:solidFill>
                  <a:effectLst/>
                  <a:latin typeface="Times New Roman" panose="02020603050405020304" pitchFamily="18" charset="0"/>
                  <a:ea typeface="Times New Roman" panose="02020603050405020304" pitchFamily="18" charset="0"/>
                </a:rPr>
                <a:t>O</a:t>
              </a:r>
              <a:endParaRPr lang="ru-RU" sz="3200" dirty="0">
                <a:solidFill>
                  <a:srgbClr val="000000"/>
                </a:solidFill>
                <a:effectLst/>
                <a:latin typeface="Times New Roman" panose="02020603050405020304" pitchFamily="18" charset="0"/>
                <a:ea typeface="Times New Roman" panose="02020603050405020304" pitchFamily="18" charset="0"/>
              </a:endParaRPr>
            </a:p>
          </p:txBody>
        </p:sp>
        <p:sp>
          <p:nvSpPr>
            <p:cNvPr id="20" name="Shape 1139"/>
            <p:cNvSpPr/>
            <p:nvPr/>
          </p:nvSpPr>
          <p:spPr>
            <a:xfrm>
              <a:off x="117003" y="1039937"/>
              <a:ext cx="86449" cy="98984"/>
            </a:xfrm>
            <a:custGeom>
              <a:avLst/>
              <a:gdLst/>
              <a:ahLst/>
              <a:cxnLst/>
              <a:rect l="0" t="0" r="0" b="0"/>
              <a:pathLst>
                <a:path w="86449" h="98984">
                  <a:moveTo>
                    <a:pt x="86449" y="98984"/>
                  </a:moveTo>
                  <a:lnTo>
                    <a:pt x="0" y="0"/>
                  </a:lnTo>
                </a:path>
              </a:pathLst>
            </a:custGeom>
            <a:ln w="9525" cap="flat">
              <a:miter lim="100000"/>
            </a:ln>
          </p:spPr>
          <p:style>
            <a:lnRef idx="1">
              <a:srgbClr val="000000"/>
            </a:lnRef>
            <a:fillRef idx="0">
              <a:srgbClr val="000000">
                <a:alpha val="0"/>
              </a:srgbClr>
            </a:fillRef>
            <a:effectRef idx="0">
              <a:scrgbClr r="0" g="0" b="0"/>
            </a:effectRef>
            <a:fontRef idx="none"/>
          </p:style>
          <p:txBody>
            <a:bodyPr/>
            <a:lstStyle/>
            <a:p>
              <a:endParaRPr lang="ru-RU"/>
            </a:p>
          </p:txBody>
        </p:sp>
      </p:grpSp>
      <p:pic>
        <p:nvPicPr>
          <p:cNvPr id="21" name="Picture 1143"/>
          <p:cNvPicPr/>
          <p:nvPr/>
        </p:nvPicPr>
        <p:blipFill>
          <a:blip r:embed="rId3"/>
          <a:stretch>
            <a:fillRect/>
          </a:stretch>
        </p:blipFill>
        <p:spPr>
          <a:xfrm>
            <a:off x="6634921" y="3111690"/>
            <a:ext cx="4897438" cy="3405258"/>
          </a:xfrm>
          <a:prstGeom prst="rect">
            <a:avLst/>
          </a:prstGeom>
        </p:spPr>
      </p:pic>
    </p:spTree>
    <p:extLst>
      <p:ext uri="{BB962C8B-B14F-4D97-AF65-F5344CB8AC3E}">
        <p14:creationId xmlns:p14="http://schemas.microsoft.com/office/powerpoint/2010/main" val="33932965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52939" y="1696278"/>
            <a:ext cx="10005392" cy="5161721"/>
          </a:xfrm>
        </p:spPr>
        <p:txBody>
          <a:bodyPr>
            <a:normAutofit/>
          </a:bodyPr>
          <a:lstStyle/>
          <a:p>
            <a:pPr marL="0" indent="0" algn="just">
              <a:lnSpc>
                <a:spcPct val="100000"/>
              </a:lnSpc>
              <a:buNone/>
            </a:pPr>
            <a:r>
              <a:rPr lang="uz-Latn-UZ" sz="44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Eni</a:t>
            </a:r>
            <a:r>
              <a:rPr lang="ru-RU" sz="3600" dirty="0">
                <a:latin typeface="Arial" panose="020B0604020202020204" pitchFamily="34" charset="0"/>
                <a:cs typeface="Arial" panose="020B0604020202020204" pitchFamily="34" charset="0"/>
              </a:rPr>
              <a:t>  4  </a:t>
            </a:r>
            <a:r>
              <a:rPr lang="uz-Latn-UZ" sz="3600" dirty="0" err="1">
                <a:latin typeface="Arial" panose="020B0604020202020204" pitchFamily="34" charset="0"/>
                <a:cs typeface="Arial" panose="020B0604020202020204" pitchFamily="34" charset="0"/>
              </a:rPr>
              <a:t>c</a:t>
            </a:r>
            <a:r>
              <a:rPr lang="ru-RU" sz="3600" dirty="0">
                <a:latin typeface="Arial" panose="020B0604020202020204" pitchFamily="34" charset="0"/>
                <a:cs typeface="Arial" panose="020B0604020202020204" pitchFamily="34" charset="0"/>
              </a:rPr>
              <a:t>m,  </a:t>
            </a:r>
            <a:r>
              <a:rPr lang="ru-RU" sz="3600" dirty="0" err="1">
                <a:latin typeface="Arial" panose="020B0604020202020204" pitchFamily="34" charset="0"/>
                <a:cs typeface="Arial" panose="020B0604020202020204" pitchFamily="34" charset="0"/>
              </a:rPr>
              <a:t>bo‘yi</a:t>
            </a:r>
            <a:r>
              <a:rPr lang="ru-RU" sz="3600" dirty="0">
                <a:latin typeface="Arial" panose="020B0604020202020204" pitchFamily="34" charset="0"/>
                <a:cs typeface="Arial" panose="020B0604020202020204" pitchFamily="34" charset="0"/>
              </a:rPr>
              <a:t>  8  </a:t>
            </a:r>
            <a:r>
              <a:rPr lang="uz-Latn-UZ" sz="3600" dirty="0" err="1">
                <a:latin typeface="Arial" panose="020B0604020202020204" pitchFamily="34" charset="0"/>
                <a:cs typeface="Arial" panose="020B0604020202020204" pitchFamily="34" charset="0"/>
              </a:rPr>
              <a:t>c</a:t>
            </a:r>
            <a:r>
              <a:rPr lang="ru-RU" sz="3600" dirty="0">
                <a:latin typeface="Arial" panose="020B0604020202020204" pitchFamily="34" charset="0"/>
                <a:cs typeface="Arial" panose="020B0604020202020204" pitchFamily="34" charset="0"/>
              </a:rPr>
              <a:t>m  </a:t>
            </a:r>
            <a:r>
              <a:rPr lang="ru-RU" sz="3600" dirty="0" err="1">
                <a:latin typeface="Arial" panose="020B0604020202020204" pitchFamily="34" charset="0"/>
                <a:cs typeface="Arial" panose="020B0604020202020204" pitchFamily="34" charset="0"/>
              </a:rPr>
              <a:t>bo‘lgаn</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rаmkа</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induksiyasi</a:t>
            </a:r>
            <a:r>
              <a:rPr lang="ru-RU" sz="3600" dirty="0">
                <a:latin typeface="Arial" panose="020B0604020202020204" pitchFamily="34" charset="0"/>
                <a:cs typeface="Arial" panose="020B0604020202020204" pitchFamily="34" charset="0"/>
              </a:rPr>
              <a:t>  2  T  </a:t>
            </a:r>
            <a:r>
              <a:rPr lang="ru-RU" sz="3600" dirty="0" err="1">
                <a:latin typeface="Arial" panose="020B0604020202020204" pitchFamily="34" charset="0"/>
                <a:cs typeface="Arial" panose="020B0604020202020204" pitchFamily="34" charset="0"/>
              </a:rPr>
              <a:t>bo‘lgаn</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mаgnit</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mаydоndа</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jоylаshgаn</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Undаn</a:t>
            </a:r>
            <a:r>
              <a:rPr lang="ru-RU" sz="3600" dirty="0">
                <a:latin typeface="Arial" panose="020B0604020202020204" pitchFamily="34" charset="0"/>
                <a:cs typeface="Arial" panose="020B0604020202020204" pitchFamily="34" charset="0"/>
              </a:rPr>
              <a:t>  0,5  А  </a:t>
            </a:r>
            <a:r>
              <a:rPr lang="ru-RU" sz="3600" dirty="0" err="1">
                <a:latin typeface="Arial" panose="020B0604020202020204" pitchFamily="34" charset="0"/>
                <a:cs typeface="Arial" panose="020B0604020202020204" pitchFamily="34" charset="0"/>
              </a:rPr>
              <a:t>tоk</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o‘tgаndа</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rаmkаgа</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tа’sir</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qilаyotgаn</a:t>
            </a:r>
            <a:r>
              <a:rPr lang="ru-RU" sz="3600" dirty="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mаksimаl</a:t>
            </a:r>
            <a:r>
              <a:rPr lang="ru-RU" sz="3600" dirty="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kuch</a:t>
            </a:r>
            <a:r>
              <a:rPr lang="ru-RU" sz="3600" dirty="0">
                <a:latin typeface="Arial" panose="020B0604020202020204" pitchFamily="34" charset="0"/>
                <a:cs typeface="Arial" panose="020B0604020202020204" pitchFamily="34" charset="0"/>
              </a:rPr>
              <a:t> </a:t>
            </a:r>
            <a:r>
              <a:rPr lang="uz-Latn-UZ"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mоmеntini</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tоping</a:t>
            </a:r>
            <a:r>
              <a:rPr lang="uz-Latn-UZ" sz="3600" i="1" dirty="0">
                <a:latin typeface="Arial" panose="020B0604020202020204" pitchFamily="34" charset="0"/>
                <a:cs typeface="Arial" panose="020B0604020202020204" pitchFamily="34" charset="0"/>
              </a:rPr>
              <a:t>.</a:t>
            </a:r>
            <a:endParaRPr lang="ru-RU" sz="3600" dirty="0">
              <a:latin typeface="Arial" panose="020B0604020202020204" pitchFamily="34" charset="0"/>
              <a:cs typeface="Arial" panose="020B0604020202020204" pitchFamily="34" charset="0"/>
            </a:endParaRPr>
          </a:p>
        </p:txBody>
      </p:sp>
      <p:sp>
        <p:nvSpPr>
          <p:cNvPr id="4" name="Заголовок 9"/>
          <p:cNvSpPr>
            <a:spLocks noGrp="1"/>
          </p:cNvSpPr>
          <p:nvPr>
            <p:ph type="title"/>
          </p:nvPr>
        </p:nvSpPr>
        <p:spPr>
          <a:xfrm>
            <a:off x="0" y="-1"/>
            <a:ext cx="12192000" cy="1009935"/>
          </a:xfr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uz-Latn-UZ" dirty="0">
                <a:latin typeface="Arial" panose="020B0604020202020204" pitchFamily="34" charset="0"/>
                <a:cs typeface="Arial" panose="020B0604020202020204" pitchFamily="34" charset="0"/>
              </a:rPr>
              <a:t>1-mashq </a:t>
            </a:r>
            <a:r>
              <a:rPr lang="en-US" dirty="0">
                <a:latin typeface="Arial" panose="020B0604020202020204" pitchFamily="34" charset="0"/>
                <a:cs typeface="Arial" panose="020B0604020202020204" pitchFamily="34" charset="0"/>
              </a:rPr>
              <a:t> </a:t>
            </a:r>
            <a:r>
              <a:rPr lang="uz-Latn-UZ" dirty="0">
                <a:latin typeface="Arial" panose="020B0604020202020204" pitchFamily="34" charset="0"/>
                <a:cs typeface="Arial" panose="020B0604020202020204" pitchFamily="34" charset="0"/>
              </a:rPr>
              <a:t>9-masala </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98335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768626" y="967409"/>
                <a:ext cx="10800125" cy="5890590"/>
              </a:xfrm>
            </p:spPr>
            <p:txBody>
              <a:bodyPr>
                <a:normAutofit fontScale="85000" lnSpcReduction="10000"/>
              </a:bodyPr>
              <a:lstStyle/>
              <a:p>
                <a:pPr marL="0" indent="0">
                  <a:buNone/>
                </a:pPr>
                <a:r>
                  <a:rPr lang="uz-Latn-UZ" sz="4000" b="1" dirty="0">
                    <a:solidFill>
                      <a:schemeClr val="accent1"/>
                    </a:solidFill>
                    <a:latin typeface="Arial" panose="020B0604020202020204" pitchFamily="34" charset="0"/>
                    <a:cs typeface="Arial" panose="020B0604020202020204" pitchFamily="34" charset="0"/>
                  </a:rPr>
                  <a:t>      </a:t>
                </a:r>
                <a:r>
                  <a:rPr lang="uz-Latn-UZ" sz="4400" b="1" dirty="0">
                    <a:solidFill>
                      <a:schemeClr val="accent1"/>
                    </a:solidFill>
                    <a:latin typeface="Arial" panose="020B0604020202020204" pitchFamily="34" charset="0"/>
                    <a:cs typeface="Arial" panose="020B0604020202020204" pitchFamily="34" charset="0"/>
                  </a:rPr>
                  <a:t>Berilgan:</a:t>
                </a:r>
                <a:r>
                  <a:rPr lang="uz-Latn-UZ" sz="4000" b="1" dirty="0">
                    <a:solidFill>
                      <a:schemeClr val="accent1"/>
                    </a:solidFill>
                    <a:latin typeface="Arial" panose="020B0604020202020204" pitchFamily="34" charset="0"/>
                    <a:cs typeface="Arial" panose="020B0604020202020204" pitchFamily="34" charset="0"/>
                  </a:rPr>
                  <a:t>                         </a:t>
                </a:r>
                <a:r>
                  <a:rPr lang="uz-Latn-UZ" sz="4400" b="1" dirty="0">
                    <a:solidFill>
                      <a:schemeClr val="accent1"/>
                    </a:solidFill>
                    <a:latin typeface="Arial" panose="020B0604020202020204" pitchFamily="34" charset="0"/>
                    <a:cs typeface="Arial" panose="020B0604020202020204" pitchFamily="34" charset="0"/>
                  </a:rPr>
                  <a:t>Formula:</a:t>
                </a:r>
                <a:r>
                  <a:rPr lang="uz-Latn-UZ" sz="4000" b="1" dirty="0">
                    <a:solidFill>
                      <a:schemeClr val="accent1"/>
                    </a:solidFill>
                    <a:latin typeface="Arial" panose="020B0604020202020204" pitchFamily="34" charset="0"/>
                    <a:cs typeface="Arial" panose="020B0604020202020204" pitchFamily="34" charset="0"/>
                  </a:rPr>
                  <a:t>                  </a:t>
                </a:r>
              </a:p>
              <a:p>
                <a:pPr marL="0" indent="0">
                  <a:buNone/>
                </a:pPr>
                <a14:m>
                  <m:oMath xmlns:m="http://schemas.openxmlformats.org/officeDocument/2006/math">
                    <m:r>
                      <a:rPr lang="uz-Latn-UZ" sz="4800" b="0" i="1" smtClean="0">
                        <a:latin typeface="Cambria Math" panose="02040503050406030204" pitchFamily="18" charset="0"/>
                        <a:cs typeface="Arial" panose="020B0604020202020204" pitchFamily="34" charset="0"/>
                      </a:rPr>
                      <m:t>𝑎</m:t>
                    </m:r>
                    <m:r>
                      <a:rPr lang="uz-Latn-UZ" sz="4800" b="0" i="1" smtClean="0">
                        <a:latin typeface="Cambria Math" panose="02040503050406030204" pitchFamily="18" charset="0"/>
                        <a:cs typeface="Arial" panose="020B0604020202020204" pitchFamily="34" charset="0"/>
                      </a:rPr>
                      <m:t>=4 </m:t>
                    </m:r>
                    <m:r>
                      <a:rPr lang="uz-Latn-UZ" sz="4800" b="0" i="1" smtClean="0">
                        <a:latin typeface="Cambria Math" panose="02040503050406030204" pitchFamily="18" charset="0"/>
                        <a:cs typeface="Arial" panose="020B0604020202020204" pitchFamily="34" charset="0"/>
                      </a:rPr>
                      <m:t>𝑐𝑚</m:t>
                    </m:r>
                    <m:r>
                      <a:rPr lang="uz-Latn-UZ" sz="4800" b="0" i="1" smtClean="0">
                        <a:latin typeface="Cambria Math" panose="02040503050406030204" pitchFamily="18" charset="0"/>
                        <a:cs typeface="Arial" panose="020B0604020202020204" pitchFamily="34" charset="0"/>
                      </a:rPr>
                      <m:t>=0,04 </m:t>
                    </m:r>
                    <m:r>
                      <a:rPr lang="uz-Latn-UZ" sz="4800" b="0" i="1" smtClean="0">
                        <a:latin typeface="Cambria Math" panose="02040503050406030204" pitchFamily="18" charset="0"/>
                        <a:cs typeface="Arial" panose="020B0604020202020204" pitchFamily="34" charset="0"/>
                      </a:rPr>
                      <m:t>𝑚</m:t>
                    </m:r>
                  </m:oMath>
                </a14:m>
                <a:r>
                  <a:rPr lang="uz-Latn-UZ" sz="4800" dirty="0">
                    <a:latin typeface="Arial" panose="020B0604020202020204" pitchFamily="34" charset="0"/>
                    <a:cs typeface="Arial" panose="020B0604020202020204" pitchFamily="34" charset="0"/>
                  </a:rPr>
                  <a:t>         </a:t>
                </a:r>
                <a14:m>
                  <m:oMath xmlns:m="http://schemas.openxmlformats.org/officeDocument/2006/math">
                    <m:sSub>
                      <m:sSubPr>
                        <m:ctrlPr>
                          <a:rPr lang="uz-Latn-UZ" sz="4800" b="0" i="1" dirty="0" smtClean="0">
                            <a:latin typeface="Cambria Math" panose="02040503050406030204" pitchFamily="18" charset="0"/>
                          </a:rPr>
                        </m:ctrlPr>
                      </m:sSubPr>
                      <m:e>
                        <m:r>
                          <a:rPr lang="uz-Latn-UZ" sz="4800" b="0" i="1" dirty="0" smtClean="0">
                            <a:latin typeface="Cambria Math" panose="02040503050406030204" pitchFamily="18" charset="0"/>
                          </a:rPr>
                          <m:t>𝑀</m:t>
                        </m:r>
                      </m:e>
                      <m:sub>
                        <m:r>
                          <a:rPr lang="uz-Latn-UZ" sz="4800" b="0" i="1" dirty="0" smtClean="0">
                            <a:latin typeface="Cambria Math" panose="02040503050406030204" pitchFamily="18" charset="0"/>
                          </a:rPr>
                          <m:t>𝑚𝑎𝑥</m:t>
                        </m:r>
                      </m:sub>
                    </m:sSub>
                    <m:r>
                      <a:rPr lang="uz-Latn-UZ" sz="4800" b="0" i="1" dirty="0" smtClean="0">
                        <a:latin typeface="Cambria Math" panose="02040503050406030204" pitchFamily="18" charset="0"/>
                      </a:rPr>
                      <m:t>=</m:t>
                    </m:r>
                    <m:r>
                      <a:rPr lang="uz-Latn-UZ" sz="4800" b="0" i="1" dirty="0" smtClean="0">
                        <a:latin typeface="Cambria Math" panose="02040503050406030204" pitchFamily="18" charset="0"/>
                      </a:rPr>
                      <m:t>𝐵</m:t>
                    </m:r>
                    <m:r>
                      <a:rPr lang="uz-Latn-UZ" sz="4800" b="0" i="1" dirty="0" smtClean="0">
                        <a:latin typeface="Cambria Math" panose="02040503050406030204" pitchFamily="18" charset="0"/>
                      </a:rPr>
                      <m:t>∙</m:t>
                    </m:r>
                    <m:r>
                      <a:rPr lang="uz-Latn-UZ" sz="4800" b="0" i="1" dirty="0" smtClean="0">
                        <a:latin typeface="Cambria Math" panose="02040503050406030204" pitchFamily="18" charset="0"/>
                      </a:rPr>
                      <m:t>𝐼</m:t>
                    </m:r>
                    <m:r>
                      <a:rPr lang="uz-Latn-UZ" sz="4800" b="0" i="1" dirty="0" smtClean="0">
                        <a:latin typeface="Cambria Math" panose="02040503050406030204" pitchFamily="18" charset="0"/>
                      </a:rPr>
                      <m:t>∙</m:t>
                    </m:r>
                    <m:r>
                      <a:rPr lang="uz-Latn-UZ" sz="4800" b="0" i="1" dirty="0" smtClean="0">
                        <a:latin typeface="Cambria Math" panose="02040503050406030204" pitchFamily="18" charset="0"/>
                      </a:rPr>
                      <m:t>𝑆</m:t>
                    </m:r>
                  </m:oMath>
                </a14:m>
                <a:endParaRPr lang="uz-Latn-UZ" sz="4800" dirty="0"/>
              </a:p>
              <a:p>
                <a:pPr marL="0" indent="0">
                  <a:buNone/>
                </a:pPr>
                <a14:m>
                  <m:oMath xmlns:m="http://schemas.openxmlformats.org/officeDocument/2006/math">
                    <m:r>
                      <a:rPr lang="uz-Latn-UZ" sz="4800" b="0" i="1" smtClean="0">
                        <a:latin typeface="Cambria Math" panose="02040503050406030204" pitchFamily="18" charset="0"/>
                        <a:cs typeface="Arial" panose="020B0604020202020204" pitchFamily="34" charset="0"/>
                      </a:rPr>
                      <m:t>𝑏</m:t>
                    </m:r>
                    <m:r>
                      <a:rPr lang="uz-Latn-UZ" sz="4800" b="0" i="1" smtClean="0">
                        <a:latin typeface="Cambria Math" panose="02040503050406030204" pitchFamily="18" charset="0"/>
                        <a:cs typeface="Arial" panose="020B0604020202020204" pitchFamily="34" charset="0"/>
                      </a:rPr>
                      <m:t>=8 </m:t>
                    </m:r>
                    <m:r>
                      <a:rPr lang="uz-Latn-UZ" sz="4800" b="0" i="1" smtClean="0">
                        <a:latin typeface="Cambria Math" panose="02040503050406030204" pitchFamily="18" charset="0"/>
                        <a:cs typeface="Arial" panose="020B0604020202020204" pitchFamily="34" charset="0"/>
                      </a:rPr>
                      <m:t>𝑐𝑚</m:t>
                    </m:r>
                    <m:r>
                      <a:rPr lang="uz-Latn-UZ" sz="4800" b="0" i="1" smtClean="0">
                        <a:latin typeface="Cambria Math" panose="02040503050406030204" pitchFamily="18" charset="0"/>
                        <a:cs typeface="Arial" panose="020B0604020202020204" pitchFamily="34" charset="0"/>
                      </a:rPr>
                      <m:t>=0,08 </m:t>
                    </m:r>
                    <m:r>
                      <a:rPr lang="uz-Latn-UZ" sz="4800" b="0" i="1" smtClean="0">
                        <a:latin typeface="Cambria Math" panose="02040503050406030204" pitchFamily="18" charset="0"/>
                        <a:cs typeface="Arial" panose="020B0604020202020204" pitchFamily="34" charset="0"/>
                      </a:rPr>
                      <m:t>𝑚</m:t>
                    </m:r>
                    <m:r>
                      <a:rPr lang="uz-Latn-UZ" sz="4800" b="0" i="1" smtClean="0">
                        <a:latin typeface="Cambria Math" panose="02040503050406030204" pitchFamily="18" charset="0"/>
                        <a:cs typeface="Arial" panose="020B0604020202020204" pitchFamily="34" charset="0"/>
                      </a:rPr>
                      <m:t> </m:t>
                    </m:r>
                  </m:oMath>
                </a14:m>
                <a:r>
                  <a:rPr lang="uz-Latn-UZ" sz="4800" dirty="0">
                    <a:latin typeface="Arial" panose="020B0604020202020204" pitchFamily="34" charset="0"/>
                    <a:cs typeface="Arial" panose="020B0604020202020204" pitchFamily="34" charset="0"/>
                  </a:rPr>
                  <a:t>       </a:t>
                </a:r>
                <a14:m>
                  <m:oMath xmlns:m="http://schemas.openxmlformats.org/officeDocument/2006/math">
                    <m:r>
                      <a:rPr lang="uz-Latn-UZ" sz="4800" b="0" i="1" dirty="0" smtClean="0">
                        <a:latin typeface="Cambria Math" panose="02040503050406030204" pitchFamily="18" charset="0"/>
                        <a:cs typeface="Arial" panose="020B0604020202020204" pitchFamily="34" charset="0"/>
                      </a:rPr>
                      <m:t>𝑆</m:t>
                    </m:r>
                    <m:r>
                      <a:rPr lang="uz-Latn-UZ" sz="4800" b="0" i="1" dirty="0" smtClean="0">
                        <a:latin typeface="Cambria Math" panose="02040503050406030204" pitchFamily="18" charset="0"/>
                        <a:cs typeface="Arial" panose="020B0604020202020204" pitchFamily="34" charset="0"/>
                      </a:rPr>
                      <m:t>=</m:t>
                    </m:r>
                    <m:r>
                      <a:rPr lang="uz-Latn-UZ" sz="4800" b="0" i="1" dirty="0" smtClean="0">
                        <a:latin typeface="Cambria Math" panose="02040503050406030204" pitchFamily="18" charset="0"/>
                        <a:cs typeface="Arial" panose="020B0604020202020204" pitchFamily="34" charset="0"/>
                      </a:rPr>
                      <m:t>𝑎</m:t>
                    </m:r>
                    <m:r>
                      <a:rPr lang="uz-Latn-UZ" sz="4800" b="0" i="1" dirty="0" smtClean="0">
                        <a:latin typeface="Cambria Math" panose="02040503050406030204" pitchFamily="18" charset="0"/>
                        <a:cs typeface="Arial" panose="020B0604020202020204" pitchFamily="34" charset="0"/>
                      </a:rPr>
                      <m:t>∙</m:t>
                    </m:r>
                    <m:r>
                      <a:rPr lang="uz-Latn-UZ" sz="4800" b="0" i="1" dirty="0" smtClean="0">
                        <a:latin typeface="Cambria Math" panose="02040503050406030204" pitchFamily="18" charset="0"/>
                        <a:cs typeface="Arial" panose="020B0604020202020204" pitchFamily="34" charset="0"/>
                      </a:rPr>
                      <m:t>𝑏</m:t>
                    </m:r>
                  </m:oMath>
                </a14:m>
                <a:endParaRPr lang="uz-Latn-UZ" sz="4800" dirty="0">
                  <a:latin typeface="Arial" panose="020B0604020202020204" pitchFamily="34" charset="0"/>
                  <a:cs typeface="Arial" panose="020B0604020202020204" pitchFamily="34" charset="0"/>
                </a:endParaRPr>
              </a:p>
              <a:p>
                <a:pPr marL="0" indent="0">
                  <a:buNone/>
                </a:pPr>
                <a14:m>
                  <m:oMath xmlns:m="http://schemas.openxmlformats.org/officeDocument/2006/math">
                    <m:r>
                      <a:rPr lang="uz-Latn-UZ" sz="4800" b="0" i="1" smtClean="0">
                        <a:latin typeface="Cambria Math" panose="02040503050406030204" pitchFamily="18" charset="0"/>
                        <a:cs typeface="Arial" panose="020B0604020202020204" pitchFamily="34" charset="0"/>
                      </a:rPr>
                      <m:t>𝐵</m:t>
                    </m:r>
                    <m:r>
                      <a:rPr lang="uz-Latn-UZ" sz="4800" b="0" i="1" smtClean="0">
                        <a:latin typeface="Cambria Math" panose="02040503050406030204" pitchFamily="18" charset="0"/>
                        <a:cs typeface="Arial" panose="020B0604020202020204" pitchFamily="34" charset="0"/>
                      </a:rPr>
                      <m:t>=2 </m:t>
                    </m:r>
                    <m:r>
                      <m:rPr>
                        <m:sty m:val="p"/>
                      </m:rPr>
                      <a:rPr lang="uz-Latn-UZ" sz="4800" b="0" i="0" smtClean="0">
                        <a:latin typeface="Cambria Math" panose="02040503050406030204" pitchFamily="18" charset="0"/>
                        <a:cs typeface="Arial" panose="020B0604020202020204" pitchFamily="34" charset="0"/>
                      </a:rPr>
                      <m:t>T</m:t>
                    </m:r>
                  </m:oMath>
                </a14:m>
                <a:r>
                  <a:rPr lang="uz-Latn-UZ" sz="4800" dirty="0">
                    <a:latin typeface="Arial" panose="020B0604020202020204" pitchFamily="34" charset="0"/>
                    <a:cs typeface="Arial" panose="020B0604020202020204" pitchFamily="34" charset="0"/>
                  </a:rPr>
                  <a:t>                          </a:t>
                </a:r>
                <a14:m>
                  <m:oMath xmlns:m="http://schemas.openxmlformats.org/officeDocument/2006/math">
                    <m:sSub>
                      <m:sSubPr>
                        <m:ctrlPr>
                          <a:rPr lang="uz-Latn-UZ" sz="4800" b="0" i="1" dirty="0" smtClean="0">
                            <a:latin typeface="Cambria Math" panose="02040503050406030204" pitchFamily="18" charset="0"/>
                          </a:rPr>
                        </m:ctrlPr>
                      </m:sSubPr>
                      <m:e>
                        <m:r>
                          <a:rPr lang="uz-Latn-UZ" sz="4800" b="0" i="1" dirty="0" smtClean="0">
                            <a:latin typeface="Cambria Math" panose="02040503050406030204" pitchFamily="18" charset="0"/>
                          </a:rPr>
                          <m:t>𝑀</m:t>
                        </m:r>
                      </m:e>
                      <m:sub>
                        <m:r>
                          <a:rPr lang="uz-Latn-UZ" sz="4800" b="0" i="1" dirty="0" smtClean="0">
                            <a:latin typeface="Cambria Math" panose="02040503050406030204" pitchFamily="18" charset="0"/>
                          </a:rPr>
                          <m:t>𝑚𝑎𝑥</m:t>
                        </m:r>
                      </m:sub>
                    </m:sSub>
                    <m:r>
                      <a:rPr lang="uz-Latn-UZ" sz="4800" b="0" i="1" dirty="0" smtClean="0">
                        <a:latin typeface="Cambria Math" panose="02040503050406030204" pitchFamily="18" charset="0"/>
                      </a:rPr>
                      <m:t>=</m:t>
                    </m:r>
                    <m:r>
                      <a:rPr lang="uz-Latn-UZ" sz="4800" b="0" i="1" dirty="0" smtClean="0">
                        <a:latin typeface="Cambria Math" panose="02040503050406030204" pitchFamily="18" charset="0"/>
                      </a:rPr>
                      <m:t>𝐵</m:t>
                    </m:r>
                    <m:r>
                      <a:rPr lang="uz-Latn-UZ" sz="4800" b="0" i="1" dirty="0" smtClean="0">
                        <a:latin typeface="Cambria Math" panose="02040503050406030204" pitchFamily="18" charset="0"/>
                      </a:rPr>
                      <m:t>∙</m:t>
                    </m:r>
                    <m:r>
                      <a:rPr lang="uz-Latn-UZ" sz="4800" b="0" i="1" dirty="0" smtClean="0">
                        <a:latin typeface="Cambria Math" panose="02040503050406030204" pitchFamily="18" charset="0"/>
                      </a:rPr>
                      <m:t>𝐼</m:t>
                    </m:r>
                    <m:r>
                      <a:rPr lang="uz-Latn-UZ" sz="4800" b="0" i="1" dirty="0" smtClean="0">
                        <a:latin typeface="Cambria Math" panose="02040503050406030204" pitchFamily="18" charset="0"/>
                      </a:rPr>
                      <m:t>∙</m:t>
                    </m:r>
                    <m:r>
                      <a:rPr lang="uz-Latn-UZ" sz="4800" b="0" i="1" dirty="0" smtClean="0">
                        <a:latin typeface="Cambria Math" panose="02040503050406030204" pitchFamily="18" charset="0"/>
                      </a:rPr>
                      <m:t>𝑎</m:t>
                    </m:r>
                    <m:r>
                      <a:rPr lang="uz-Latn-UZ" sz="4800" b="0" i="1" dirty="0" smtClean="0">
                        <a:latin typeface="Cambria Math" panose="02040503050406030204" pitchFamily="18" charset="0"/>
                      </a:rPr>
                      <m:t>∙</m:t>
                    </m:r>
                    <m:r>
                      <a:rPr lang="uz-Latn-UZ" sz="4800" b="0" i="1" dirty="0" smtClean="0">
                        <a:latin typeface="Cambria Math" panose="02040503050406030204" pitchFamily="18" charset="0"/>
                      </a:rPr>
                      <m:t>𝑏</m:t>
                    </m:r>
                  </m:oMath>
                </a14:m>
                <a:endParaRPr lang="uz-Latn-UZ" sz="4800" dirty="0"/>
              </a:p>
              <a:p>
                <a:pPr marL="0" indent="0">
                  <a:buNone/>
                </a:pPr>
                <a14:m>
                  <m:oMath xmlns:m="http://schemas.openxmlformats.org/officeDocument/2006/math">
                    <m:r>
                      <a:rPr lang="uz-Latn-UZ" sz="4800" b="0" i="1" smtClean="0">
                        <a:latin typeface="Cambria Math" panose="02040503050406030204" pitchFamily="18" charset="0"/>
                        <a:cs typeface="Arial" panose="020B0604020202020204" pitchFamily="34" charset="0"/>
                      </a:rPr>
                      <m:t>𝐼</m:t>
                    </m:r>
                    <m:r>
                      <a:rPr lang="uz-Latn-UZ" sz="4800" b="0" i="1" smtClean="0">
                        <a:latin typeface="Cambria Math" panose="02040503050406030204" pitchFamily="18" charset="0"/>
                        <a:cs typeface="Arial" panose="020B0604020202020204" pitchFamily="34" charset="0"/>
                      </a:rPr>
                      <m:t>=0,5 </m:t>
                    </m:r>
                    <m:r>
                      <m:rPr>
                        <m:sty m:val="p"/>
                      </m:rPr>
                      <a:rPr lang="uz-Latn-UZ" sz="4800" b="0" i="0" smtClean="0">
                        <a:latin typeface="Cambria Math" panose="02040503050406030204" pitchFamily="18" charset="0"/>
                        <a:cs typeface="Arial" panose="020B0604020202020204" pitchFamily="34" charset="0"/>
                      </a:rPr>
                      <m:t>A</m:t>
                    </m:r>
                  </m:oMath>
                </a14:m>
                <a:r>
                  <a:rPr lang="uz-Latn-UZ" sz="4800" dirty="0">
                    <a:latin typeface="Arial" panose="020B0604020202020204" pitchFamily="34" charset="0"/>
                    <a:cs typeface="Arial" panose="020B0604020202020204" pitchFamily="34" charset="0"/>
                  </a:rPr>
                  <a:t>                               </a:t>
                </a:r>
              </a:p>
              <a:p>
                <a:pPr marL="0" indent="0">
                  <a:buNone/>
                </a:pPr>
                <a:r>
                  <a:rPr lang="uz-Latn-UZ" sz="4200" b="1" dirty="0">
                    <a:solidFill>
                      <a:srgbClr val="0070C0"/>
                    </a:solidFill>
                    <a:latin typeface="Arial" panose="020B0604020202020204" pitchFamily="34" charset="0"/>
                    <a:cs typeface="Arial" panose="020B0604020202020204" pitchFamily="34" charset="0"/>
                  </a:rPr>
                  <a:t>T</a:t>
                </a:r>
                <a:r>
                  <a:rPr lang="en-US" sz="4200" b="1" dirty="0" err="1">
                    <a:solidFill>
                      <a:srgbClr val="0070C0"/>
                    </a:solidFill>
                    <a:latin typeface="Arial" panose="020B0604020202020204" pitchFamily="34" charset="0"/>
                    <a:cs typeface="Arial" panose="020B0604020202020204" pitchFamily="34" charset="0"/>
                  </a:rPr>
                  <a:t>opish</a:t>
                </a:r>
                <a:r>
                  <a:rPr lang="en-US" sz="4200" b="1" dirty="0">
                    <a:solidFill>
                      <a:srgbClr val="0070C0"/>
                    </a:solidFill>
                    <a:latin typeface="Arial" panose="020B0604020202020204" pitchFamily="34" charset="0"/>
                    <a:cs typeface="Arial" panose="020B0604020202020204" pitchFamily="34" charset="0"/>
                  </a:rPr>
                  <a:t> </a:t>
                </a:r>
                <a:r>
                  <a:rPr lang="en-US" sz="4200" b="1" dirty="0" err="1">
                    <a:solidFill>
                      <a:srgbClr val="0070C0"/>
                    </a:solidFill>
                    <a:latin typeface="Arial" panose="020B0604020202020204" pitchFamily="34" charset="0"/>
                    <a:cs typeface="Arial" panose="020B0604020202020204" pitchFamily="34" charset="0"/>
                  </a:rPr>
                  <a:t>kerak</a:t>
                </a:r>
                <a:r>
                  <a:rPr lang="uz-Latn-UZ" sz="4200" b="1" dirty="0">
                    <a:solidFill>
                      <a:srgbClr val="0070C0"/>
                    </a:solidFill>
                    <a:latin typeface="Arial" panose="020B0604020202020204" pitchFamily="34" charset="0"/>
                    <a:cs typeface="Arial" panose="020B0604020202020204" pitchFamily="34" charset="0"/>
                  </a:rPr>
                  <a:t>: </a:t>
                </a:r>
                <a14:m>
                  <m:oMath xmlns:m="http://schemas.openxmlformats.org/officeDocument/2006/math">
                    <m:sSub>
                      <m:sSubPr>
                        <m:ctrlPr>
                          <a:rPr lang="uz-Latn-UZ" sz="4800" i="1" smtClean="0">
                            <a:latin typeface="Cambria Math" panose="02040503050406030204" pitchFamily="18" charset="0"/>
                            <a:cs typeface="Arial" panose="020B0604020202020204" pitchFamily="34" charset="0"/>
                          </a:rPr>
                        </m:ctrlPr>
                      </m:sSubPr>
                      <m:e>
                        <m:r>
                          <a:rPr lang="uz-Latn-UZ" sz="4800" b="0" i="1" smtClean="0">
                            <a:latin typeface="Cambria Math" panose="02040503050406030204" pitchFamily="18" charset="0"/>
                            <a:cs typeface="Arial" panose="020B0604020202020204" pitchFamily="34" charset="0"/>
                          </a:rPr>
                          <m:t>𝑀</m:t>
                        </m:r>
                      </m:e>
                      <m:sub>
                        <m:r>
                          <a:rPr lang="uz-Latn-UZ" sz="4800" b="0" i="1" smtClean="0">
                            <a:latin typeface="Cambria Math" panose="02040503050406030204" pitchFamily="18" charset="0"/>
                            <a:cs typeface="Arial" panose="020B0604020202020204" pitchFamily="34" charset="0"/>
                          </a:rPr>
                          <m:t>𝑚𝑎𝑥</m:t>
                        </m:r>
                      </m:sub>
                    </m:sSub>
                    <m:r>
                      <a:rPr lang="uz-Latn-UZ" sz="4800" b="0" i="1" smtClean="0">
                        <a:latin typeface="Cambria Math" panose="02040503050406030204" pitchFamily="18" charset="0"/>
                        <a:cs typeface="Arial" panose="020B0604020202020204" pitchFamily="34" charset="0"/>
                      </a:rPr>
                      <m:t>−?</m:t>
                    </m:r>
                  </m:oMath>
                </a14:m>
                <a:r>
                  <a:rPr lang="uz-Latn-UZ" sz="4800" dirty="0">
                    <a:latin typeface="Arial" panose="020B0604020202020204" pitchFamily="34" charset="0"/>
                    <a:cs typeface="Arial" panose="020B0604020202020204" pitchFamily="34" charset="0"/>
                  </a:rPr>
                  <a:t>           </a:t>
                </a:r>
                <a:endParaRPr lang="ru-RU" sz="4800" dirty="0">
                  <a:latin typeface="Arial" panose="020B0604020202020204" pitchFamily="34" charset="0"/>
                  <a:cs typeface="Arial" panose="020B0604020202020204" pitchFamily="34" charset="0"/>
                </a:endParaRPr>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768626" y="967409"/>
                <a:ext cx="10800125" cy="5890590"/>
              </a:xfrm>
              <a:blipFill>
                <a:blip r:embed="rId2"/>
                <a:stretch>
                  <a:fillRect l="-1693" t="-3623"/>
                </a:stretch>
              </a:blipFill>
            </p:spPr>
            <p:txBody>
              <a:bodyPr/>
              <a:lstStyle/>
              <a:p>
                <a:r>
                  <a:rPr lang="ru-RU">
                    <a:noFill/>
                  </a:rPr>
                  <a:t> </a:t>
                </a:r>
              </a:p>
            </p:txBody>
          </p:sp>
        </mc:Fallback>
      </mc:AlternateContent>
      <p:cxnSp>
        <p:nvCxnSpPr>
          <p:cNvPr id="5" name="Прямая соединительная линия 4"/>
          <p:cNvCxnSpPr>
            <a:cxnSpLocks/>
          </p:cNvCxnSpPr>
          <p:nvPr/>
        </p:nvCxnSpPr>
        <p:spPr>
          <a:xfrm>
            <a:off x="6082351" y="1122528"/>
            <a:ext cx="0" cy="268178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a:cxnSpLocks/>
          </p:cNvCxnSpPr>
          <p:nvPr/>
        </p:nvCxnSpPr>
        <p:spPr>
          <a:xfrm flipV="1">
            <a:off x="768626" y="3926894"/>
            <a:ext cx="5075186" cy="18791"/>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558906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215</TotalTime>
  <Words>345</Words>
  <Application>Microsoft Office PowerPoint</Application>
  <PresentationFormat>Широкоэкранный</PresentationFormat>
  <Paragraphs>101</Paragraphs>
  <Slides>11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11</vt:i4>
      </vt:variant>
    </vt:vector>
  </HeadingPairs>
  <TitlesOfParts>
    <vt:vector size="17" baseType="lpstr">
      <vt:lpstr>Arial</vt:lpstr>
      <vt:lpstr>Calibri</vt:lpstr>
      <vt:lpstr>Calibri Light</vt:lpstr>
      <vt:lpstr>Cambria Math</vt:lpstr>
      <vt:lpstr>Times New Roman</vt:lpstr>
      <vt:lpstr>Тема Office</vt:lpstr>
      <vt:lpstr>Презентация PowerPoint</vt:lpstr>
      <vt:lpstr>Презентация PowerPoint</vt:lpstr>
      <vt:lpstr>Презентация PowerPoint</vt:lpstr>
      <vt:lpstr>Chap qo‘l qoidasi </vt:lpstr>
      <vt:lpstr>Презентация PowerPoint</vt:lpstr>
      <vt:lpstr>Презентация PowerPoint</vt:lpstr>
      <vt:lpstr>Texnikada qo‘llanilishi</vt:lpstr>
      <vt:lpstr>1-mashq  9-masala </vt:lpstr>
      <vt:lpstr>Презентация PowerPoint</vt:lpstr>
      <vt:lpstr>Yechilishi: </vt:lpstr>
      <vt:lpstr>Mustaqil bajarish uchun topshiriqlar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hp</cp:lastModifiedBy>
  <cp:revision>29</cp:revision>
  <dcterms:created xsi:type="dcterms:W3CDTF">2020-08-03T04:28:22Z</dcterms:created>
  <dcterms:modified xsi:type="dcterms:W3CDTF">2021-02-23T10:37:27Z</dcterms:modified>
</cp:coreProperties>
</file>