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7" r:id="rId2"/>
    <p:sldId id="258" r:id="rId3"/>
    <p:sldId id="26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2/23/2021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FigureOut">
              <a:rPr lang="en-US" dirty="0"/>
              <a:t>2/23/2021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FigureOut">
              <a:rPr lang="en-US" dirty="0"/>
              <a:t>2/23/2021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82059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FigureOut">
              <a:rPr lang="en-US" dirty="0"/>
              <a:t>2/23/2021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FigureOut">
              <a:rPr lang="en-US" dirty="0"/>
              <a:t>2/23/2021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FigureOut">
              <a:rPr lang="en-US" dirty="0"/>
              <a:t>2/23/2021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FigureOut">
              <a:rPr lang="en-US" dirty="0"/>
              <a:t>2/23/2021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FigureOut">
              <a:rPr lang="en-US" dirty="0"/>
              <a:t>2/23/2021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FigureOut">
              <a:rPr lang="en-US" dirty="0"/>
              <a:t>2/23/2021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2/23/2021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2/23/2021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10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55700" y="2700149"/>
            <a:ext cx="10758796" cy="449257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endParaRPr lang="en-US" sz="40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uz-Latn-UZ" sz="4000" b="1" dirty="0">
                <a:solidFill>
                  <a:srgbClr val="2365C7"/>
                </a:solidFill>
                <a:latin typeface="Arial"/>
                <a:cs typeface="Arial"/>
              </a:rPr>
              <a:t>MAVZU: Magnit maydon. Magnit maydonni tavsiflovchi kattaliklar.</a:t>
            </a: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endParaRPr lang="en-US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68440" algn="ctr">
              <a:lnSpc>
                <a:spcPts val="4290"/>
              </a:lnSpc>
              <a:spcBef>
                <a:spcPts val="2599"/>
              </a:spcBef>
            </a:pPr>
            <a:endParaRPr sz="3698" b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77504" y="2742842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77504" y="4965552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58400" y="526307"/>
            <a:ext cx="103723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11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296370" y="1145408"/>
            <a:ext cx="569040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7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548" y="1775791"/>
            <a:ext cx="11171582" cy="4256914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uz-Latn-UZ" sz="44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diusi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 4 </a:t>
            </a:r>
            <a:r>
              <a:rPr lang="uz-Latn-UZ" sz="3200" dirty="0" err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 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 h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lq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 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induksiyasi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 0,5 T 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n 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 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jinsli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 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gnit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 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 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induksiya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 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chiziqlariga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 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  j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yl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shtirilg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n. 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Hаlqаdаn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 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o‘tаyotgаn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 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mаgnit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 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оqimi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 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qаndаy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? </a:t>
            </a:r>
          </a:p>
        </p:txBody>
      </p:sp>
      <p:sp>
        <p:nvSpPr>
          <p:cNvPr id="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19116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1-mashq  1-masala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096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09182" y="1046922"/>
                <a:ext cx="11982734" cy="5626833"/>
              </a:xfrm>
            </p:spPr>
            <p:txBody>
              <a:bodyPr>
                <a:normAutofit/>
              </a:bodyPr>
              <a:lstStyle/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Berilgan:                  Formula:          Yechish:</a:t>
                </a:r>
              </a:p>
              <a:p>
                <a:pPr marL="0" indent="0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R = 4 cm = 0,04 m   </a:t>
                </a:r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Ф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uz-Latn-UZ" sz="4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B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· </a:t>
                </a:r>
                <a:r>
                  <a:rPr lang="el-GR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Δ</a:t>
                </a:r>
                <a:r>
                  <a:rPr lang="uz-Latn-UZ" sz="4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S     </a:t>
                </a:r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Ф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=0,5 T∙3,14∙</a:t>
                </a:r>
              </a:p>
              <a:p>
                <a:pPr marL="0" indent="0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B = 0,5 T                 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∙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(0,04 </m:t>
                        </m:r>
                        <m:r>
                          <m:rPr>
                            <m:sty m:val="p"/>
                          </m:rPr>
                          <a:rPr lang="uz-Latn-UZ" sz="40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m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</a:p>
              <a:p>
                <a14:m>
                  <m:oMath xmlns:m="http://schemas.openxmlformats.org/officeDocument/2006/math">
                    <m:r>
                      <a:rPr lang="ru-RU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=3,14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</a:t>
                </a:r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Ф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uz-Latn-UZ" sz="4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B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·</a:t>
                </a:r>
                <a14:m>
                  <m:oMath xmlns:m="http://schemas.openxmlformats.org/officeDocument/2006/math"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p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0,02512 Wb =</a:t>
                </a:r>
              </a:p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      = 25,12 mWb </a:t>
                </a:r>
              </a:p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T.K: </a:t>
                </a:r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Ф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-?                                      J: </a:t>
                </a:r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Ф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25,12 mWb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9182" y="1046922"/>
                <a:ext cx="11982734" cy="5626833"/>
              </a:xfrm>
              <a:blipFill>
                <a:blip r:embed="rId2"/>
                <a:stretch>
                  <a:fillRect l="-1831" t="-3575" r="-1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/>
          <p:cNvCxnSpPr/>
          <p:nvPr/>
        </p:nvCxnSpPr>
        <p:spPr>
          <a:xfrm>
            <a:off x="4612943" y="682388"/>
            <a:ext cx="13648" cy="47562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>
            <a:cxnSpLocks/>
            <a:stCxn id="3" idx="1"/>
          </p:cNvCxnSpPr>
          <p:nvPr/>
        </p:nvCxnSpPr>
        <p:spPr>
          <a:xfrm flipV="1">
            <a:off x="109182" y="3830521"/>
            <a:ext cx="4394579" cy="298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7492622" y="784745"/>
            <a:ext cx="13647" cy="46538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58594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1800" y="1678675"/>
            <a:ext cx="10807700" cy="5049671"/>
          </a:xfrm>
        </p:spPr>
        <p:txBody>
          <a:bodyPr>
            <a:normAutofit/>
          </a:bodyPr>
          <a:lstStyle/>
          <a:p>
            <a:pPr marL="742950" indent="-742950" algn="just">
              <a:buAutoNum type="arabicPeriod"/>
            </a:pPr>
            <a:endParaRPr lang="uz-Latn-UZ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just">
              <a:lnSpc>
                <a:spcPct val="100000"/>
              </a:lnSpc>
              <a:buAutoNum type="arabicPeriod"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Mavzuni o‘qish (4-6-betlar), 7-betdagi  mavzuga doir savollarga javob yozish. </a:t>
            </a:r>
          </a:p>
          <a:p>
            <a:pPr marL="742950" indent="-742950" algn="just">
              <a:lnSpc>
                <a:spcPct val="100000"/>
              </a:lnSpc>
              <a:buAutoNum type="arabicPeriod"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1-mashq (20-bet) 2-,3-masalalarni yechish. 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9"/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501255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8202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009935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Magnit va magnit maydon haqida tushuncha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110836" y="1214651"/>
            <a:ext cx="11899194" cy="564334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   Tabiatda shunda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у 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tabii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у 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tall  birikmalari  mavjudki, ular ba’zi bir jismlarni  o‘ziga  t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rtish  xususiyatiga  ega.  Jismlarning  bunday  xossasi </a:t>
            </a:r>
            <a:b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ular  atrofida  maydon  mavjudligini  bildiradi.  Bunday  maydonni  </a:t>
            </a:r>
            <a:r>
              <a:rPr lang="uz-Latn-UZ" sz="4000" i="1" dirty="0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000" i="1" dirty="0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  deb  atash  qabul  qilingan.  O‘z  atrofida  magnit  maydonni  uz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q  vaqt 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o‘q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tma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digan  jismlarni  </a:t>
            </a:r>
            <a:r>
              <a:rPr lang="uz-Latn-UZ" sz="4000" i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4000" i="1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z-Latn-UZ" sz="4000" i="1" dirty="0">
                <a:latin typeface="Arial" panose="020B0604020202020204" pitchFamily="34" charset="0"/>
                <a:cs typeface="Arial" panose="020B0604020202020204" pitchFamily="34" charset="0"/>
              </a:rPr>
              <a:t>imi</a:t>
            </a:r>
            <a:r>
              <a:rPr lang="ru-RU" sz="4000" i="1" dirty="0"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uz-Latn-UZ" sz="4000" i="1" dirty="0">
                <a:latin typeface="Arial" panose="020B0604020202020204" pitchFamily="34" charset="0"/>
                <a:cs typeface="Arial" panose="020B0604020202020204" pitchFamily="34" charset="0"/>
              </a:rPr>
              <a:t> magnit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  yoki 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ddi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gina  </a:t>
            </a:r>
            <a:r>
              <a:rPr lang="uz-Latn-UZ" sz="4000" i="1" dirty="0">
                <a:latin typeface="Arial" panose="020B0604020202020204" pitchFamily="34" charset="0"/>
                <a:cs typeface="Arial" panose="020B0604020202020204" pitchFamily="34" charset="0"/>
              </a:rPr>
              <a:t>magnit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 d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b  ataymiz.</a:t>
            </a:r>
            <a:b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Har  qanda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 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magnitda  ikkita:  shim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у (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N)  va janubi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S) qutblari mavjud bo‘ladi. </a:t>
            </a:r>
            <a:br>
              <a:rPr lang="uz-Latn-UZ" dirty="0"/>
            </a:b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953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rim_20200810_163811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2BDA6737-533D-4EA8-B1D2-B09FC4457C71}"/>
              </a:ext>
            </a:extLst>
          </p:cNvPr>
          <p:cNvSpPr/>
          <p:nvPr/>
        </p:nvSpPr>
        <p:spPr>
          <a:xfrm>
            <a:off x="0" y="0"/>
            <a:ext cx="965200" cy="990600"/>
          </a:xfrm>
          <a:prstGeom prst="round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2794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idx="1"/>
          </p:nvPr>
        </p:nvSpPr>
        <p:spPr>
          <a:xfrm>
            <a:off x="0" y="136525"/>
            <a:ext cx="12023725" cy="672147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 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  str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lkasi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 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 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yaqinlashtirilsa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 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 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ikkalasi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  ham 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burilib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 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qarama-qarshi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 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qutblari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 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 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ro‘para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 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lib 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to‘xta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di .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 Bu 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magnitlangan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kuchlari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mavjudligini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anglatadi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 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 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 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 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 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chiziql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 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 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tafsiflanadi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278" y="3285936"/>
            <a:ext cx="5486448" cy="327524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657600"/>
            <a:ext cx="6305266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891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2655" y="1347715"/>
            <a:ext cx="6359345" cy="4063645"/>
          </a:xfrm>
          <a:prstGeom prst="rect">
            <a:avLst/>
          </a:prstGeom>
        </p:spPr>
      </p:pic>
      <p:grpSp>
        <p:nvGrpSpPr>
          <p:cNvPr id="8" name="Group 188866"/>
          <p:cNvGrpSpPr/>
          <p:nvPr/>
        </p:nvGrpSpPr>
        <p:grpSpPr>
          <a:xfrm>
            <a:off x="122830" y="313899"/>
            <a:ext cx="5709825" cy="5308979"/>
            <a:chOff x="0" y="0"/>
            <a:chExt cx="1757583" cy="1465985"/>
          </a:xfrm>
        </p:grpSpPr>
        <p:pic>
          <p:nvPicPr>
            <p:cNvPr id="9" name="Picture 556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178953" y="0"/>
              <a:ext cx="152400" cy="215900"/>
            </a:xfrm>
            <a:prstGeom prst="rect">
              <a:avLst/>
            </a:prstGeom>
          </p:spPr>
        </p:pic>
        <p:pic>
          <p:nvPicPr>
            <p:cNvPr id="10" name="Picture 559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13985"/>
              <a:ext cx="1757583" cy="115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79032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532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00751"/>
            <a:ext cx="12050973" cy="5813947"/>
          </a:xfrm>
        </p:spPr>
        <p:txBody>
          <a:bodyPr>
            <a:noAutofit/>
          </a:bodyPr>
          <a:lstStyle/>
          <a:p>
            <a:pPr marL="4572" lvl="1" indent="0" algn="just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     Kuch  chiziql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ri  b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rk  (yopiq)  bo‘lg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n  m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nl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r </a:t>
            </a:r>
            <a:b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z-Latn-UZ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uyurm</a:t>
            </a:r>
            <a:r>
              <a:rPr lang="ru-RU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viy m</a:t>
            </a:r>
            <a:r>
              <a:rPr lang="ru-RU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ru-RU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z-Latn-UZ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nl</a:t>
            </a:r>
            <a:r>
              <a:rPr lang="ru-RU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 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d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di.   D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k,  m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gnit  m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n  uyurm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viy  m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n ek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n. Shu 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ususiyati  bil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n  m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gnit  m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n  kuch  chiziql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ri  el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ktr  m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n  kuch  chiziql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rid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n  f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rq  qil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di. M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gnit    m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  kuch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 tafsiflovchi  fizik  k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tt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lik 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induksiyasi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b 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di. M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gnit m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n induksiyasi  v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kt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r k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tt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lik bo‘lib, u  </a:t>
            </a:r>
            <a:r>
              <a:rPr lang="uz-Latn-UZ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h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rfi  bil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n  b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lgil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di.</a:t>
            </a:r>
            <a:b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1 T = 1 Tesla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9"/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80521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Magnit maydon induksiyasi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7432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534" y="1282889"/>
            <a:ext cx="11859905" cy="52680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   Biror sirtni kesib o‘tayotgan magnit maydon kuch</a:t>
            </a:r>
            <a:b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chiziqlarini  tavsiflashda  magnit  maydon  oqimi  degan  tushuncha  kiritilgan.  </a:t>
            </a:r>
            <a:r>
              <a:rPr lang="uz-Latn-UZ" sz="4000" i="1" dirty="0"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yuzadan o‘tayotgan magnit induksiya oqimi deb, magnit induksiya</a:t>
            </a:r>
            <a:b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vektorning yuzaga ko‘paytmasiga aytiladi: Magnit oqimi </a:t>
            </a:r>
            <a:r>
              <a:rPr lang="ru-RU" sz="4000" i="1" dirty="0">
                <a:latin typeface="Arial" panose="020B0604020202020204" pitchFamily="34" charset="0"/>
                <a:cs typeface="Arial" panose="020B0604020202020204" pitchFamily="34" charset="0"/>
              </a:rPr>
              <a:t>Ф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 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harfi  bilan belgilanadi. Ta’rifga ko‘ra, magnit oqimi ifodasini quyidagicha yozamiz: </a:t>
            </a:r>
          </a:p>
          <a:p>
            <a:pPr marL="0" indent="0" algn="just">
              <a:buNone/>
            </a:pPr>
            <a:r>
              <a:rPr lang="ru-RU" sz="6500" i="1" dirty="0">
                <a:latin typeface="Arial" panose="020B0604020202020204" pitchFamily="34" charset="0"/>
                <a:cs typeface="Arial" panose="020B0604020202020204" pitchFamily="34" charset="0"/>
              </a:rPr>
              <a:t>Ф=</a:t>
            </a:r>
            <a:r>
              <a:rPr lang="uz-Latn-UZ" sz="6500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6500" dirty="0">
                <a:latin typeface="Arial" panose="020B0604020202020204" pitchFamily="34" charset="0"/>
                <a:cs typeface="Arial" panose="020B0604020202020204" pitchFamily="34" charset="0"/>
              </a:rPr>
              <a:t>· </a:t>
            </a:r>
            <a:r>
              <a:rPr lang="el-GR" sz="6500" dirty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uz-Latn-UZ" sz="6500" i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b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19116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Magnit oqimi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6275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36478" y="136478"/>
                <a:ext cx="11846256" cy="672152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Agar magnit induksiya chiziqlari sirtga biror burchak ostida tushayotgan bo‘lsa, sirtdan o‘tayotgan magnit induksiya oqimi </a:t>
                </a:r>
                <a14:m>
                  <m:oMath xmlns:m="http://schemas.openxmlformats.org/officeDocument/2006/math"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burchakka bog‘liq bo‘ladi, ya’ni: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Ф=</m:t>
                      </m:r>
                      <m: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𝐵</m:t>
                      </m:r>
                      <m: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𝑆</m:t>
                      </m:r>
                      <m:func>
                        <m:funcPr>
                          <m:ctrlPr>
                            <a:rPr lang="en-US" sz="4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440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cos</m:t>
                          </m:r>
                        </m:fName>
                        <m:e>
                          <m:r>
                            <a:rPr lang="en-US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𝛼</m:t>
                          </m:r>
                        </m:e>
                      </m:func>
                    </m:oMath>
                  </m:oMathPara>
                </a14:m>
                <a:endParaRPr lang="uz-Latn-UZ" sz="40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uz-Latn-UZ" sz="4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</a:p>
              <a:p>
                <a:pPr marL="0" indent="0" algn="just">
                  <a:buNone/>
                </a:pPr>
                <a:r>
                  <a:rPr lang="uz-Latn-UZ" sz="4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𝑊𝑏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 </m:t>
                    </m:r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∙1 </m:t>
                    </m:r>
                    <m:sSup>
                      <m:sSup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uz-Latn-UZ" sz="4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m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uz-Latn-UZ" sz="40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endParaRPr lang="ru-RU" sz="40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6478" y="136478"/>
                <a:ext cx="11846256" cy="6721522"/>
              </a:xfrm>
              <a:blipFill>
                <a:blip r:embed="rId2"/>
                <a:stretch>
                  <a:fillRect l="-1800" t="-2992" r="-18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189486"/>
          <p:cNvGrpSpPr/>
          <p:nvPr/>
        </p:nvGrpSpPr>
        <p:grpSpPr>
          <a:xfrm>
            <a:off x="354841" y="3497239"/>
            <a:ext cx="5377219" cy="2944504"/>
            <a:chOff x="-87483" y="0"/>
            <a:chExt cx="1823726" cy="1166901"/>
          </a:xfrm>
        </p:grpSpPr>
        <p:pic>
          <p:nvPicPr>
            <p:cNvPr id="5" name="Picture 240815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-4165" y="240309"/>
              <a:ext cx="1740408" cy="926592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Rectangle 636"/>
                <p:cNvSpPr/>
                <p:nvPr/>
              </p:nvSpPr>
              <p:spPr>
                <a:xfrm>
                  <a:off x="-87483" y="190500"/>
                  <a:ext cx="458941" cy="355754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vert="horz" lIns="0" tIns="0" rIns="0" bIns="0" rtlCol="0">
                  <a:noAutofit/>
                </a:bodyPr>
                <a:lstStyle/>
                <a:p>
                  <a:pPr marR="252095" indent="211455" algn="l">
                    <a:lnSpc>
                      <a:spcPct val="107000"/>
                    </a:lnSpc>
                    <a:spcAft>
                      <a:spcPts val="800"/>
                    </a:spcAft>
                  </a:pPr>
                  <a:endParaRPr lang="uz-Latn-UZ" sz="115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endParaRPr>
                </a:p>
                <a:p>
                  <a:pPr marR="252095" indent="211455" algn="l">
                    <a:lnSpc>
                      <a:spcPct val="107000"/>
                    </a:lnSpc>
                    <a:spcAft>
                      <a:spcPts val="8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ru-RU" sz="400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r>
                          <a:rPr lang="uz-Latn-UZ" sz="4000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ru-RU" sz="125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" name="Rectangle 63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87483" y="190500"/>
                  <a:ext cx="458941" cy="355754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" name="Rectangle 637"/>
            <p:cNvSpPr/>
            <p:nvPr/>
          </p:nvSpPr>
          <p:spPr>
            <a:xfrm>
              <a:off x="282693" y="360748"/>
              <a:ext cx="70309" cy="19206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R="252095" indent="211455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5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(</a:t>
              </a:r>
            </a:p>
          </p:txBody>
        </p:sp>
        <p:pic>
          <p:nvPicPr>
            <p:cNvPr id="8" name="Picture 638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308262" y="290919"/>
              <a:ext cx="152400" cy="215900"/>
            </a:xfrm>
            <a:prstGeom prst="rect">
              <a:avLst/>
            </a:prstGeom>
          </p:spPr>
        </p:pic>
        <p:pic>
          <p:nvPicPr>
            <p:cNvPr id="9" name="Picture 639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465291" y="316319"/>
              <a:ext cx="139700" cy="190500"/>
            </a:xfrm>
            <a:prstGeom prst="rect">
              <a:avLst/>
            </a:prstGeom>
          </p:spPr>
        </p:pic>
        <p:sp>
          <p:nvSpPr>
            <p:cNvPr id="10" name="Rectangle 640"/>
            <p:cNvSpPr/>
            <p:nvPr/>
          </p:nvSpPr>
          <p:spPr>
            <a:xfrm>
              <a:off x="577802" y="360593"/>
              <a:ext cx="70309" cy="19227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R="252095" indent="211455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50" i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)</a:t>
              </a:r>
              <a:endParaRPr lang="ru-RU" sz="125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1" name="Shape 641"/>
            <p:cNvSpPr/>
            <p:nvPr/>
          </p:nvSpPr>
          <p:spPr>
            <a:xfrm>
              <a:off x="406604" y="282786"/>
              <a:ext cx="133921" cy="43193"/>
            </a:xfrm>
            <a:custGeom>
              <a:avLst/>
              <a:gdLst/>
              <a:ahLst/>
              <a:cxnLst/>
              <a:rect l="0" t="0" r="0" b="0"/>
              <a:pathLst>
                <a:path w="133921" h="43193">
                  <a:moveTo>
                    <a:pt x="0" y="43193"/>
                  </a:moveTo>
                  <a:lnTo>
                    <a:pt x="73444" y="0"/>
                  </a:lnTo>
                  <a:lnTo>
                    <a:pt x="133921" y="43193"/>
                  </a:lnTo>
                </a:path>
              </a:pathLst>
            </a:custGeom>
            <a:ln w="6350" cap="flat">
              <a:miter lim="100000"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pic>
          <p:nvPicPr>
            <p:cNvPr id="12" name="Picture 642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822594" y="0"/>
              <a:ext cx="139700" cy="190500"/>
            </a:xfrm>
            <a:prstGeom prst="rect">
              <a:avLst/>
            </a:prstGeom>
          </p:spPr>
        </p:pic>
        <p:sp>
          <p:nvSpPr>
            <p:cNvPr id="13" name="Rectangle 643"/>
            <p:cNvSpPr/>
            <p:nvPr/>
          </p:nvSpPr>
          <p:spPr>
            <a:xfrm>
              <a:off x="829791" y="282786"/>
              <a:ext cx="290829" cy="31061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R="252095" indent="211455" algn="l">
                <a:lnSpc>
                  <a:spcPct val="107000"/>
                </a:lnSpc>
                <a:spcAft>
                  <a:spcPts val="800"/>
                </a:spcAft>
              </a:pPr>
              <a:endParaRPr lang="uz-Latn-UZ" sz="1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marR="252095" indent="211455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40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α</a:t>
              </a:r>
              <a:endParaRPr lang="ru-RU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4" name="Rectangle 644"/>
            <p:cNvSpPr/>
            <p:nvPr/>
          </p:nvSpPr>
          <p:spPr>
            <a:xfrm>
              <a:off x="102664" y="576648"/>
              <a:ext cx="268794" cy="2688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R="252095" indent="211455" algn="l">
                <a:lnSpc>
                  <a:spcPct val="107000"/>
                </a:lnSpc>
                <a:spcAft>
                  <a:spcPts val="800"/>
                </a:spcAft>
              </a:pPr>
              <a:endParaRPr lang="uz-Latn-UZ" sz="115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marR="252095" indent="211455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3600" i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S</a:t>
              </a:r>
              <a:endParaRPr lang="ru-RU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15" name="Picture 645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316394" y="108000"/>
              <a:ext cx="152400" cy="2159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68049921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Метрополия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Метрополия</Template>
  <TotalTime>278</TotalTime>
  <Words>164</Words>
  <Application>Microsoft Office PowerPoint</Application>
  <PresentationFormat>Широкоэкранный</PresentationFormat>
  <Paragraphs>42</Paragraphs>
  <Slides>12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Times New Roman</vt:lpstr>
      <vt:lpstr>Метрополия</vt:lpstr>
      <vt:lpstr>Презентация PowerPoint</vt:lpstr>
      <vt:lpstr>Magnit va magnit maydon haqida tushuncha</vt:lpstr>
      <vt:lpstr>Презентация PowerPoint</vt:lpstr>
      <vt:lpstr>Презентация PowerPoint</vt:lpstr>
      <vt:lpstr>Презентация PowerPoint</vt:lpstr>
      <vt:lpstr>Презентация PowerPoint</vt:lpstr>
      <vt:lpstr>Magnit maydon induksiyasi</vt:lpstr>
      <vt:lpstr>Magnit oqimi </vt:lpstr>
      <vt:lpstr>Презентация PowerPoint</vt:lpstr>
      <vt:lpstr>1-mashq  1-masala</vt:lpstr>
      <vt:lpstr>Презентация PowerPoint</vt:lpstr>
      <vt:lpstr>Mustaqil bajarish uchun topshiriqlar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hp</cp:lastModifiedBy>
  <cp:revision>30</cp:revision>
  <dcterms:created xsi:type="dcterms:W3CDTF">2020-08-02T11:17:41Z</dcterms:created>
  <dcterms:modified xsi:type="dcterms:W3CDTF">2021-02-23T10:33:27Z</dcterms:modified>
</cp:coreProperties>
</file>