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55700" y="2700149"/>
            <a:ext cx="10758796" cy="44925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4000" b="1" dirty="0">
                <a:solidFill>
                  <a:srgbClr val="2365C7"/>
                </a:solidFill>
                <a:latin typeface="Arial"/>
                <a:cs typeface="Arial"/>
              </a:rPr>
              <a:t>MAVZU: Magnit maydon. Magnit maydonni tavsiflovchi kattaliklar.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</a:pPr>
            <a:endParaRPr sz="3698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7504" y="274284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77504" y="496555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775791"/>
            <a:ext cx="11171582" cy="42569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diusi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4 </a:t>
            </a:r>
            <a:r>
              <a:rPr lang="uz-Latn-UZ" sz="3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lq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0,5 T 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 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gnit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chiziqlariga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  j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shtirilg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n. 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Hаlqаdаn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o‘tаyotgаn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mаgnit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оqimi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qаndаy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 </a:t>
            </a: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911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1-mashq  1-masala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182" y="1046922"/>
                <a:ext cx="11982734" cy="5626833"/>
              </a:xfrm>
            </p:spPr>
            <p:txBody>
              <a:bodyPr>
                <a:normAutofit/>
              </a:bodyPr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Berilgan:                  Formula:          Yechish:</a:t>
                </a:r>
              </a:p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4 cm = 0,04 m  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Ф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· </a:t>
                </a:r>
                <a:r>
                  <a:rPr 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    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Ф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=0,5 T∙3,14∙</a:t>
                </a:r>
              </a:p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 = 0,5 T                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(0,04 </m:t>
                        </m:r>
                        <m:r>
                          <m:rPr>
                            <m:sty m:val="p"/>
                          </m:rPr>
                          <a:rPr lang="uz-Latn-UZ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Ф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14:m>
                  <m:oMath xmlns:m="http://schemas.openxmlformats.org/officeDocument/2006/math"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0,02512 Wb =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= 25,12 mWb 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T.K: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Ф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-?                                      J: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Ф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25,12 mWb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82" y="1046922"/>
                <a:ext cx="11982734" cy="5626833"/>
              </a:xfrm>
              <a:blipFill>
                <a:blip r:embed="rId2"/>
                <a:stretch>
                  <a:fillRect l="-1831" t="-3575" r="-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4612943" y="682388"/>
            <a:ext cx="13648" cy="4756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  <a:stCxn id="3" idx="1"/>
          </p:cNvCxnSpPr>
          <p:nvPr/>
        </p:nvCxnSpPr>
        <p:spPr>
          <a:xfrm flipV="1">
            <a:off x="109182" y="3830521"/>
            <a:ext cx="4394579" cy="2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92622" y="784745"/>
            <a:ext cx="13647" cy="4653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678675"/>
            <a:ext cx="10807700" cy="5049671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00000"/>
              </a:lnSpc>
              <a:buAutoNum type="arabicPeriod"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Mavzuni o‘qish (4-6-betlar), 7-betdagi  mavzuga doir savollarga javob yozish. </a:t>
            </a:r>
          </a:p>
          <a:p>
            <a:pPr marL="742950" indent="-742950" algn="just">
              <a:lnSpc>
                <a:spcPct val="100000"/>
              </a:lnSpc>
              <a:buAutoNum type="arabicPeriod"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1-mashq (20-bet) 2-,3-masalalarni yechish.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01255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2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09935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Magnit va magnit maydon haqida tushuncha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0836" y="1214651"/>
            <a:ext cx="11899194" cy="56433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 Tabiatda shunda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 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tabii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 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tall  birikmalari  mavjudki, ular ba’zi bir jismlarni  o‘ziga  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rtish  xususiyatiga  ega.  Jismlarning  bunday  xossasi 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ular  atrofida  maydon  mavjudligini  bildiradi.  Bunday  maydonni  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  deb  atash  qabul  qilingan.  O‘z  atrofida  magnit  maydonni  uz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q  vaqt 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tma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digan  jismlarni  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 magnit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  yoki 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ddi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gina  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magnit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 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b  ataymiz.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Har  qanda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magnitda  ikkita:  shim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 (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N)  va janubi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S) qutblari mavjud bo‘ladi. </a:t>
            </a:r>
            <a:br>
              <a:rPr lang="uz-Latn-UZ" dirty="0"/>
            </a:b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im_20200810_16381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BDA6737-533D-4EA8-B1D2-B09FC4457C71}"/>
              </a:ext>
            </a:extLst>
          </p:cNvPr>
          <p:cNvSpPr/>
          <p:nvPr/>
        </p:nvSpPr>
        <p:spPr>
          <a:xfrm>
            <a:off x="0" y="0"/>
            <a:ext cx="965200" cy="99060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36525"/>
            <a:ext cx="12023725" cy="6721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 str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lkasi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yaqinlashtirilsa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 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ikkalasi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 ham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burilib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ro‘para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lib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to‘xta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 .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Bu 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magnitlangan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mavjudligini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 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 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tafsiflanadi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3285936"/>
            <a:ext cx="5486448" cy="32752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600"/>
            <a:ext cx="630526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55" y="1347715"/>
            <a:ext cx="6359345" cy="4063645"/>
          </a:xfrm>
          <a:prstGeom prst="rect">
            <a:avLst/>
          </a:prstGeom>
        </p:spPr>
      </p:pic>
      <p:grpSp>
        <p:nvGrpSpPr>
          <p:cNvPr id="8" name="Group 188866"/>
          <p:cNvGrpSpPr/>
          <p:nvPr/>
        </p:nvGrpSpPr>
        <p:grpSpPr>
          <a:xfrm>
            <a:off x="122830" y="313899"/>
            <a:ext cx="5709825" cy="5308979"/>
            <a:chOff x="0" y="0"/>
            <a:chExt cx="1757583" cy="1465985"/>
          </a:xfrm>
        </p:grpSpPr>
        <p:pic>
          <p:nvPicPr>
            <p:cNvPr id="9" name="Picture 55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8953" y="0"/>
              <a:ext cx="152400" cy="215900"/>
            </a:xfrm>
            <a:prstGeom prst="rect">
              <a:avLst/>
            </a:prstGeom>
          </p:spPr>
        </p:pic>
        <p:pic>
          <p:nvPicPr>
            <p:cNvPr id="10" name="Picture 55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13985"/>
              <a:ext cx="1757583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0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0751"/>
            <a:ext cx="12050973" cy="5813947"/>
          </a:xfrm>
        </p:spPr>
        <p:txBody>
          <a:bodyPr>
            <a:noAutofit/>
          </a:bodyPr>
          <a:lstStyle/>
          <a:p>
            <a:pPr marL="4572" lvl="1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   Kuch  chiziql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ri  b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rk  (yopiq)  bo‘lg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 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uyurm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viy m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di.   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k,  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gnit 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uyurm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viy 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 ek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n. Shu 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ususiyati  bil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gnit 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kuch  chiziql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ri  el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ktr 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kuch  chiziql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f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rq  qil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di.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gnit    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  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tafsiflovchi  fizik  k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lik 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b 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di. 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gnit 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induksiyasi  v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 k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lik bo‘lib, u  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rfi  bil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  b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lgil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di.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1 T = 1 Tesla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0521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Magnit maydon induksiyasi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4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282889"/>
            <a:ext cx="11859905" cy="526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 Biror sirtni kesib o‘tayotgan magnit maydon kuch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chiziqlarini  tavsiflashda  magnit  maydon  oqimi  degan  tushuncha  kiritilgan.  </a:t>
            </a:r>
            <a:r>
              <a:rPr lang="uz-Latn-UZ" sz="4000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yuzadan o‘tayotgan magnit induksiya oqimi deb, magnit induksiya</a:t>
            </a:r>
            <a:b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vektorning yuzaga ko‘paytmasiga aytiladi: Magnit oqimi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 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harfi  bilan belgilanadi. Ta’rifga ko‘ra, magnit oqimi ifodasini quyidagicha yozamiz: </a:t>
            </a:r>
          </a:p>
          <a:p>
            <a:pPr marL="0" indent="0" algn="just">
              <a:buNone/>
            </a:pPr>
            <a:r>
              <a:rPr lang="ru-RU" sz="6500" i="1" dirty="0">
                <a:latin typeface="Arial" panose="020B0604020202020204" pitchFamily="34" charset="0"/>
                <a:cs typeface="Arial" panose="020B0604020202020204" pitchFamily="34" charset="0"/>
              </a:rPr>
              <a:t>Ф=</a:t>
            </a:r>
            <a:r>
              <a:rPr lang="uz-Latn-UZ" sz="65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6500" dirty="0">
                <a:latin typeface="Arial" panose="020B0604020202020204" pitchFamily="34" charset="0"/>
                <a:cs typeface="Arial" panose="020B0604020202020204" pitchFamily="34" charset="0"/>
              </a:rPr>
              <a:t>· </a:t>
            </a:r>
            <a:r>
              <a:rPr lang="el-GR" sz="65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uz-Latn-UZ" sz="65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9116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Magnit oqimi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2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6478" y="136478"/>
                <a:ext cx="11846256" cy="672152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magnit induksiya chiziqlari sirtga biror burchak ostida tushayotgan bo‘lsa, sirtdan o‘tayotgan magnit induksiya oqimi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burchakka bog‘liq bo‘ladi, ya’ni: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Ф=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z-Latn-UZ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pPr marL="0" indent="0" algn="just">
                  <a:buNone/>
                </a:pPr>
                <a:r>
                  <a:rPr lang="uz-Latn-UZ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𝑊𝑏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∙1 </m:t>
                    </m:r>
                    <m:sSup>
                      <m:sSup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uz-Latn-UZ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78" y="136478"/>
                <a:ext cx="11846256" cy="6721522"/>
              </a:xfrm>
              <a:blipFill>
                <a:blip r:embed="rId2"/>
                <a:stretch>
                  <a:fillRect l="-1800" t="-2992" r="-1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89486"/>
          <p:cNvGrpSpPr/>
          <p:nvPr/>
        </p:nvGrpSpPr>
        <p:grpSpPr>
          <a:xfrm>
            <a:off x="354841" y="3497239"/>
            <a:ext cx="5377219" cy="2944504"/>
            <a:chOff x="-87483" y="0"/>
            <a:chExt cx="1823726" cy="1166901"/>
          </a:xfrm>
        </p:grpSpPr>
        <p:pic>
          <p:nvPicPr>
            <p:cNvPr id="5" name="Picture 2408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4165" y="240309"/>
              <a:ext cx="1740408" cy="9265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636"/>
                <p:cNvSpPr/>
                <p:nvPr/>
              </p:nvSpPr>
              <p:spPr>
                <a:xfrm>
                  <a:off x="-87483" y="190500"/>
                  <a:ext cx="458941" cy="35575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0" tIns="0" rIns="0" bIns="0" rtlCol="0">
                  <a:noAutofit/>
                </a:bodyPr>
                <a:lstStyle/>
                <a:p>
                  <a:pPr marR="252095" indent="211455" algn="l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uz-Latn-UZ" sz="115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R="252095" indent="211455" algn="l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uz-Latn-UZ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12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6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7483" y="190500"/>
                  <a:ext cx="458941" cy="3557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37"/>
            <p:cNvSpPr/>
            <p:nvPr/>
          </p:nvSpPr>
          <p:spPr>
            <a:xfrm>
              <a:off x="282693" y="360748"/>
              <a:ext cx="70309" cy="1920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252095" indent="21145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5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</a:p>
          </p:txBody>
        </p:sp>
        <p:pic>
          <p:nvPicPr>
            <p:cNvPr id="8" name="Picture 63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08262" y="290919"/>
              <a:ext cx="152400" cy="215900"/>
            </a:xfrm>
            <a:prstGeom prst="rect">
              <a:avLst/>
            </a:prstGeom>
          </p:spPr>
        </p:pic>
        <p:pic>
          <p:nvPicPr>
            <p:cNvPr id="9" name="Picture 63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65291" y="316319"/>
              <a:ext cx="139700" cy="190500"/>
            </a:xfrm>
            <a:prstGeom prst="rect">
              <a:avLst/>
            </a:prstGeom>
          </p:spPr>
        </p:pic>
        <p:sp>
          <p:nvSpPr>
            <p:cNvPr id="10" name="Rectangle 640"/>
            <p:cNvSpPr/>
            <p:nvPr/>
          </p:nvSpPr>
          <p:spPr>
            <a:xfrm>
              <a:off x="577802" y="360593"/>
              <a:ext cx="70309" cy="1922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252095" indent="21145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25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12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Shape 641"/>
            <p:cNvSpPr/>
            <p:nvPr/>
          </p:nvSpPr>
          <p:spPr>
            <a:xfrm>
              <a:off x="406604" y="282786"/>
              <a:ext cx="133921" cy="43193"/>
            </a:xfrm>
            <a:custGeom>
              <a:avLst/>
              <a:gdLst/>
              <a:ahLst/>
              <a:cxnLst/>
              <a:rect l="0" t="0" r="0" b="0"/>
              <a:pathLst>
                <a:path w="133921" h="43193">
                  <a:moveTo>
                    <a:pt x="0" y="43193"/>
                  </a:moveTo>
                  <a:lnTo>
                    <a:pt x="73444" y="0"/>
                  </a:lnTo>
                  <a:lnTo>
                    <a:pt x="133921" y="43193"/>
                  </a:lnTo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2" name="Picture 64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22594" y="0"/>
              <a:ext cx="139700" cy="190500"/>
            </a:xfrm>
            <a:prstGeom prst="rect">
              <a:avLst/>
            </a:prstGeom>
          </p:spPr>
        </p:pic>
        <p:sp>
          <p:nvSpPr>
            <p:cNvPr id="13" name="Rectangle 643"/>
            <p:cNvSpPr/>
            <p:nvPr/>
          </p:nvSpPr>
          <p:spPr>
            <a:xfrm>
              <a:off x="829791" y="282786"/>
              <a:ext cx="290829" cy="3106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252095" indent="211455" algn="l">
                <a:lnSpc>
                  <a:spcPct val="107000"/>
                </a:lnSpc>
                <a:spcAft>
                  <a:spcPts val="800"/>
                </a:spcAft>
              </a:pPr>
              <a:endParaRPr lang="uz-Latn-UZ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R="252095" indent="21145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α</a:t>
              </a:r>
              <a:endPara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644"/>
            <p:cNvSpPr/>
            <p:nvPr/>
          </p:nvSpPr>
          <p:spPr>
            <a:xfrm>
              <a:off x="102664" y="576648"/>
              <a:ext cx="268794" cy="268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R="252095" indent="211455" algn="l">
                <a:lnSpc>
                  <a:spcPct val="107000"/>
                </a:lnSpc>
                <a:spcAft>
                  <a:spcPts val="800"/>
                </a:spcAft>
              </a:pPr>
              <a:endParaRPr lang="uz-Latn-UZ" sz="11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R="252095" indent="211455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endPara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64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16394" y="108000"/>
              <a:ext cx="152400" cy="21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0499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278</TotalTime>
  <Words>164</Words>
  <Application>Microsoft Office PowerPoint</Application>
  <PresentationFormat>Широкоэкранный</PresentationFormat>
  <Paragraphs>42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Метрополия</vt:lpstr>
      <vt:lpstr>Презентация PowerPoint</vt:lpstr>
      <vt:lpstr>Magnit va magnit maydon haqida tushuncha</vt:lpstr>
      <vt:lpstr>Презентация PowerPoint</vt:lpstr>
      <vt:lpstr>Презентация PowerPoint</vt:lpstr>
      <vt:lpstr>Презентация PowerPoint</vt:lpstr>
      <vt:lpstr>Презентация PowerPoint</vt:lpstr>
      <vt:lpstr>Magnit maydon induksiyasi</vt:lpstr>
      <vt:lpstr>Magnit oqimi </vt:lpstr>
      <vt:lpstr>Презентация PowerPoint</vt:lpstr>
      <vt:lpstr>1-mashq  1-masala</vt:lpstr>
      <vt:lpstr>Презентация PowerPoint</vt:lpstr>
      <vt:lpstr>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30</cp:revision>
  <dcterms:created xsi:type="dcterms:W3CDTF">2020-08-02T11:17:41Z</dcterms:created>
  <dcterms:modified xsi:type="dcterms:W3CDTF">2021-02-23T10:33:27Z</dcterms:modified>
</cp:coreProperties>
</file>