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19"/>
  </p:notesMasterIdLst>
  <p:sldIdLst>
    <p:sldId id="296" r:id="rId3"/>
    <p:sldId id="353" r:id="rId4"/>
    <p:sldId id="498" r:id="rId5"/>
    <p:sldId id="519" r:id="rId6"/>
    <p:sldId id="506" r:id="rId7"/>
    <p:sldId id="522" r:id="rId8"/>
    <p:sldId id="514" r:id="rId9"/>
    <p:sldId id="513" r:id="rId10"/>
    <p:sldId id="512" r:id="rId11"/>
    <p:sldId id="511" r:id="rId12"/>
    <p:sldId id="510" r:id="rId13"/>
    <p:sldId id="509" r:id="rId14"/>
    <p:sldId id="508" r:id="rId15"/>
    <p:sldId id="517" r:id="rId16"/>
    <p:sldId id="396" r:id="rId17"/>
    <p:sldId id="352" r:id="rId18"/>
  </p:sldIdLst>
  <p:sldSz cx="12192000" cy="6858000"/>
  <p:notesSz cx="6858000" cy="9144000"/>
  <p:custDataLst>
    <p:tags r:id="rId20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34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29.12.2020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29.12.2020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29.12.2020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29.12.2020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29.12.2020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29.12.2020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29.12.2020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29.12.2020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29.12.2020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29.12.2020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29.12.2020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29.12.2020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29.12.2020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29.12.2020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29.12.2020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29.12.2020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12/29/2020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29.12.2020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29.12.2020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29.12.2020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29.12.2020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29.12.2020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29.12.2020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29.12.2020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29.12.2020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29.12.2020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560513" y="2498726"/>
            <a:ext cx="10133012" cy="221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uz-Cyrl-UZ" altLang="ru-RU" sz="4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Mavzu</a:t>
            </a:r>
            <a:r>
              <a:rPr lang="uz-Cyrl-UZ" altLang="ru-RU" sz="4400" dirty="0">
                <a:solidFill>
                  <a:srgbClr val="002060"/>
                </a:solidFill>
                <a:latin typeface="Arial" charset="0"/>
                <a:cs typeface="Arial" charset="0"/>
              </a:rPr>
              <a:t>:</a:t>
            </a:r>
            <a:endParaRPr lang="en-US" altLang="ru-RU" sz="4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ru-RU" sz="4400" b="1" dirty="0">
                <a:solidFill>
                  <a:srgbClr val="002060"/>
                </a:solidFill>
                <a:latin typeface="Arial" charset="0"/>
                <a:cs typeface="Arial" charset="0"/>
              </a:rPr>
              <a:t>Biosferada </a:t>
            </a:r>
            <a:r>
              <a:rPr lang="en-US" altLang="ru-RU" sz="4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modda</a:t>
            </a:r>
            <a:r>
              <a:rPr lang="en-US" altLang="ru-RU" sz="44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va</a:t>
            </a:r>
            <a:r>
              <a:rPr lang="en-US" altLang="ru-RU" sz="44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energiyaning</a:t>
            </a:r>
            <a:r>
              <a:rPr lang="en-US" altLang="ru-RU" sz="44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davriy</a:t>
            </a:r>
            <a:r>
              <a:rPr lang="en-US" altLang="ru-RU" sz="44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aylanishi</a:t>
            </a:r>
            <a:r>
              <a:rPr lang="en-US" altLang="ru-RU" sz="4400" b="1" dirty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6" name="object 5"/>
          <p:cNvSpPr/>
          <p:nvPr/>
        </p:nvSpPr>
        <p:spPr>
          <a:xfrm>
            <a:off x="622300" y="2544763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606682" y="4341813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en-US" altLang="ru-RU" sz="6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BIOLOGIYA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9762186" y="526188"/>
            <a:ext cx="1945627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9762186" y="527050"/>
            <a:ext cx="1951977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9909499" y="832644"/>
            <a:ext cx="165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en-US" altLang="ru-RU" sz="3600" b="1" dirty="0">
                <a:solidFill>
                  <a:srgbClr val="FEFEFE"/>
                </a:solidFill>
                <a:latin typeface="Arial" charset="0"/>
                <a:cs typeface="Arial" charset="0"/>
              </a:rPr>
              <a:t>11-sinf</a:t>
            </a:r>
            <a:endParaRPr lang="ru-RU" altLang="ru-RU" sz="2800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1287" y="4677673"/>
            <a:ext cx="1653906" cy="208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2800" dirty="0"/>
              <a:t>Modda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energiyaning</a:t>
            </a:r>
            <a:r>
              <a:rPr lang="en-US" sz="2800" dirty="0"/>
              <a:t> </a:t>
            </a:r>
            <a:r>
              <a:rPr lang="en-US" sz="2800" dirty="0" err="1"/>
              <a:t>davriy</a:t>
            </a:r>
            <a:r>
              <a:rPr lang="en-US" sz="2800" dirty="0"/>
              <a:t> </a:t>
            </a:r>
            <a:r>
              <a:rPr lang="en-US" sz="2800" dirty="0" err="1"/>
              <a:t>aylanishi</a:t>
            </a:r>
            <a:r>
              <a:rPr lang="en-US" sz="2800" dirty="0"/>
              <a:t> </a:t>
            </a:r>
            <a:r>
              <a:rPr lang="en-US" sz="2800" dirty="0" err="1"/>
              <a:t>haqida</a:t>
            </a:r>
            <a:r>
              <a:rPr lang="en-US" sz="2800" dirty="0"/>
              <a:t> tushuncha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99245" y="1353338"/>
            <a:ext cx="7173532" cy="3406317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biogen</a:t>
            </a:r>
            <a:r>
              <a:rPr lang="uz-Cyrl-U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Biogen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C, H, O, N, S, P, Ca, K, Cl, Fe,</a:t>
            </a:r>
          </a:p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Mg, Cu,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Zn, Mo, Br, B, I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C, H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Cyrl-U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N, S, P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029" y="1416300"/>
            <a:ext cx="2628900" cy="1650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296" y="3436581"/>
            <a:ext cx="3802109" cy="224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5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2800" dirty="0"/>
              <a:t>Modda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energiyaning</a:t>
            </a:r>
            <a:r>
              <a:rPr lang="en-US" sz="2800" dirty="0"/>
              <a:t> </a:t>
            </a:r>
            <a:r>
              <a:rPr lang="en-US" sz="2800" dirty="0" err="1"/>
              <a:t>davriy</a:t>
            </a:r>
            <a:r>
              <a:rPr lang="en-US" sz="2800" dirty="0"/>
              <a:t> </a:t>
            </a:r>
            <a:r>
              <a:rPr lang="en-US" sz="2800" dirty="0" err="1"/>
              <a:t>aylanishi</a:t>
            </a:r>
            <a:r>
              <a:rPr lang="en-US" sz="2800" dirty="0"/>
              <a:t> </a:t>
            </a:r>
            <a:r>
              <a:rPr lang="en-US" sz="2800" dirty="0" err="1"/>
              <a:t>haqida</a:t>
            </a:r>
            <a:r>
              <a:rPr lang="en-US" sz="2800" dirty="0"/>
              <a:t> tushuncha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1972" y="1479923"/>
            <a:ext cx="5383369" cy="4698146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navbatida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geologik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etayotgan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r>
              <a:rPr lang="uz-Cyrl-U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o‘zlashtirilib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aylanishga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jalb</a:t>
            </a:r>
            <a:r>
              <a:rPr lang="uz-Cyrl-U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etilishi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geologik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uz-Cyrl-U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chambarchas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jarayonlarga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yaxlit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uz-Cyrl-U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elementlarning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biogeokimyoviy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uz-Cyrl-U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6220393" y="1723805"/>
            <a:ext cx="119023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5852338" y="1723805"/>
            <a:ext cx="5597540" cy="3603569"/>
            <a:chOff x="0" y="0"/>
            <a:chExt cx="7760" cy="5022"/>
          </a:xfrm>
        </p:grpSpPr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0"/>
              <a:ext cx="7742" cy="5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" y="3228"/>
              <a:ext cx="398" cy="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918" y="3228"/>
              <a:ext cx="398" cy="387"/>
            </a:xfrm>
            <a:custGeom>
              <a:avLst/>
              <a:gdLst>
                <a:gd name="T0" fmla="+- 0 1117 918"/>
                <a:gd name="T1" fmla="*/ T0 w 398"/>
                <a:gd name="T2" fmla="+- 0 3615 3228"/>
                <a:gd name="T3" fmla="*/ 3615 h 387"/>
                <a:gd name="T4" fmla="+- 0 1194 918"/>
                <a:gd name="T5" fmla="*/ T4 w 398"/>
                <a:gd name="T6" fmla="+- 0 3599 3228"/>
                <a:gd name="T7" fmla="*/ 3599 h 387"/>
                <a:gd name="T8" fmla="+- 0 1257 918"/>
                <a:gd name="T9" fmla="*/ T8 w 398"/>
                <a:gd name="T10" fmla="+- 0 3558 3228"/>
                <a:gd name="T11" fmla="*/ 3558 h 387"/>
                <a:gd name="T12" fmla="+- 0 1300 918"/>
                <a:gd name="T13" fmla="*/ T12 w 398"/>
                <a:gd name="T14" fmla="+- 0 3497 3228"/>
                <a:gd name="T15" fmla="*/ 3497 h 387"/>
                <a:gd name="T16" fmla="+- 0 1316 918"/>
                <a:gd name="T17" fmla="*/ T16 w 398"/>
                <a:gd name="T18" fmla="+- 0 3421 3228"/>
                <a:gd name="T19" fmla="*/ 3421 h 387"/>
                <a:gd name="T20" fmla="+- 0 1300 918"/>
                <a:gd name="T21" fmla="*/ T20 w 398"/>
                <a:gd name="T22" fmla="+- 0 3346 3228"/>
                <a:gd name="T23" fmla="*/ 3346 h 387"/>
                <a:gd name="T24" fmla="+- 0 1257 918"/>
                <a:gd name="T25" fmla="*/ T24 w 398"/>
                <a:gd name="T26" fmla="+- 0 3285 3228"/>
                <a:gd name="T27" fmla="*/ 3285 h 387"/>
                <a:gd name="T28" fmla="+- 0 1194 918"/>
                <a:gd name="T29" fmla="*/ T28 w 398"/>
                <a:gd name="T30" fmla="+- 0 3243 3228"/>
                <a:gd name="T31" fmla="*/ 3243 h 387"/>
                <a:gd name="T32" fmla="+- 0 1117 918"/>
                <a:gd name="T33" fmla="*/ T32 w 398"/>
                <a:gd name="T34" fmla="+- 0 3228 3228"/>
                <a:gd name="T35" fmla="*/ 3228 h 387"/>
                <a:gd name="T36" fmla="+- 0 1040 918"/>
                <a:gd name="T37" fmla="*/ T36 w 398"/>
                <a:gd name="T38" fmla="+- 0 3243 3228"/>
                <a:gd name="T39" fmla="*/ 3243 h 387"/>
                <a:gd name="T40" fmla="+- 0 977 918"/>
                <a:gd name="T41" fmla="*/ T40 w 398"/>
                <a:gd name="T42" fmla="+- 0 3285 3228"/>
                <a:gd name="T43" fmla="*/ 3285 h 387"/>
                <a:gd name="T44" fmla="+- 0 934 918"/>
                <a:gd name="T45" fmla="*/ T44 w 398"/>
                <a:gd name="T46" fmla="+- 0 3346 3228"/>
                <a:gd name="T47" fmla="*/ 3346 h 387"/>
                <a:gd name="T48" fmla="+- 0 918 918"/>
                <a:gd name="T49" fmla="*/ T48 w 398"/>
                <a:gd name="T50" fmla="+- 0 3421 3228"/>
                <a:gd name="T51" fmla="*/ 3421 h 387"/>
                <a:gd name="T52" fmla="+- 0 934 918"/>
                <a:gd name="T53" fmla="*/ T52 w 398"/>
                <a:gd name="T54" fmla="+- 0 3497 3228"/>
                <a:gd name="T55" fmla="*/ 3497 h 387"/>
                <a:gd name="T56" fmla="+- 0 977 918"/>
                <a:gd name="T57" fmla="*/ T56 w 398"/>
                <a:gd name="T58" fmla="+- 0 3558 3228"/>
                <a:gd name="T59" fmla="*/ 3558 h 387"/>
                <a:gd name="T60" fmla="+- 0 1040 918"/>
                <a:gd name="T61" fmla="*/ T60 w 398"/>
                <a:gd name="T62" fmla="+- 0 3599 3228"/>
                <a:gd name="T63" fmla="*/ 3599 h 387"/>
                <a:gd name="T64" fmla="+- 0 1117 918"/>
                <a:gd name="T65" fmla="*/ T64 w 398"/>
                <a:gd name="T66" fmla="+- 0 3615 3228"/>
                <a:gd name="T67" fmla="*/ 3615 h 3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398" h="387">
                  <a:moveTo>
                    <a:pt x="199" y="387"/>
                  </a:moveTo>
                  <a:lnTo>
                    <a:pt x="276" y="371"/>
                  </a:lnTo>
                  <a:lnTo>
                    <a:pt x="339" y="330"/>
                  </a:lnTo>
                  <a:lnTo>
                    <a:pt x="382" y="269"/>
                  </a:lnTo>
                  <a:lnTo>
                    <a:pt x="398" y="193"/>
                  </a:lnTo>
                  <a:lnTo>
                    <a:pt x="382" y="118"/>
                  </a:lnTo>
                  <a:lnTo>
                    <a:pt x="339" y="57"/>
                  </a:lnTo>
                  <a:lnTo>
                    <a:pt x="276" y="15"/>
                  </a:lnTo>
                  <a:lnTo>
                    <a:pt x="199" y="0"/>
                  </a:lnTo>
                  <a:lnTo>
                    <a:pt x="122" y="15"/>
                  </a:lnTo>
                  <a:lnTo>
                    <a:pt x="59" y="57"/>
                  </a:lnTo>
                  <a:lnTo>
                    <a:pt x="16" y="118"/>
                  </a:lnTo>
                  <a:lnTo>
                    <a:pt x="0" y="193"/>
                  </a:lnTo>
                  <a:lnTo>
                    <a:pt x="16" y="269"/>
                  </a:lnTo>
                  <a:lnTo>
                    <a:pt x="59" y="330"/>
                  </a:lnTo>
                  <a:lnTo>
                    <a:pt x="122" y="371"/>
                  </a:lnTo>
                  <a:lnTo>
                    <a:pt x="199" y="387"/>
                  </a:lnTo>
                  <a:close/>
                </a:path>
              </a:pathLst>
            </a:custGeom>
            <a:noFill/>
            <a:ln w="306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5418" y="4354"/>
              <a:ext cx="233" cy="1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809" y="232"/>
              <a:ext cx="1998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 err="1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Inson</a:t>
              </a: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ru-RU" altLang="ru-RU" sz="1000" b="0" i="0" u="none" strike="noStrike" cap="none" normalizeH="0" baseline="0" dirty="0" err="1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faoliyati</a:t>
              </a: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ru-RU" altLang="ru-RU" sz="1000" b="0" i="0" u="none" strike="noStrike" cap="none" normalizeH="0" baseline="0" dirty="0" err="1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natijasida</a:t>
              </a:r>
              <a:endPara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CO</a:t>
              </a:r>
              <a:r>
                <a:rPr kumimoji="0" lang="ru-RU" altLang="ru-RU" sz="1000" b="0" i="0" u="none" strike="noStrike" cap="none" normalizeH="0" baseline="-30000" dirty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ru-RU" altLang="ru-RU" sz="1000" b="0" i="0" u="none" strike="noStrike" cap="none" normalizeH="0" baseline="0" dirty="0" err="1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hosil</a:t>
              </a: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ru-RU" altLang="ru-RU" sz="1000" b="0" i="0" u="none" strike="noStrike" cap="none" normalizeH="0" baseline="0" dirty="0" err="1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bo‘lishi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7035" y="640"/>
              <a:ext cx="45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Ohak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0" y="1423"/>
              <a:ext cx="1342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Atmosfera – suv muvozanati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750" y="1434"/>
              <a:ext cx="222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Qazilma uglerod energiyasi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323" y="2276"/>
              <a:ext cx="55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</a:t>
              </a:r>
              <a:r>
                <a:rPr kumimoji="0" lang="ru-RU" altLang="ru-RU" sz="5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CO</a:t>
              </a:r>
              <a:r>
                <a:rPr kumimoji="0" lang="ru-RU" altLang="ru-RU" sz="5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1840" y="2241"/>
              <a:ext cx="85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Fotosintez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2888" y="2310"/>
              <a:ext cx="2175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O‘simlik va hayvonlarning nafas olishi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689" y="2925"/>
              <a:ext cx="6322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3494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3494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3494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3494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3494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94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94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94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94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94088" algn="l"/>
                </a:tabLst>
              </a:pPr>
              <a:r>
                <a:rPr kumimoji="0" lang="ru-RU" altLang="ru-RU" sz="1000" b="0" i="0" u="none" strike="noStrike" cap="none" normalizeH="0" baseline="0" dirty="0" err="1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Erkin</a:t>
              </a: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ru-RU" altLang="ru-RU" sz="1000" b="0" i="0" u="none" strike="noStrike" cap="none" normalizeH="0" baseline="0" dirty="0" err="1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azot</a:t>
              </a: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	</a:t>
              </a:r>
              <a:r>
                <a:rPr kumimoji="0" lang="ru-RU" altLang="ru-RU" sz="1000" b="0" i="0" u="none" strike="noStrike" cap="none" normalizeH="0" baseline="0" dirty="0" err="1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Vulqonlar</a:t>
              </a:r>
              <a:endPara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494088" algn="l"/>
                </a:tabLst>
              </a:pP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</a:t>
              </a:r>
              <a:r>
                <a:rPr kumimoji="0" lang="ru-RU" altLang="ru-RU" sz="500" b="0" i="0" u="none" strike="noStrike" cap="none" normalizeH="0" baseline="0" dirty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1959" y="3753"/>
              <a:ext cx="1419" cy="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0638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Chirish jarayoni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20638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Minerallashuv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5222" y="4328"/>
              <a:ext cx="44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Erish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5788" y="4725"/>
              <a:ext cx="78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Ohaktosh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370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2800" dirty="0"/>
              <a:t>Modda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energiyaning</a:t>
            </a:r>
            <a:r>
              <a:rPr lang="en-US" sz="2800" dirty="0"/>
              <a:t> </a:t>
            </a:r>
            <a:r>
              <a:rPr lang="en-US" sz="2800" dirty="0" err="1"/>
              <a:t>davriy</a:t>
            </a:r>
            <a:r>
              <a:rPr lang="en-US" sz="2800" dirty="0"/>
              <a:t> </a:t>
            </a:r>
            <a:r>
              <a:rPr lang="en-US" sz="2800" dirty="0" err="1"/>
              <a:t>aylanishi</a:t>
            </a:r>
            <a:r>
              <a:rPr lang="en-US" sz="2800" dirty="0"/>
              <a:t> </a:t>
            </a:r>
            <a:r>
              <a:rPr lang="en-US" sz="2800" dirty="0" err="1"/>
              <a:t>haqida</a:t>
            </a:r>
            <a:r>
              <a:rPr lang="en-US" sz="2800" dirty="0"/>
              <a:t> tushuncha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99245" y="1353338"/>
            <a:ext cx="5679583" cy="4467913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Biosferaning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mikroorganizmlar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litosfera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gidrosfera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tirik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uz-Cyrl-U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egallagan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yagona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uz-Cyrl-U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chambarchas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1589" b="4993"/>
          <a:stretch/>
        </p:blipFill>
        <p:spPr>
          <a:xfrm>
            <a:off x="6278881" y="1915732"/>
            <a:ext cx="4859566" cy="26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42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2800" dirty="0"/>
              <a:t>Biosferaning </a:t>
            </a:r>
            <a:r>
              <a:rPr lang="en-US" sz="2800" dirty="0" err="1"/>
              <a:t>barqarorligini</a:t>
            </a:r>
            <a:r>
              <a:rPr lang="en-US" sz="2800" dirty="0"/>
              <a:t> </a:t>
            </a:r>
            <a:r>
              <a:rPr lang="en-US" sz="2800" dirty="0" err="1"/>
              <a:t>ta’minlovchi</a:t>
            </a:r>
            <a:r>
              <a:rPr lang="en-US" sz="2800" dirty="0"/>
              <a:t> </a:t>
            </a:r>
            <a:r>
              <a:rPr lang="en-US" sz="2800" dirty="0" err="1" smtClean="0"/>
              <a:t>mexanizmlar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99244" y="1288943"/>
            <a:ext cx="6040193" cy="5216813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uz-Cyrl-U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mavjudligi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uz-Cyrl-U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tirik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elementlarning</a:t>
            </a:r>
            <a:r>
              <a:rPr lang="uz-Cyrl-U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aylanishini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harakatlantiruvchi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uz-Cyrl-U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ildiz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o‘zlashtiriladigan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uz-Cyrl-U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sintezlanishida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uz-Cyrl-U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taqsimlanadi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642" y="1553834"/>
            <a:ext cx="4643639" cy="417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82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2800" dirty="0"/>
              <a:t>Biosferaning </a:t>
            </a:r>
            <a:r>
              <a:rPr lang="en-US" sz="2800" dirty="0" err="1"/>
              <a:t>barqarorligini</a:t>
            </a:r>
            <a:r>
              <a:rPr lang="en-US" sz="2800" dirty="0"/>
              <a:t> </a:t>
            </a:r>
            <a:r>
              <a:rPr lang="en-US" sz="2800" dirty="0" err="1"/>
              <a:t>ta’minlovchi</a:t>
            </a:r>
            <a:r>
              <a:rPr lang="en-US" sz="2800" dirty="0"/>
              <a:t> </a:t>
            </a:r>
            <a:r>
              <a:rPr lang="en-US" sz="2800" dirty="0" err="1"/>
              <a:t>mexanizmlar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99245" y="1353338"/>
            <a:ext cx="6825803" cy="4213461"/>
          </a:xfrm>
        </p:spPr>
        <p:txBody>
          <a:bodyPr/>
          <a:lstStyle/>
          <a:p>
            <a:pPr marL="0" indent="531813" algn="just">
              <a:spcAft>
                <a:spcPts val="600"/>
              </a:spcAft>
              <a:buNone/>
            </a:pP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angidrid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mineral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tuzlarni</a:t>
            </a:r>
            <a:r>
              <a:rPr lang="uz-Cyrl-U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xlorofill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geterotrof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uz-Cyrl-U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sintezlaydi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Cyrl-U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1813" algn="just">
              <a:spcAft>
                <a:spcPts val="600"/>
              </a:spcAft>
              <a:buNone/>
            </a:pP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uz-Cyrl-U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oziqlanadi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hazm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mahsulotini</a:t>
            </a:r>
            <a:r>
              <a:rPr lang="uz-Cyrl-U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ikkilamchi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aylantiradi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748" y="2060620"/>
            <a:ext cx="4383799" cy="293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87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23875" y="133350"/>
            <a:ext cx="10972800" cy="869950"/>
          </a:xfrm>
        </p:spPr>
        <p:txBody>
          <a:bodyPr/>
          <a:lstStyle/>
          <a:p>
            <a:r>
              <a:rPr lang="en-US" altLang="ru-RU" sz="3600" dirty="0">
                <a:latin typeface="Arial" charset="0"/>
                <a:cs typeface="Arial" charset="0"/>
              </a:rPr>
              <a:t>Mustaqil </a:t>
            </a:r>
            <a:r>
              <a:rPr lang="en-US" altLang="ru-RU" sz="3600" dirty="0" err="1">
                <a:latin typeface="Arial" charset="0"/>
                <a:cs typeface="Arial" charset="0"/>
              </a:rPr>
              <a:t>bajarish</a:t>
            </a:r>
            <a:r>
              <a:rPr lang="en-US" altLang="ru-RU" sz="3600" dirty="0">
                <a:latin typeface="Arial" charset="0"/>
                <a:cs typeface="Arial" charset="0"/>
              </a:rPr>
              <a:t> </a:t>
            </a:r>
            <a:r>
              <a:rPr lang="en-US" altLang="ru-RU" sz="3600" dirty="0" err="1">
                <a:latin typeface="Arial" charset="0"/>
                <a:cs typeface="Arial" charset="0"/>
              </a:rPr>
              <a:t>uchun</a:t>
            </a:r>
            <a:endParaRPr lang="ru-RU" altLang="ru-RU" sz="3600" dirty="0">
              <a:latin typeface="Arial" charset="0"/>
              <a:cs typeface="Arial" charset="0"/>
            </a:endParaRPr>
          </a:p>
        </p:txBody>
      </p:sp>
      <p:sp>
        <p:nvSpPr>
          <p:cNvPr id="29699" name="Объект 3"/>
          <p:cNvSpPr>
            <a:spLocks noGrp="1"/>
          </p:cNvSpPr>
          <p:nvPr>
            <p:ph sz="half" idx="3"/>
          </p:nvPr>
        </p:nvSpPr>
        <p:spPr>
          <a:xfrm>
            <a:off x="625958" y="1399057"/>
            <a:ext cx="10972799" cy="43088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sz="2800" dirty="0">
                <a:solidFill>
                  <a:schemeClr val="tx2"/>
                </a:solidFill>
                <a:latin typeface="Arial" charset="0"/>
                <a:cs typeface="Arial" charset="0"/>
              </a:rPr>
              <a:t>	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335" y="1368559"/>
            <a:ext cx="11624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aylanishlarni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taqqoslang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ettiring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630779"/>
              </p:ext>
            </p:extLst>
          </p:nvPr>
        </p:nvGraphicFramePr>
        <p:xfrm>
          <a:off x="2163650" y="2612860"/>
          <a:ext cx="8060744" cy="205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0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8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Geologik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davriy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aylanish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Biologik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davriy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aylanish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5611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755650" y="1749425"/>
            <a:ext cx="10899730" cy="4525963"/>
          </a:xfrm>
        </p:spPr>
        <p:txBody>
          <a:bodyPr/>
          <a:lstStyle/>
          <a:p>
            <a:endParaRPr lang="en-US" altLang="ru-RU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3600" b="1" dirty="0" err="1">
                <a:latin typeface="Arial" charset="0"/>
                <a:cs typeface="Arial" charset="0"/>
              </a:rPr>
              <a:t>Darslikning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ru-RU" altLang="ru-RU" sz="3600" b="1" dirty="0" smtClean="0">
                <a:latin typeface="Arial" charset="0"/>
                <a:cs typeface="Arial" charset="0"/>
              </a:rPr>
              <a:t>150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-1</a:t>
            </a:r>
            <a:r>
              <a:rPr lang="ru-RU" altLang="ru-RU" sz="3600" b="1" dirty="0" smtClean="0">
                <a:latin typeface="Arial" charset="0"/>
                <a:cs typeface="Arial" charset="0"/>
              </a:rPr>
              <a:t>53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-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sahifalaridagi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mavzuni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o‘qing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va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tushunganlaringizni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daftaringizga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3600" b="1" dirty="0" err="1">
                <a:latin typeface="Arial" charset="0"/>
                <a:cs typeface="Arial" charset="0"/>
              </a:rPr>
              <a:t>yozib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oling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.</a:t>
            </a:r>
            <a:endParaRPr lang="en-US" altLang="ru-RU" sz="3600" dirty="0">
              <a:latin typeface="Arial" charset="0"/>
              <a:cs typeface="Arial" charset="0"/>
            </a:endParaRPr>
          </a:p>
        </p:txBody>
      </p:sp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3604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Mustaqil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bajarish</a:t>
            </a:r>
            <a:r>
              <a:rPr lang="en-US" altLang="ru-RU" sz="4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uchun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topshiriq</a:t>
            </a:r>
            <a:endParaRPr lang="ru-RU" altLang="ru-RU" sz="4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072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4546600"/>
            <a:ext cx="17287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01663" y="-19050"/>
            <a:ext cx="10972800" cy="1143000"/>
          </a:xfrm>
        </p:spPr>
        <p:txBody>
          <a:bodyPr/>
          <a:lstStyle/>
          <a:p>
            <a:r>
              <a:rPr lang="en-US" altLang="ru-RU" dirty="0" err="1">
                <a:latin typeface="Arial" charset="0"/>
                <a:cs typeface="Arial" charset="0"/>
              </a:rPr>
              <a:t>Dars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mazmuni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  <p:sp>
        <p:nvSpPr>
          <p:cNvPr id="10243" name="Объект 1"/>
          <p:cNvSpPr>
            <a:spLocks noGrp="1"/>
          </p:cNvSpPr>
          <p:nvPr>
            <p:ph sz="half" idx="3"/>
          </p:nvPr>
        </p:nvSpPr>
        <p:spPr>
          <a:xfrm>
            <a:off x="270457" y="1628563"/>
            <a:ext cx="11592932" cy="3145476"/>
          </a:xfrm>
        </p:spPr>
        <p:txBody>
          <a:bodyPr/>
          <a:lstStyle/>
          <a:p>
            <a:pPr marL="0" indent="533400">
              <a:spcAft>
                <a:spcPts val="1200"/>
              </a:spcAft>
              <a:buNone/>
            </a:pPr>
            <a:r>
              <a:rPr lang="en-US" altLang="ru-RU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v-SE" altLang="ru-RU" sz="3600" b="1" dirty="0">
                <a:solidFill>
                  <a:schemeClr val="tx2"/>
                </a:solidFill>
                <a:latin typeface="Arial" charset="0"/>
                <a:cs typeface="Arial" charset="0"/>
              </a:rPr>
              <a:t>Modda va energiyaning davriy aylanishi haqida </a:t>
            </a:r>
            <a:r>
              <a:rPr lang="sv-SE" altLang="ru-RU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tushuncha</a:t>
            </a:r>
          </a:p>
          <a:p>
            <a:pPr marL="0" indent="533400">
              <a:buNone/>
            </a:pPr>
            <a:r>
              <a:rPr lang="ru-RU" altLang="ru-RU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3600" b="1" dirty="0">
                <a:solidFill>
                  <a:schemeClr val="tx2"/>
                </a:solidFill>
                <a:latin typeface="Arial" charset="0"/>
                <a:cs typeface="Arial" charset="0"/>
              </a:rPr>
              <a:t>Biosferaning </a:t>
            </a:r>
            <a:r>
              <a:rPr lang="en-US" altLang="ru-RU" sz="36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barqarorligini</a:t>
            </a:r>
            <a:r>
              <a:rPr lang="en-US" altLang="ru-RU" sz="36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ta’minlovchi</a:t>
            </a:r>
            <a:r>
              <a:rPr lang="en-US" altLang="ru-RU" sz="36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mexanizmlar</a:t>
            </a:r>
            <a:endParaRPr lang="en-US" altLang="ru-RU" sz="36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533400">
              <a:buNone/>
            </a:pPr>
            <a:r>
              <a:rPr lang="ru-RU" altLang="ru-RU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</a:t>
            </a:r>
            <a:r>
              <a:rPr lang="en-US" dirty="0" smtClean="0"/>
              <a:t> </a:t>
            </a:r>
            <a:r>
              <a:rPr lang="en-US" dirty="0" err="1" smtClean="0"/>
              <a:t>yuzasidan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764147" y="1469604"/>
            <a:ext cx="10663706" cy="188359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Bilimlaringizni 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qo‘llang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 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biomassasini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ta’riflang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ru-RU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Quruqlik </a:t>
            </a:r>
            <a:r>
              <a:rPr lang="en-US" sz="4000" dirty="0" err="1"/>
              <a:t>biomassasi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89397" y="1310425"/>
            <a:ext cx="11449748" cy="2954655"/>
          </a:xfrm>
        </p:spPr>
        <p:txBody>
          <a:bodyPr/>
          <a:lstStyle/>
          <a:p>
            <a:pPr marL="0" indent="5318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Qutblardan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ekvatorga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sari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biomassasi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18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Yo‘sinlar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lishayniklardan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tundra (500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tur)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ignabargli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navbatida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dashtlar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(2000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subtropik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(3000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18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o‘rmonlarda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to‘plangan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mahsuldor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jamoalari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8000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49" t="25207" b="13076"/>
          <a:stretch/>
        </p:blipFill>
        <p:spPr>
          <a:xfrm>
            <a:off x="5615189" y="4405247"/>
            <a:ext cx="6317518" cy="225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6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</a:t>
            </a:r>
            <a:r>
              <a:rPr lang="en-US" dirty="0" smtClean="0"/>
              <a:t> </a:t>
            </a:r>
            <a:r>
              <a:rPr lang="en-US" dirty="0" err="1" smtClean="0"/>
              <a:t>yuzasidan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789905" y="1855970"/>
            <a:ext cx="10663706" cy="167430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Bilimlaringizni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qo‘llang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biomassasi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taqsimlangan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70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 err="1"/>
              <a:t>Dunyo</a:t>
            </a:r>
            <a:r>
              <a:rPr lang="en-US" sz="4000" dirty="0"/>
              <a:t> </a:t>
            </a:r>
            <a:r>
              <a:rPr lang="en-US" sz="4000" dirty="0" err="1"/>
              <a:t>okeani</a:t>
            </a:r>
            <a:r>
              <a:rPr lang="en-US" sz="4000" dirty="0"/>
              <a:t> </a:t>
            </a:r>
            <a:r>
              <a:rPr lang="en-US" sz="4000" dirty="0" err="1"/>
              <a:t>biomassasi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86365" y="1233150"/>
            <a:ext cx="6851561" cy="5355312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2/3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egallaydi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Okeanlarda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notekis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qatlamidagi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plankton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Quruqlikdagi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biomassasi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okeandagi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tirik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biomassasidan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ammo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biomassaning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mahsuldorligi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fitoplankton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zooplanktonning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jadal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sur’atlarda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ko‘payishiga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o‘sishiga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sikliga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egaligi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967" y="1725769"/>
            <a:ext cx="4366346" cy="337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66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875" y="90152"/>
            <a:ext cx="10972800" cy="1143000"/>
          </a:xfrm>
        </p:spPr>
        <p:txBody>
          <a:bodyPr/>
          <a:lstStyle/>
          <a:p>
            <a:r>
              <a:rPr lang="en-US" sz="2800" dirty="0"/>
              <a:t>Modda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energiyaning</a:t>
            </a:r>
            <a:r>
              <a:rPr lang="en-US" sz="2800" dirty="0"/>
              <a:t> </a:t>
            </a:r>
            <a:r>
              <a:rPr lang="en-US" sz="2800" dirty="0" err="1"/>
              <a:t>davriy</a:t>
            </a:r>
            <a:r>
              <a:rPr lang="en-US" sz="2800" dirty="0"/>
              <a:t> </a:t>
            </a:r>
            <a:r>
              <a:rPr lang="en-US" sz="2800" dirty="0" err="1"/>
              <a:t>aylanishi</a:t>
            </a:r>
            <a:r>
              <a:rPr lang="en-US" sz="2800" dirty="0"/>
              <a:t> </a:t>
            </a:r>
            <a:r>
              <a:rPr lang="en-US" sz="2800" dirty="0" err="1"/>
              <a:t>haqida</a:t>
            </a:r>
            <a:r>
              <a:rPr lang="en-US" sz="2800" dirty="0"/>
              <a:t> tushuncha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3486" y="1279577"/>
            <a:ext cx="11511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Biosferada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tog‘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jinslari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mikroorganizmlarning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tinimsiz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jarayonidir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75" y="2765922"/>
            <a:ext cx="2298877" cy="1839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68228"/>
            <a:ext cx="3737020" cy="24897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227" y="2685764"/>
            <a:ext cx="2600325" cy="3800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227" y="2668228"/>
            <a:ext cx="26003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3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239" y="90152"/>
            <a:ext cx="10972800" cy="1143000"/>
          </a:xfrm>
        </p:spPr>
        <p:txBody>
          <a:bodyPr/>
          <a:lstStyle/>
          <a:p>
            <a:r>
              <a:rPr lang="en-US" sz="2800" dirty="0"/>
              <a:t>Modda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energiyaning</a:t>
            </a:r>
            <a:r>
              <a:rPr lang="en-US" sz="2800" dirty="0"/>
              <a:t> </a:t>
            </a:r>
            <a:r>
              <a:rPr lang="en-US" sz="2800" dirty="0" err="1"/>
              <a:t>davriy</a:t>
            </a:r>
            <a:r>
              <a:rPr lang="en-US" sz="2800" dirty="0"/>
              <a:t> </a:t>
            </a:r>
            <a:r>
              <a:rPr lang="en-US" sz="2800" dirty="0" err="1"/>
              <a:t>aylanishi</a:t>
            </a:r>
            <a:r>
              <a:rPr lang="en-US" sz="2800" dirty="0"/>
              <a:t> </a:t>
            </a:r>
            <a:r>
              <a:rPr lang="en-US" sz="2800" dirty="0" err="1"/>
              <a:t>haqida</a:t>
            </a:r>
            <a:r>
              <a:rPr lang="en-US" sz="2800" dirty="0"/>
              <a:t> tushuncha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37880" y="1560726"/>
            <a:ext cx="5267460" cy="3323987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sayyorasi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miqyosida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bo‘g‘ini­dan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ikkinchisiga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887" y="1560726"/>
            <a:ext cx="5946755" cy="411647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8538693" y="1558345"/>
            <a:ext cx="1656439" cy="296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gazi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937939" y="3067250"/>
            <a:ext cx="1352282" cy="551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859887" y="4095482"/>
            <a:ext cx="965813" cy="43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uz-Cyrl-U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734650" y="4311736"/>
            <a:ext cx="1442434" cy="481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Mineral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110101" y="5215943"/>
            <a:ext cx="1647533" cy="458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o‘tlar</a:t>
            </a:r>
            <a:r>
              <a:rPr lang="uz-Cyrl-U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937939" y="4945488"/>
            <a:ext cx="2047740" cy="652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Bakteriyalar</a:t>
            </a:r>
            <a:r>
              <a:rPr lang="uz-Cyrl-U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127335" y="1854558"/>
            <a:ext cx="1461330" cy="375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7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2800" dirty="0"/>
              <a:t>Modda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energiyaning</a:t>
            </a:r>
            <a:r>
              <a:rPr lang="en-US" sz="2800" dirty="0"/>
              <a:t> </a:t>
            </a:r>
            <a:r>
              <a:rPr lang="en-US" sz="2800" dirty="0" err="1"/>
              <a:t>davriy</a:t>
            </a:r>
            <a:r>
              <a:rPr lang="en-US" sz="2800" dirty="0"/>
              <a:t> </a:t>
            </a:r>
            <a:r>
              <a:rPr lang="en-US" sz="2800" dirty="0" err="1"/>
              <a:t>aylanishi</a:t>
            </a:r>
            <a:r>
              <a:rPr lang="en-US" sz="2800" dirty="0"/>
              <a:t> </a:t>
            </a:r>
            <a:r>
              <a:rPr lang="en-US" sz="2800" dirty="0" err="1"/>
              <a:t>haqida</a:t>
            </a:r>
            <a:r>
              <a:rPr lang="en-US" sz="2800" dirty="0"/>
              <a:t> tushuncha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41669" y="1704609"/>
            <a:ext cx="7039912" cy="2505494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uz-Cyrl-UZ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uz-Cyrl-UZ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581" y="1697874"/>
            <a:ext cx="4229100" cy="467677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8100810" y="1697874"/>
            <a:ext cx="2189409" cy="24469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430367" y="3193960"/>
            <a:ext cx="373488" cy="1846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937566" y="3032601"/>
            <a:ext cx="669702" cy="1846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7717" y="3217267"/>
            <a:ext cx="425004" cy="5777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222901" y="4494727"/>
            <a:ext cx="580954" cy="5666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204620" y="4036261"/>
            <a:ext cx="206062" cy="204256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855651" y="5245351"/>
            <a:ext cx="1046636" cy="4360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868905" y="5705341"/>
            <a:ext cx="807024" cy="3734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541999" y="4508128"/>
            <a:ext cx="605307" cy="4597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909432" y="4905768"/>
            <a:ext cx="647839" cy="6238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1946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9a0ba26529122037c01e934afd8113bfad9e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5031</TotalTime>
  <Words>647</Words>
  <Application>Microsoft Office PowerPoint</Application>
  <PresentationFormat>Широкоэкранный</PresentationFormat>
  <Paragraphs>85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Tw Cen MT</vt:lpstr>
      <vt:lpstr>Тема Office</vt:lpstr>
      <vt:lpstr>1_Тема Office</vt:lpstr>
      <vt:lpstr>Презентация PowerPoint</vt:lpstr>
      <vt:lpstr>Dars mazmuni </vt:lpstr>
      <vt:lpstr>O‘tilgan mavzu yuzasidan </vt:lpstr>
      <vt:lpstr>Quruqlik biomassasi</vt:lpstr>
      <vt:lpstr>O‘tilgan mavzu yuzasidan </vt:lpstr>
      <vt:lpstr>Dunyo okeani biomassasi</vt:lpstr>
      <vt:lpstr>Modda va energiyaning davriy aylanishi haqida tushuncha</vt:lpstr>
      <vt:lpstr>Modda va energiyaning davriy aylanishi haqida tushuncha</vt:lpstr>
      <vt:lpstr>Modda va energiyaning davriy aylanishi haqida tushuncha</vt:lpstr>
      <vt:lpstr>Modda va energiyaning davriy aylanishi haqida tushuncha</vt:lpstr>
      <vt:lpstr>Modda va energiyaning davriy aylanishi haqida tushuncha</vt:lpstr>
      <vt:lpstr>Modda va energiyaning davriy aylanishi haqida tushuncha</vt:lpstr>
      <vt:lpstr>Biosferaning barqarorligini ta’minlovchi mexanizmlar</vt:lpstr>
      <vt:lpstr>Biosferaning barqarorligini ta’minlovchi mexanizmlar</vt:lpstr>
      <vt:lpstr>Mustaqil bajarish uchun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887</cp:revision>
  <dcterms:created xsi:type="dcterms:W3CDTF">2020-05-11T10:31:43Z</dcterms:created>
  <dcterms:modified xsi:type="dcterms:W3CDTF">2020-12-29T05:56:07Z</dcterms:modified>
</cp:coreProperties>
</file>