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  <p:sldMasterId id="2147484851" r:id="rId2"/>
  </p:sldMasterIdLst>
  <p:notesMasterIdLst>
    <p:notesMasterId r:id="rId24"/>
  </p:notesMasterIdLst>
  <p:sldIdLst>
    <p:sldId id="296" r:id="rId3"/>
    <p:sldId id="353" r:id="rId4"/>
    <p:sldId id="498" r:id="rId5"/>
    <p:sldId id="523" r:id="rId6"/>
    <p:sldId id="524" r:id="rId7"/>
    <p:sldId id="506" r:id="rId8"/>
    <p:sldId id="514" r:id="rId9"/>
    <p:sldId id="513" r:id="rId10"/>
    <p:sldId id="512" r:id="rId11"/>
    <p:sldId id="525" r:id="rId12"/>
    <p:sldId id="526" r:id="rId13"/>
    <p:sldId id="527" r:id="rId14"/>
    <p:sldId id="528" r:id="rId15"/>
    <p:sldId id="529" r:id="rId16"/>
    <p:sldId id="530" r:id="rId17"/>
    <p:sldId id="518" r:id="rId18"/>
    <p:sldId id="519" r:id="rId19"/>
    <p:sldId id="522" r:id="rId20"/>
    <p:sldId id="521" r:id="rId21"/>
    <p:sldId id="396" r:id="rId22"/>
    <p:sldId id="352" r:id="rId23"/>
  </p:sldIdLst>
  <p:sldSz cx="12192000" cy="6858000"/>
  <p:notesSz cx="6858000" cy="9144000"/>
  <p:custDataLst>
    <p:tags r:id="rId25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46C8"/>
    <a:srgbClr val="009900"/>
    <a:srgbClr val="263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44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234" y="96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0C9D1C5-E0E9-4C94-8454-4A06A31EFC36}" type="datetimeFigureOut">
              <a:rPr lang="ru-RU" altLang="ru-RU"/>
              <a:pPr>
                <a:defRPr/>
              </a:pPr>
              <a:t>19.12.2020</a:t>
            </a:fld>
            <a:endParaRPr lang="ru-RU" alt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/>
              <a:t>Образец текста</a:t>
            </a:r>
          </a:p>
          <a:p>
            <a:pPr lvl="1"/>
            <a:r>
              <a:rPr lang="ru-RU" altLang="ru-RU" noProof="0"/>
              <a:t>Второй уровень</a:t>
            </a:r>
          </a:p>
          <a:p>
            <a:pPr lvl="2"/>
            <a:r>
              <a:rPr lang="ru-RU" altLang="ru-RU" noProof="0"/>
              <a:t>Третий уровень</a:t>
            </a:r>
          </a:p>
          <a:p>
            <a:pPr lvl="3"/>
            <a:r>
              <a:rPr lang="ru-RU" altLang="ru-RU" noProof="0"/>
              <a:t>Четвертый уровень</a:t>
            </a:r>
          </a:p>
          <a:p>
            <a:pPr lvl="4"/>
            <a:r>
              <a:rPr lang="ru-RU" alt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447393F-70A8-4B6C-898D-6799852D0C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1558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8880A-4310-43CB-87AE-D8AE8194227E}" type="datetimeFigureOut">
              <a:rPr lang="ru-RU" altLang="ru-RU"/>
              <a:pPr>
                <a:defRPr/>
              </a:pPr>
              <a:t>19.12.2020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7F9B-7163-43FE-82EA-AB963E3763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6418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F7669-0E5E-46CA-B6D4-C625D34A62D0}" type="datetimeFigureOut">
              <a:rPr lang="ru-RU" altLang="ru-RU"/>
              <a:pPr>
                <a:defRPr/>
              </a:pPr>
              <a:t>19.12.2020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B9C1E-5AE8-4814-8E85-A663BE1BD83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59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4F3E5-1E61-40BC-BA05-057CC07228C8}" type="datetimeFigureOut">
              <a:rPr lang="ru-RU" altLang="ru-RU"/>
              <a:pPr>
                <a:defRPr/>
              </a:pPr>
              <a:t>19.12.2020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6DE6B-C45F-4B52-922D-B01E91E338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409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2542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831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80164-6E94-4EEA-B7F5-65064F0674EC}" type="datetimeFigureOut">
              <a:rPr lang="ru-RU" altLang="ru-RU"/>
              <a:pPr>
                <a:defRPr/>
              </a:pPr>
              <a:t>19.12.2020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CAFE7-5248-4AD6-B9E4-980473FF04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8271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A7D8-624C-4A6E-834C-46990F003A2F}" type="datetimeFigureOut">
              <a:rPr lang="ru-RU" altLang="ru-RU"/>
              <a:pPr>
                <a:defRPr/>
              </a:pPr>
              <a:t>19.12.2020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1C933-ADF3-4D18-97F6-10E467F3C1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0175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1449A-7B80-4A02-8251-225D3B5BF88E}" type="datetimeFigureOut">
              <a:rPr lang="ru-RU" altLang="ru-RU"/>
              <a:pPr>
                <a:defRPr/>
              </a:pPr>
              <a:t>19.12.2020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DB520-35B1-47D7-B2CF-9185DFFDC47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062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D65C6-FD1A-4F8A-BB50-1ADA1F25EC3D}" type="datetimeFigureOut">
              <a:rPr lang="ru-RU" altLang="ru-RU"/>
              <a:pPr>
                <a:defRPr/>
              </a:pPr>
              <a:t>19.12.2020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42B49-7E4E-407C-9791-665845FB77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8645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A3992-0E91-4413-979E-F2F47B936A34}" type="datetimeFigureOut">
              <a:rPr lang="ru-RU" altLang="ru-RU"/>
              <a:pPr>
                <a:defRPr/>
              </a:pPr>
              <a:t>19.12.2020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18BB7-1DCE-4EBF-A55A-9BEF475774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05611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65C03-0D9B-475F-94D4-BFCAF3545D2F}" type="datetimeFigureOut">
              <a:rPr lang="ru-RU" altLang="ru-RU"/>
              <a:pPr>
                <a:defRPr/>
              </a:pPr>
              <a:t>19.12.2020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3A67B-1DF1-42BE-B953-A84D85AA94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445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4406B-E449-47DE-968F-4A711788AB19}" type="datetimeFigureOut">
              <a:rPr lang="ru-RU" altLang="ru-RU"/>
              <a:pPr>
                <a:defRPr/>
              </a:pPr>
              <a:t>19.12.2020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8ABDD-6B52-4016-A928-5F3B081D36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59709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3C120-6A6A-440D-8A9D-8BEDD078976F}" type="datetimeFigureOut">
              <a:rPr lang="ru-RU" altLang="ru-RU"/>
              <a:pPr>
                <a:defRPr/>
              </a:pPr>
              <a:t>19.12.2020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F0010-F280-47E7-A885-D89C436A1B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7746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1AF65-6D8B-406C-817B-A805300C609E}" type="datetimeFigureOut">
              <a:rPr lang="ru-RU" altLang="ru-RU"/>
              <a:pPr>
                <a:defRPr/>
              </a:pPr>
              <a:t>19.12.2020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EA393-32FA-4CAD-A0B5-71FE62E58B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2683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293EE-6C27-4766-B23E-3E42AA1ACCE5}" type="datetimeFigureOut">
              <a:rPr lang="ru-RU" altLang="ru-RU"/>
              <a:pPr>
                <a:defRPr/>
              </a:pPr>
              <a:t>19.12.2020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B4D71C-A458-4CE5-9D09-E09AF29288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0235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0E339-CF83-4C52-90EF-C583E7816DB1}" type="datetimeFigureOut">
              <a:rPr lang="ru-RU" altLang="ru-RU"/>
              <a:pPr>
                <a:defRPr/>
              </a:pPr>
              <a:t>19.12.2020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2F8F8-DF5B-4F48-A2FC-874644009E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131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412B5-89A1-4799-8D98-56DE699ACBA2}" type="datetimeFigureOut">
              <a:rPr lang="ru-RU" altLang="ru-RU"/>
              <a:pPr>
                <a:defRPr/>
              </a:pPr>
              <a:t>19.12.2020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E3E49-5CDF-4D56-BB09-4F48E77E63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4065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58310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141288" y="1133475"/>
            <a:ext cx="11949112" cy="5599113"/>
          </a:xfrm>
          <a:custGeom>
            <a:avLst/>
            <a:gdLst>
              <a:gd name="T0" fmla="*/ 2147483646 w 5650865"/>
              <a:gd name="T1" fmla="*/ 2147483646 h 2649220"/>
              <a:gd name="T2" fmla="*/ 2147483646 w 5650865"/>
              <a:gd name="T3" fmla="*/ 2147483646 h 2649220"/>
              <a:gd name="T4" fmla="*/ 2147483646 w 5650865"/>
              <a:gd name="T5" fmla="*/ 2147483646 h 2649220"/>
              <a:gd name="T6" fmla="*/ 2147483646 w 5650865"/>
              <a:gd name="T7" fmla="*/ 2147483646 h 2649220"/>
              <a:gd name="T8" fmla="*/ 2147483646 w 5650865"/>
              <a:gd name="T9" fmla="*/ 2147483646 h 2649220"/>
              <a:gd name="T10" fmla="*/ 2147483646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6 h 2649220"/>
              <a:gd name="T16" fmla="*/ 0 w 5650865"/>
              <a:gd name="T17" fmla="*/ 2147483646 h 2649220"/>
              <a:gd name="T18" fmla="*/ 0 w 5650865"/>
              <a:gd name="T19" fmla="*/ 2147483646 h 2649220"/>
              <a:gd name="T20" fmla="*/ 2147483646 w 5650865"/>
              <a:gd name="T21" fmla="*/ 2147483646 h 2649220"/>
              <a:gd name="T22" fmla="*/ 2147483646 w 5650865"/>
              <a:gd name="T23" fmla="*/ 2147483646 h 2649220"/>
              <a:gd name="T24" fmla="*/ 2147483646 w 5650865"/>
              <a:gd name="T25" fmla="*/ 2147483646 h 2649220"/>
              <a:gd name="T26" fmla="*/ 2147483646 w 5650865"/>
              <a:gd name="T27" fmla="*/ 2147483646 h 2649220"/>
              <a:gd name="T28" fmla="*/ 2147483646 w 5650865"/>
              <a:gd name="T29" fmla="*/ 2147483646 h 2649220"/>
              <a:gd name="T30" fmla="*/ 2147483646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6 w 5650865"/>
              <a:gd name="T1" fmla="*/ 0 h 429259"/>
              <a:gd name="T2" fmla="*/ 0 w 5650865"/>
              <a:gd name="T3" fmla="*/ 0 h 429259"/>
              <a:gd name="T4" fmla="*/ 0 w 5650865"/>
              <a:gd name="T5" fmla="*/ 2147483646 h 429259"/>
              <a:gd name="T6" fmla="*/ 2147483646 w 5650865"/>
              <a:gd name="T7" fmla="*/ 2147483646 h 429259"/>
              <a:gd name="T8" fmla="*/ 2147483646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9C0DA636-8BC8-405A-BDBD-37BB1A516528}" type="datetimeFigureOut">
              <a:rPr lang="en-US" altLang="ru-RU"/>
              <a:pPr>
                <a:defRPr/>
              </a:pPr>
              <a:t>12/19/2020</a:t>
            </a:fld>
            <a:endParaRPr lang="en-US" altLang="ru-RU"/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9BF98FD7-99C2-4AF3-9784-3B04644D6B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46399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62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B2DF0-E883-440F-AA11-604F5A3479E8}" type="datetimeFigureOut">
              <a:rPr lang="ru-RU" altLang="ru-RU"/>
              <a:pPr>
                <a:defRPr/>
              </a:pPr>
              <a:t>19.12.2020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8097F-035D-48E4-89E8-33FA7E1B84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5601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68018-92D2-4017-A239-BD98F9D05764}" type="datetimeFigureOut">
              <a:rPr lang="ru-RU" altLang="ru-RU"/>
              <a:pPr>
                <a:defRPr/>
              </a:pPr>
              <a:t>19.12.2020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ED360-070B-4606-A72E-C65D88252B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015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1DBD9-89A2-45F7-846E-A508F0736C0A}" type="datetimeFigureOut">
              <a:rPr lang="ru-RU" altLang="ru-RU"/>
              <a:pPr>
                <a:defRPr/>
              </a:pPr>
              <a:t>19.12.2020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21773-05F1-4F2B-9182-D65F7623FA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759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CC38F-3B9B-4C45-A434-5F92FF852D95}" type="datetimeFigureOut">
              <a:rPr lang="ru-RU" altLang="ru-RU"/>
              <a:pPr>
                <a:defRPr/>
              </a:pPr>
              <a:t>19.12.2020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C9690-F02F-48B3-A583-EEC31BE5F4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930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72E40-C72A-4177-BCE4-E898819BDF49}" type="datetimeFigureOut">
              <a:rPr lang="ru-RU" altLang="ru-RU"/>
              <a:pPr>
                <a:defRPr/>
              </a:pPr>
              <a:t>19.12.2020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C24F6-9EF6-4C95-B217-524F1D408D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5123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B5BB3-6911-4ABB-8737-B1066F897840}" type="datetimeFigureOut">
              <a:rPr lang="ru-RU" altLang="ru-RU"/>
              <a:pPr>
                <a:defRPr/>
              </a:pPr>
              <a:t>19.12.2020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D1A67-EEAB-49BF-B949-B619CCCA53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665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5BDD1-32A8-420A-9551-FEE096C74471}" type="datetimeFigureOut">
              <a:rPr lang="ru-RU" altLang="ru-RU"/>
              <a:pPr>
                <a:defRPr/>
              </a:pPr>
              <a:t>19.12.2020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70956-B9F7-4F4A-97FB-E85ADB63EE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22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CDBEDEE-7B3A-41EB-9BF9-1C3EEB56DE3F}" type="datetimeFigureOut">
              <a:rPr lang="ru-RU" altLang="ru-RU"/>
              <a:pPr>
                <a:defRPr/>
              </a:pPr>
              <a:t>19.12.2020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F797F00-3E1A-4969-B55C-12983543F1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95" r:id="rId1"/>
    <p:sldLayoutId id="2147485096" r:id="rId2"/>
    <p:sldLayoutId id="2147485097" r:id="rId3"/>
    <p:sldLayoutId id="2147485098" r:id="rId4"/>
    <p:sldLayoutId id="2147485099" r:id="rId5"/>
    <p:sldLayoutId id="2147485100" r:id="rId6"/>
    <p:sldLayoutId id="2147485101" r:id="rId7"/>
    <p:sldLayoutId id="2147485102" r:id="rId8"/>
    <p:sldLayoutId id="2147485103" r:id="rId9"/>
    <p:sldLayoutId id="2147485104" r:id="rId10"/>
    <p:sldLayoutId id="2147485105" r:id="rId11"/>
    <p:sldLayoutId id="2147485117" r:id="rId12"/>
    <p:sldLayoutId id="2147485118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D070943-B9FC-4406-A378-9D90B59F7B80}" type="datetimeFigureOut">
              <a:rPr lang="ru-RU" altLang="ru-RU"/>
              <a:pPr>
                <a:defRPr/>
              </a:pPr>
              <a:t>19.12.2020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38D3DDA-0FFC-4D62-BAE6-7DC0F14517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06" r:id="rId1"/>
    <p:sldLayoutId id="2147485107" r:id="rId2"/>
    <p:sldLayoutId id="2147485108" r:id="rId3"/>
    <p:sldLayoutId id="2147485109" r:id="rId4"/>
    <p:sldLayoutId id="2147485110" r:id="rId5"/>
    <p:sldLayoutId id="2147485111" r:id="rId6"/>
    <p:sldLayoutId id="2147485112" r:id="rId7"/>
    <p:sldLayoutId id="2147485113" r:id="rId8"/>
    <p:sldLayoutId id="2147485114" r:id="rId9"/>
    <p:sldLayoutId id="2147485115" r:id="rId10"/>
    <p:sldLayoutId id="2147485116" r:id="rId11"/>
    <p:sldLayoutId id="2147485119" r:id="rId12"/>
    <p:sldLayoutId id="2147485120" r:id="rId13"/>
    <p:sldLayoutId id="2147485121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7463" y="28575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433133" y="2544763"/>
            <a:ext cx="10274680" cy="194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uz-Cyrl-UZ" altLang="ru-RU" sz="5400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Mavzu</a:t>
            </a:r>
            <a:r>
              <a:rPr lang="uz-Cyrl-UZ" altLang="ru-RU" sz="5400" dirty="0">
                <a:solidFill>
                  <a:srgbClr val="002060"/>
                </a:solidFill>
                <a:latin typeface="Arial" charset="0"/>
                <a:cs typeface="Arial" charset="0"/>
              </a:rPr>
              <a:t>:</a:t>
            </a:r>
            <a:endParaRPr lang="en-US" altLang="ru-RU" sz="5400" dirty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0"/>
              </a:spcAft>
            </a:pPr>
            <a:r>
              <a:rPr lang="en-US" altLang="ru-RU" sz="54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Biosfera </a:t>
            </a:r>
            <a:r>
              <a:rPr lang="en-US" altLang="ru-RU" sz="5400" b="1" dirty="0" err="1" smtClean="0">
                <a:solidFill>
                  <a:srgbClr val="002060"/>
                </a:solidFill>
                <a:latin typeface="Arial" charset="0"/>
                <a:cs typeface="Arial" charset="0"/>
              </a:rPr>
              <a:t>biomassasi</a:t>
            </a:r>
            <a:r>
              <a:rPr lang="en-US" altLang="ru-RU" sz="54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.</a:t>
            </a:r>
            <a:endParaRPr lang="en-US" altLang="ru-RU" sz="5400" b="1" dirty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647759" y="2544763"/>
            <a:ext cx="636529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638206" y="4281991"/>
            <a:ext cx="637918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22" name="object 2"/>
          <p:cNvSpPr txBox="1">
            <a:spLocks/>
          </p:cNvSpPr>
          <p:nvPr/>
        </p:nvSpPr>
        <p:spPr bwMode="auto">
          <a:xfrm>
            <a:off x="1993901" y="527050"/>
            <a:ext cx="7524750" cy="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marL="25400" defTabSz="1935163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1935163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defTabSz="1935163"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en-US" altLang="ru-RU" sz="6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BIOLOGIYA</a:t>
            </a:r>
            <a:endParaRPr lang="uz-Cyrl-UZ" altLang="ru-RU" sz="6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object 11"/>
          <p:cNvSpPr>
            <a:spLocks noChangeArrowheads="1"/>
          </p:cNvSpPr>
          <p:nvPr/>
        </p:nvSpPr>
        <p:spPr bwMode="auto">
          <a:xfrm>
            <a:off x="1042988" y="584200"/>
            <a:ext cx="241300" cy="49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5" name="object 13"/>
          <p:cNvSpPr>
            <a:spLocks noChangeArrowheads="1"/>
          </p:cNvSpPr>
          <p:nvPr/>
        </p:nvSpPr>
        <p:spPr bwMode="auto">
          <a:xfrm>
            <a:off x="1220788" y="1255713"/>
            <a:ext cx="339725" cy="1889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7" name="object 15"/>
          <p:cNvSpPr>
            <a:spLocks noChangeArrowheads="1"/>
          </p:cNvSpPr>
          <p:nvPr/>
        </p:nvSpPr>
        <p:spPr bwMode="auto">
          <a:xfrm>
            <a:off x="755650" y="1179513"/>
            <a:ext cx="365125" cy="2651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10009188" y="526188"/>
            <a:ext cx="1826005" cy="104623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/>
          <p:cNvSpPr/>
          <p:nvPr/>
        </p:nvSpPr>
        <p:spPr>
          <a:xfrm>
            <a:off x="10015538" y="527050"/>
            <a:ext cx="1819655" cy="10453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30" name="object 12"/>
          <p:cNvSpPr txBox="1">
            <a:spLocks noChangeArrowheads="1"/>
          </p:cNvSpPr>
          <p:nvPr/>
        </p:nvSpPr>
        <p:spPr bwMode="auto">
          <a:xfrm>
            <a:off x="10078905" y="736124"/>
            <a:ext cx="165735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552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63"/>
              </a:spcBef>
            </a:pPr>
            <a:r>
              <a:rPr lang="en-US" altLang="ru-RU" sz="3600" b="1" dirty="0">
                <a:solidFill>
                  <a:srgbClr val="FEFEFE"/>
                </a:solidFill>
                <a:latin typeface="Arial" charset="0"/>
                <a:cs typeface="Arial" charset="0"/>
              </a:rPr>
              <a:t>11-sinf</a:t>
            </a:r>
            <a:endParaRPr lang="ru-RU" altLang="ru-RU" sz="2800" dirty="0">
              <a:latin typeface="Arial" charset="0"/>
              <a:cs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81287" y="4677673"/>
            <a:ext cx="1653906" cy="20851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 err="1"/>
              <a:t>Konsentratsiyalash</a:t>
            </a:r>
            <a:r>
              <a:rPr lang="en-US" sz="4000" dirty="0"/>
              <a:t> </a:t>
            </a:r>
            <a:r>
              <a:rPr lang="en-US" sz="4000" dirty="0" err="1"/>
              <a:t>funksiyasi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33429" y="1653767"/>
            <a:ext cx="7548344" cy="4293483"/>
          </a:xfrm>
        </p:spPr>
        <p:txBody>
          <a:bodyPr/>
          <a:lstStyle/>
          <a:p>
            <a:pPr marL="0" indent="531813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Konsentratsiyalash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funksiyasi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jarayonlarida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namoyon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biogen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o‘zlashtiradi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to‘playdi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azot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natriy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kremniy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oltingugurt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xlor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kaliy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kalsiy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anorganik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tabiatga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5973" y="1653767"/>
            <a:ext cx="2628900" cy="165094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5237" y="3815483"/>
            <a:ext cx="3595210" cy="1801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899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 err="1"/>
              <a:t>Destruktiv</a:t>
            </a:r>
            <a:r>
              <a:rPr lang="en-US" sz="4000" dirty="0"/>
              <a:t> </a:t>
            </a:r>
            <a:r>
              <a:rPr lang="en-US" sz="4000" dirty="0" err="1"/>
              <a:t>funksiyasi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75027" y="1626951"/>
            <a:ext cx="6001887" cy="4216539"/>
          </a:xfrm>
        </p:spPr>
        <p:txBody>
          <a:bodyPr/>
          <a:lstStyle/>
          <a:p>
            <a:pPr marL="0" indent="531813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Destruktiv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funksiyasi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nobud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birikmalarning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parchalanishi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minerallashuvi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tog‘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jinslarining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yemirilishi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mineral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biokimyoviy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biogenmigratsiyaga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jalb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etilishi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jarayonlarda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namoyon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biogen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biogen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abiogen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bo‘luvchi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r="11420"/>
          <a:stretch/>
        </p:blipFill>
        <p:spPr>
          <a:xfrm>
            <a:off x="7138185" y="1626951"/>
            <a:ext cx="4719677" cy="3990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469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 err="1"/>
              <a:t>Muhit</a:t>
            </a:r>
            <a:r>
              <a:rPr lang="en-US" sz="4000" dirty="0"/>
              <a:t> </a:t>
            </a:r>
            <a:r>
              <a:rPr lang="en-US" sz="4000" dirty="0" err="1"/>
              <a:t>yaratish</a:t>
            </a:r>
            <a:r>
              <a:rPr lang="en-US" sz="4000" dirty="0"/>
              <a:t> </a:t>
            </a:r>
            <a:r>
              <a:rPr lang="en-US" sz="4000" dirty="0" err="1"/>
              <a:t>funksiyasi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61473" y="1353338"/>
            <a:ext cx="5896598" cy="5068311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funksiyasi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litosfera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gidrosfera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fizik-kimyoviy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o‘zgartirish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yashashi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qulay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yuqorida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ko‘rib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destruktiv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21589" b="4993"/>
          <a:stretch/>
        </p:blipFill>
        <p:spPr>
          <a:xfrm>
            <a:off x="6701307" y="1914257"/>
            <a:ext cx="5227275" cy="3264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239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 err="1"/>
              <a:t>Gaz</a:t>
            </a:r>
            <a:r>
              <a:rPr lang="en-US" sz="4000" dirty="0"/>
              <a:t> </a:t>
            </a:r>
            <a:r>
              <a:rPr lang="en-US" sz="4000" dirty="0" err="1"/>
              <a:t>almashinish</a:t>
            </a:r>
            <a:r>
              <a:rPr lang="en-US" sz="4000" dirty="0"/>
              <a:t> </a:t>
            </a:r>
            <a:r>
              <a:rPr lang="en-US" sz="4000" dirty="0" err="1"/>
              <a:t>funksiyasi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99244" y="1519196"/>
            <a:ext cx="6177670" cy="4514313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funksiyasi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gazsimon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o‘zlashtirilishi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ajratilishi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doimiyligini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saqlab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turishda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fotosintez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karbonat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angidrid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nafas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7290" y="1686714"/>
            <a:ext cx="4643639" cy="4179275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pic>
      <p:sp>
        <p:nvSpPr>
          <p:cNvPr id="5" name="Прямоугольник 4"/>
          <p:cNvSpPr/>
          <p:nvPr/>
        </p:nvSpPr>
        <p:spPr>
          <a:xfrm>
            <a:off x="7682669" y="5426579"/>
            <a:ext cx="1566441" cy="4394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Glyukoza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323604" y="3837062"/>
            <a:ext cx="538385" cy="22219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7131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 err="1"/>
              <a:t>Oksidlanish-qaytarilish</a:t>
            </a:r>
            <a:r>
              <a:rPr lang="en-US" sz="4000" dirty="0"/>
              <a:t> </a:t>
            </a:r>
            <a:r>
              <a:rPr lang="en-US" sz="4000" dirty="0" err="1"/>
              <a:t>funksiyasi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99245" y="1609712"/>
            <a:ext cx="6651035" cy="4582793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funksiyasi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qaytarilishi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jarayonlarida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fotosintez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karbonat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angidrid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uglevodgacha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qaytarilsa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nafas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uglevodlar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karbonat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angidrid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suvgacha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oksidlanadi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5535" y="1841143"/>
            <a:ext cx="4762500" cy="319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137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Transport </a:t>
            </a:r>
            <a:r>
              <a:rPr lang="en-US" sz="4000" dirty="0" err="1"/>
              <a:t>funksiyasi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76517" y="1400577"/>
            <a:ext cx="8052185" cy="4001095"/>
          </a:xfrm>
        </p:spPr>
        <p:txBody>
          <a:bodyPr/>
          <a:lstStyle/>
          <a:p>
            <a:pPr marL="0" indent="531813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funksiyasi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og‘irlik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kuchiga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gorizontal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yo‘nalishda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ko‘chishidir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Ma’lumki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sayyoramizda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moddalarning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harakatini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belgilaydi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Anorganik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qiyalik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o‘z-o‘zidan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harakatlanadi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muzliklar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ko‘chkilari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harakatlanadi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Tirik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pastdan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okeanlardan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harakatlana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4225" t="28911" r="40186" b="15713"/>
          <a:stretch/>
        </p:blipFill>
        <p:spPr>
          <a:xfrm>
            <a:off x="8783347" y="2324092"/>
            <a:ext cx="2981934" cy="2224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654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 smtClean="0"/>
              <a:t>Biosfera </a:t>
            </a:r>
            <a:r>
              <a:rPr lang="en-US" sz="4000" dirty="0" err="1" smtClean="0"/>
              <a:t>biomassasi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76517" y="1400577"/>
            <a:ext cx="11461957" cy="2585323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Biosferadagi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mikroorganizmlarning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sayyorasining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2423 milliard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tonnani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okeanlar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biomassalari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Sayyora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biomassasi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hisobida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0718166"/>
              </p:ext>
            </p:extLst>
          </p:nvPr>
        </p:nvGraphicFramePr>
        <p:xfrm>
          <a:off x="476516" y="3985898"/>
          <a:ext cx="11205585" cy="2317964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7085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39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28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728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74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2302">
                <a:tc rowSpan="3">
                  <a:txBody>
                    <a:bodyPr/>
                    <a:lstStyle/>
                    <a:p>
                      <a:pPr>
                        <a:spcBef>
                          <a:spcPts val="45"/>
                        </a:spcBef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673735"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Organizmlar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marL="729615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Tirik </a:t>
                      </a:r>
                      <a:r>
                        <a:rPr lang="ru-RU" sz="18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modda</a:t>
                      </a: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biomassasi</a:t>
                      </a:r>
                      <a:endParaRPr lang="ru-RU" sz="18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64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492125" marR="483235" algn="ctr"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Qit’alar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288925"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Dunyo</a:t>
                      </a: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okeani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96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4790" marR="218440" algn="ctr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mlrd t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2085" marR="166370" algn="ctr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mlrd t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3210" algn="ctr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6491">
                <a:tc>
                  <a:txBody>
                    <a:bodyPr/>
                    <a:lstStyle/>
                    <a:p>
                      <a:pPr marL="50165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Yashil</a:t>
                      </a: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o‘simliklar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4155" marR="218440" algn="ctr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2400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2565" marR="196850" algn="ctr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99,2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2085" marR="166370" algn="ctr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0" algn="ctr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6,3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6491">
                <a:tc>
                  <a:txBody>
                    <a:bodyPr/>
                    <a:lstStyle/>
                    <a:p>
                      <a:pPr marL="50800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Hayvonlar</a:t>
                      </a: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mikroorganizmlar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4790" marR="218440" algn="ctr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2565" marR="196215" algn="ctr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2085" marR="166370" algn="ctr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3,0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9075" algn="ctr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93,7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6491">
                <a:tc>
                  <a:txBody>
                    <a:bodyPr/>
                    <a:lstStyle/>
                    <a:p>
                      <a:pPr marL="50165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Jami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4790" marR="218440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2420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2565" marR="196215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2085" marR="166370" algn="ctr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3,2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36220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2137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 err="1"/>
              <a:t>Quruqlik</a:t>
            </a:r>
            <a:r>
              <a:rPr lang="en-US" sz="4000" dirty="0"/>
              <a:t> </a:t>
            </a:r>
            <a:r>
              <a:rPr lang="en-US" sz="4000" dirty="0" err="1"/>
              <a:t>biomassasi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89397" y="1310425"/>
            <a:ext cx="11449748" cy="2625334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Qutblardan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ekvatorga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borgan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sari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biomassasi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ortib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qatorda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ortadi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Yo‘sinlar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lishayniklardan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tundra (500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tur)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ignabargli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bargli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navbatida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dashtlar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(2000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subtropik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(3000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almashinadi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8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moddaning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biomassasi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o‘rmonlarda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to‘plangan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mahsuldor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jamoalari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8000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1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949" t="25207" b="13076"/>
          <a:stretch/>
        </p:blipFill>
        <p:spPr>
          <a:xfrm>
            <a:off x="3409772" y="4121701"/>
            <a:ext cx="6012998" cy="2143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561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 err="1"/>
              <a:t>Dunyo</a:t>
            </a:r>
            <a:r>
              <a:rPr lang="en-US" sz="4000" dirty="0"/>
              <a:t> </a:t>
            </a:r>
            <a:r>
              <a:rPr lang="en-US" sz="4000" dirty="0" err="1"/>
              <a:t>okeani</a:t>
            </a:r>
            <a:r>
              <a:rPr lang="en-US" sz="4000" dirty="0"/>
              <a:t> </a:t>
            </a:r>
            <a:r>
              <a:rPr lang="en-US" sz="4000" dirty="0" err="1"/>
              <a:t>biomassasi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76518" y="1280933"/>
            <a:ext cx="7385613" cy="4893647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2/3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Okeanlarda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notekis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qatlamidagi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plankton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Quruqlikdagi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biomassasi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okeandagi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biomassasidan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ammo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biomassaning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mahsuldorligi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fitoplankton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zooplanktonning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jadal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sur’atlarda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ko‘payishiga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o‘sishiga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sikliga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egaligi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2867" y="2256090"/>
            <a:ext cx="3672414" cy="3136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2669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 err="1"/>
              <a:t>Tuproq</a:t>
            </a:r>
            <a:r>
              <a:rPr lang="en-US" sz="4000" dirty="0"/>
              <a:t> </a:t>
            </a:r>
            <a:r>
              <a:rPr lang="en-US" sz="4000" dirty="0" err="1"/>
              <a:t>biomassasi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76517" y="1359089"/>
            <a:ext cx="6197747" cy="4835170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nafaqat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o‘sishi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xilma-xil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organizmlarga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biogeotsenoz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hamdir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biomassasini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tuproqda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yashovchi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tuproqning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shakllanishida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kasb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tuproqning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biotsenozlari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8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biotsenozlarni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ildizlari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mikroorganizmlar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chuvalchanglar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hasharotlar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lichinkalari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ko‘rsichqonlar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yumronqoziqlar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0077" y="1359089"/>
            <a:ext cx="2878502" cy="173096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2957" y="1359090"/>
            <a:ext cx="2014561" cy="207749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3404" y="3225510"/>
            <a:ext cx="2878502" cy="19240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3327" y="3595186"/>
            <a:ext cx="1994192" cy="20369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19015" y="5285015"/>
            <a:ext cx="1469068" cy="1221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667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601663" y="-19050"/>
            <a:ext cx="10972800" cy="1143000"/>
          </a:xfrm>
        </p:spPr>
        <p:txBody>
          <a:bodyPr/>
          <a:lstStyle/>
          <a:p>
            <a:r>
              <a:rPr lang="en-US" altLang="ru-RU" sz="5400" dirty="0" err="1">
                <a:latin typeface="Arial" charset="0"/>
                <a:cs typeface="Arial" charset="0"/>
              </a:rPr>
              <a:t>Dars</a:t>
            </a:r>
            <a:r>
              <a:rPr lang="en-US" altLang="ru-RU" sz="5400" dirty="0">
                <a:latin typeface="Arial" charset="0"/>
                <a:cs typeface="Arial" charset="0"/>
              </a:rPr>
              <a:t> </a:t>
            </a:r>
            <a:r>
              <a:rPr lang="en-US" altLang="ru-RU" sz="5400" dirty="0" err="1">
                <a:latin typeface="Arial" charset="0"/>
                <a:cs typeface="Arial" charset="0"/>
              </a:rPr>
              <a:t>mazmuni</a:t>
            </a:r>
            <a:r>
              <a:rPr lang="en-US" altLang="ru-RU" sz="5400" dirty="0">
                <a:latin typeface="Arial" charset="0"/>
                <a:cs typeface="Arial" charset="0"/>
              </a:rPr>
              <a:t> </a:t>
            </a:r>
            <a:endParaRPr lang="ru-RU" altLang="ru-RU" sz="5400" dirty="0">
              <a:latin typeface="Arial" charset="0"/>
              <a:cs typeface="Arial" charset="0"/>
            </a:endParaRPr>
          </a:p>
        </p:txBody>
      </p:sp>
      <p:sp>
        <p:nvSpPr>
          <p:cNvPr id="10243" name="Объект 1"/>
          <p:cNvSpPr>
            <a:spLocks noGrp="1"/>
          </p:cNvSpPr>
          <p:nvPr>
            <p:ph sz="half" idx="3"/>
          </p:nvPr>
        </p:nvSpPr>
        <p:spPr>
          <a:xfrm>
            <a:off x="601663" y="1628563"/>
            <a:ext cx="11261725" cy="2548390"/>
          </a:xfrm>
        </p:spPr>
        <p:txBody>
          <a:bodyPr/>
          <a:lstStyle/>
          <a:p>
            <a:pPr marL="623888" indent="-265113" algn="just"/>
            <a:r>
              <a:rPr lang="sv-SE" altLang="ru-RU" sz="36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Biosfera biomassasi</a:t>
            </a:r>
            <a:endParaRPr lang="ru-RU" altLang="ru-RU" sz="3600" b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623888" indent="-265113" algn="just"/>
            <a:r>
              <a:rPr lang="en-US" altLang="ru-RU" sz="3600" b="1" dirty="0" err="1" smtClean="0">
                <a:solidFill>
                  <a:schemeClr val="tx2"/>
                </a:solidFill>
                <a:latin typeface="Arial" charset="0"/>
                <a:cs typeface="Arial" charset="0"/>
              </a:rPr>
              <a:t>Quruqlik</a:t>
            </a:r>
            <a:r>
              <a:rPr lang="en-US" altLang="ru-RU" sz="36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>
                <a:solidFill>
                  <a:schemeClr val="tx2"/>
                </a:solidFill>
                <a:latin typeface="Arial" charset="0"/>
                <a:cs typeface="Arial" charset="0"/>
              </a:rPr>
              <a:t>biomassasi</a:t>
            </a:r>
            <a:endParaRPr lang="en-US" altLang="ru-RU" sz="3600" b="1" dirty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623888" indent="-265113" algn="just"/>
            <a:r>
              <a:rPr lang="en-US" altLang="ru-RU" sz="3600" b="1" dirty="0" err="1" smtClean="0">
                <a:solidFill>
                  <a:schemeClr val="tx2"/>
                </a:solidFill>
                <a:latin typeface="Arial" charset="0"/>
                <a:cs typeface="Arial" charset="0"/>
              </a:rPr>
              <a:t>Dunyo</a:t>
            </a:r>
            <a:r>
              <a:rPr lang="en-US" altLang="ru-RU" sz="36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>
                <a:solidFill>
                  <a:schemeClr val="tx2"/>
                </a:solidFill>
                <a:latin typeface="Arial" charset="0"/>
                <a:cs typeface="Arial" charset="0"/>
              </a:rPr>
              <a:t>okeani</a:t>
            </a:r>
            <a:r>
              <a:rPr lang="en-US" altLang="ru-RU" sz="3600" b="1" dirty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solidFill>
                  <a:schemeClr val="tx2"/>
                </a:solidFill>
                <a:latin typeface="Arial" charset="0"/>
                <a:cs typeface="Arial" charset="0"/>
              </a:rPr>
              <a:t>biomassasi</a:t>
            </a:r>
            <a:endParaRPr lang="ru-RU" altLang="ru-RU" sz="3600" b="1" dirty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623888" indent="-265113" algn="just"/>
            <a:r>
              <a:rPr lang="en-US" altLang="ru-RU" sz="3600" b="1" dirty="0" err="1" smtClean="0">
                <a:solidFill>
                  <a:schemeClr val="tx2"/>
                </a:solidFill>
                <a:latin typeface="Arial" charset="0"/>
                <a:cs typeface="Arial" charset="0"/>
              </a:rPr>
              <a:t>Tuproq</a:t>
            </a:r>
            <a:r>
              <a:rPr lang="en-US" altLang="ru-RU" sz="36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solidFill>
                  <a:schemeClr val="tx2"/>
                </a:solidFill>
                <a:latin typeface="Arial" charset="0"/>
                <a:cs typeface="Arial" charset="0"/>
              </a:rPr>
              <a:t>biomassasi</a:t>
            </a:r>
            <a:endParaRPr lang="ru-RU" altLang="ru-RU" sz="3600" b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>
          <a:xfrm>
            <a:off x="523875" y="133350"/>
            <a:ext cx="10972800" cy="869950"/>
          </a:xfrm>
        </p:spPr>
        <p:txBody>
          <a:bodyPr/>
          <a:lstStyle/>
          <a:p>
            <a:r>
              <a:rPr lang="en-US" altLang="ru-RU" sz="3600" dirty="0">
                <a:latin typeface="Arial" charset="0"/>
                <a:cs typeface="Arial" charset="0"/>
              </a:rPr>
              <a:t>Mustaqil </a:t>
            </a:r>
            <a:r>
              <a:rPr lang="en-US" altLang="ru-RU" sz="3600" dirty="0" err="1">
                <a:latin typeface="Arial" charset="0"/>
                <a:cs typeface="Arial" charset="0"/>
              </a:rPr>
              <a:t>bajarish</a:t>
            </a:r>
            <a:r>
              <a:rPr lang="en-US" altLang="ru-RU" sz="3600" dirty="0">
                <a:latin typeface="Arial" charset="0"/>
                <a:cs typeface="Arial" charset="0"/>
              </a:rPr>
              <a:t> </a:t>
            </a:r>
            <a:r>
              <a:rPr lang="en-US" altLang="ru-RU" sz="3600" dirty="0" err="1">
                <a:latin typeface="Arial" charset="0"/>
                <a:cs typeface="Arial" charset="0"/>
              </a:rPr>
              <a:t>uchun</a:t>
            </a:r>
            <a:endParaRPr lang="ru-RU" altLang="ru-RU" sz="3600" dirty="0">
              <a:latin typeface="Arial" charset="0"/>
              <a:cs typeface="Arial" charset="0"/>
            </a:endParaRPr>
          </a:p>
        </p:txBody>
      </p:sp>
      <p:sp>
        <p:nvSpPr>
          <p:cNvPr id="29699" name="Объект 3"/>
          <p:cNvSpPr>
            <a:spLocks noGrp="1"/>
          </p:cNvSpPr>
          <p:nvPr>
            <p:ph sz="half" idx="3"/>
          </p:nvPr>
        </p:nvSpPr>
        <p:spPr>
          <a:xfrm>
            <a:off x="625958" y="1399057"/>
            <a:ext cx="10972799" cy="430887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ru-RU" sz="2800" dirty="0">
                <a:solidFill>
                  <a:schemeClr val="tx2"/>
                </a:solidFill>
                <a:latin typeface="Arial" charset="0"/>
                <a:cs typeface="Arial" charset="0"/>
              </a:rPr>
              <a:t>		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5901" y="1399057"/>
            <a:ext cx="11796099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Bilimlaringizni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spcAft>
                <a:spcPts val="1200"/>
              </a:spcAft>
            </a:pP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biomassasini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ta’riflang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spcAft>
                <a:spcPts val="1200"/>
              </a:spcAft>
            </a:pP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biomassasi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qutblardan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>
              <a:spcAft>
                <a:spcPts val="1200"/>
              </a:spcAft>
            </a:pP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biomassasini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>
              <a:spcAft>
                <a:spcPts val="1200"/>
              </a:spcAft>
            </a:pP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biomassasi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taqsimlangan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>
              <a:spcAft>
                <a:spcPts val="1200"/>
              </a:spcAft>
            </a:pP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biomassasiga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ko‘rsatdi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ъект 1"/>
          <p:cNvSpPr>
            <a:spLocks noGrp="1"/>
          </p:cNvSpPr>
          <p:nvPr>
            <p:ph idx="1"/>
          </p:nvPr>
        </p:nvSpPr>
        <p:spPr>
          <a:xfrm>
            <a:off x="755650" y="1749425"/>
            <a:ext cx="10661650" cy="4525963"/>
          </a:xfrm>
        </p:spPr>
        <p:txBody>
          <a:bodyPr/>
          <a:lstStyle/>
          <a:p>
            <a:endParaRPr lang="en-US" altLang="ru-RU" dirty="0"/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ru-RU" sz="3600" b="1" dirty="0" err="1">
                <a:latin typeface="Arial" charset="0"/>
                <a:cs typeface="Arial" charset="0"/>
              </a:rPr>
              <a:t>Darslikning</a:t>
            </a:r>
            <a:r>
              <a:rPr lang="en-US" altLang="ru-RU" sz="3600" b="1" dirty="0">
                <a:latin typeface="Arial" charset="0"/>
                <a:cs typeface="Arial" charset="0"/>
              </a:rPr>
              <a:t> </a:t>
            </a:r>
            <a:r>
              <a:rPr lang="ru-RU" altLang="ru-RU" sz="3600" b="1" dirty="0" smtClean="0">
                <a:latin typeface="Arial" charset="0"/>
                <a:cs typeface="Arial" charset="0"/>
              </a:rPr>
              <a:t>146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-1</a:t>
            </a:r>
            <a:r>
              <a:rPr lang="ru-RU" altLang="ru-RU" sz="3600" b="1" smtClean="0">
                <a:latin typeface="Arial" charset="0"/>
                <a:cs typeface="Arial" charset="0"/>
              </a:rPr>
              <a:t>49</a:t>
            </a:r>
            <a:r>
              <a:rPr lang="en-US" altLang="ru-RU" sz="3600" b="1" smtClean="0">
                <a:latin typeface="Arial" charset="0"/>
                <a:cs typeface="Arial" charset="0"/>
              </a:rPr>
              <a:t>-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sahifalaridagi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>
                <a:latin typeface="Arial" charset="0"/>
                <a:cs typeface="Arial" charset="0"/>
              </a:rPr>
              <a:t>mavzuni</a:t>
            </a:r>
            <a:r>
              <a:rPr lang="en-US" altLang="ru-RU" sz="3600" b="1" dirty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>
                <a:latin typeface="Arial" charset="0"/>
                <a:cs typeface="Arial" charset="0"/>
              </a:rPr>
              <a:t>o‘qing</a:t>
            </a:r>
            <a:r>
              <a:rPr lang="en-US" altLang="ru-RU" sz="3600" b="1" dirty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>
                <a:latin typeface="Arial" charset="0"/>
                <a:cs typeface="Arial" charset="0"/>
              </a:rPr>
              <a:t>va</a:t>
            </a:r>
            <a:r>
              <a:rPr lang="en-US" altLang="ru-RU" sz="3600" b="1" dirty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>
                <a:latin typeface="Arial" charset="0"/>
                <a:cs typeface="Arial" charset="0"/>
              </a:rPr>
              <a:t>tushunganlaringizni</a:t>
            </a:r>
            <a:r>
              <a:rPr lang="en-US" altLang="ru-RU" sz="3600" b="1" dirty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>
                <a:latin typeface="Arial" charset="0"/>
                <a:cs typeface="Arial" charset="0"/>
              </a:rPr>
              <a:t>daftaringizga</a:t>
            </a:r>
            <a:r>
              <a:rPr lang="en-US" altLang="ru-RU" sz="3600" b="1" dirty="0">
                <a:latin typeface="Arial" charset="0"/>
                <a:cs typeface="Arial" charset="0"/>
              </a:rPr>
              <a:t> </a:t>
            </a: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ru-RU" sz="3600" b="1" dirty="0" err="1">
                <a:latin typeface="Arial" charset="0"/>
                <a:cs typeface="Arial" charset="0"/>
              </a:rPr>
              <a:t>yozib</a:t>
            </a:r>
            <a:r>
              <a:rPr lang="en-US" altLang="ru-RU" sz="3600" b="1" dirty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>
                <a:latin typeface="Arial" charset="0"/>
                <a:cs typeface="Arial" charset="0"/>
              </a:rPr>
              <a:t>oling</a:t>
            </a:r>
            <a:r>
              <a:rPr lang="en-US" altLang="ru-RU" sz="3600" b="1" dirty="0">
                <a:latin typeface="Arial" charset="0"/>
                <a:cs typeface="Arial" charset="0"/>
              </a:rPr>
              <a:t>.</a:t>
            </a:r>
          </a:p>
          <a:p>
            <a:pPr>
              <a:buFont typeface="Wingdings" pitchFamily="2" charset="2"/>
              <a:buChar char="v"/>
            </a:pPr>
            <a:endParaRPr lang="en-US" altLang="ru-RU" sz="3600" dirty="0">
              <a:latin typeface="Arial" charset="0"/>
              <a:cs typeface="Arial" charset="0"/>
            </a:endParaRPr>
          </a:p>
        </p:txBody>
      </p:sp>
      <p:sp>
        <p:nvSpPr>
          <p:cNvPr id="30723" name="Rectangle 2"/>
          <p:cNvSpPr txBox="1">
            <a:spLocks noChangeArrowheads="1"/>
          </p:cNvSpPr>
          <p:nvPr/>
        </p:nvSpPr>
        <p:spPr bwMode="auto">
          <a:xfrm>
            <a:off x="0" y="0"/>
            <a:ext cx="12192000" cy="136048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Mustaqil  </a:t>
            </a:r>
            <a:r>
              <a:rPr lang="en-US" altLang="ru-RU" sz="44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bajarish</a:t>
            </a:r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uchun</a:t>
            </a:r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topshiriq</a:t>
            </a:r>
            <a:endParaRPr lang="ru-RU" altLang="ru-RU" sz="44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pic>
        <p:nvPicPr>
          <p:cNvPr id="3072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3213" y="4546600"/>
            <a:ext cx="1728787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/>
          <a:p>
            <a:r>
              <a:rPr lang="en-US" sz="5400" dirty="0" err="1" smtClean="0"/>
              <a:t>O‘tilgan</a:t>
            </a:r>
            <a:r>
              <a:rPr lang="en-US" sz="5400" dirty="0" smtClean="0"/>
              <a:t> </a:t>
            </a:r>
            <a:r>
              <a:rPr lang="en-US" sz="5400" dirty="0" err="1" smtClean="0"/>
              <a:t>mavzu</a:t>
            </a:r>
            <a:r>
              <a:rPr lang="en-US" sz="5400" dirty="0" smtClean="0"/>
              <a:t> </a:t>
            </a:r>
            <a:r>
              <a:rPr lang="en-US" sz="5400" dirty="0" err="1" smtClean="0"/>
              <a:t>yuzasidan</a:t>
            </a:r>
            <a:r>
              <a:rPr lang="en-US" sz="5400" dirty="0" smtClean="0"/>
              <a:t> </a:t>
            </a:r>
            <a:endParaRPr lang="ru-RU" sz="5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764147" y="1469604"/>
            <a:ext cx="10663706" cy="3656386"/>
          </a:xfrm>
        </p:spPr>
        <p:txBody>
          <a:bodyPr/>
          <a:lstStyle/>
          <a:p>
            <a:pPr marL="0" indent="0" algn="ctr">
              <a:buNone/>
            </a:pPr>
            <a:r>
              <a:rPr lang="en-US" sz="5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Bilimlaringizni </a:t>
            </a:r>
            <a:r>
              <a:rPr lang="en-US" sz="5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qo‘llang</a:t>
            </a:r>
            <a:r>
              <a:rPr lang="en-US" sz="5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n-US" sz="5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5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Biosferada</a:t>
            </a:r>
            <a:r>
              <a:rPr lang="en-US" sz="5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 </a:t>
            </a:r>
            <a:r>
              <a:rPr lang="en-US" sz="5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moddaning</a:t>
            </a:r>
            <a:r>
              <a:rPr lang="en-US" sz="5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xususiyatlarini</a:t>
            </a:r>
            <a:r>
              <a:rPr lang="en-US" sz="5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tushuntiring</a:t>
            </a:r>
            <a:r>
              <a:rPr lang="en-US" sz="5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66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Tirik </a:t>
            </a:r>
            <a:r>
              <a:rPr lang="en-US" sz="4000" dirty="0" err="1"/>
              <a:t>moddaning</a:t>
            </a:r>
            <a:r>
              <a:rPr lang="en-US" sz="4000" dirty="0"/>
              <a:t> </a:t>
            </a:r>
            <a:r>
              <a:rPr lang="en-US" sz="4000" dirty="0" err="1"/>
              <a:t>xususiyatlari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99245" y="1250787"/>
            <a:ext cx="11366036" cy="461665"/>
          </a:xfrm>
        </p:spPr>
        <p:txBody>
          <a:bodyPr/>
          <a:lstStyle/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notirik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moddadan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xususiyatlarga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9243" y="1832578"/>
            <a:ext cx="11578107" cy="226085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8775" algn="just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1. Tirik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harakatlanish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o‘sish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muhitda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tarqalish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muhitning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yashash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bo‘shliqlarini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egallash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xususiyatiga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Harakatlanish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energiyaning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joydan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joyga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ko‘chishini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ta’minlaydi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V.I.Vernadskiy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tirik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moddaning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faol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passiv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harakatini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farqlaydi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sarfi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hisobiga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harakatlanishi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faol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baliqlar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oqimiga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suzadi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tortish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kuchini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yengib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uchadi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kuchlar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tortish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gravitatsiya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harakatlanish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passiv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9243" y="4356896"/>
            <a:ext cx="11578106" cy="97121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8775" algn="just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2. Tirik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hayotiy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jarayonlari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reaksiyalar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tartibli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kechadi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reaksiyalar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mazkur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jarayonda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etadigan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fermentlarning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faolligi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9243" y="5597862"/>
            <a:ext cx="11578107" cy="66620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8775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3. Tirik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evolutsion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yuksalish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xususiyatiga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60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Tirik </a:t>
            </a:r>
            <a:r>
              <a:rPr lang="en-US" sz="4000" dirty="0" err="1"/>
              <a:t>moddaning</a:t>
            </a:r>
            <a:r>
              <a:rPr lang="en-US" sz="4000" dirty="0"/>
              <a:t> </a:t>
            </a:r>
            <a:r>
              <a:rPr lang="en-US" sz="4000" dirty="0" err="1"/>
              <a:t>xususiyatlari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99245" y="1250787"/>
            <a:ext cx="11366036" cy="461665"/>
          </a:xfrm>
        </p:spPr>
        <p:txBody>
          <a:bodyPr/>
          <a:lstStyle/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notirik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moddadan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xususiyatlarga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99242" y="1787378"/>
            <a:ext cx="11578106" cy="104982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8775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4. Tirik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adaptatsiya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xususiyatiga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sharoitlariga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yuksak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moslashadi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9241" y="3058457"/>
            <a:ext cx="11578107" cy="113752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8775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5. Tirik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moddada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bog‘lar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o‘zida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saqlaydi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ham tirik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energiyasini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transformatsiya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o‘zida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to‘playdi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9241" y="4343222"/>
            <a:ext cx="11578107" cy="104917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8775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6. Tirik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morfologik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xilma-xilligi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ta’riflanadi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xususiyati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avlodlar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almashinadi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yangilanadi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9241" y="5541990"/>
            <a:ext cx="11578107" cy="9431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65113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7. Tirik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individlardan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individlar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populyatsiyalarni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populyatsiyalar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biotsenozlarni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4000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/>
          <a:p>
            <a:r>
              <a:rPr lang="en-US" sz="4800" dirty="0" err="1" smtClean="0"/>
              <a:t>O‘tilgan</a:t>
            </a:r>
            <a:r>
              <a:rPr lang="en-US" sz="4800" dirty="0" smtClean="0"/>
              <a:t> </a:t>
            </a:r>
            <a:r>
              <a:rPr lang="en-US" sz="4800" dirty="0" err="1" smtClean="0"/>
              <a:t>mavzu</a:t>
            </a:r>
            <a:r>
              <a:rPr lang="en-US" sz="4800" dirty="0" smtClean="0"/>
              <a:t> </a:t>
            </a:r>
            <a:r>
              <a:rPr lang="en-US" sz="4800" dirty="0" err="1" smtClean="0"/>
              <a:t>yuzasidan</a:t>
            </a:r>
            <a:r>
              <a:rPr lang="en-US" sz="4800" dirty="0" smtClean="0"/>
              <a:t> </a:t>
            </a:r>
            <a:endParaRPr lang="ru-RU" sz="4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764147" y="1768707"/>
            <a:ext cx="10663706" cy="3250121"/>
          </a:xfrm>
        </p:spPr>
        <p:txBody>
          <a:bodyPr/>
          <a:lstStyle/>
          <a:p>
            <a:pPr marL="0" indent="0" algn="ctr">
              <a:buNone/>
            </a:pP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Bilimlaringizni </a:t>
            </a:r>
            <a:r>
              <a:rPr lang="en-US" sz="4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qo‘llang</a:t>
            </a:r>
            <a:r>
              <a:rPr lang="en-US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n-US" sz="4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4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moddalarning</a:t>
            </a: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biosferadagi</a:t>
            </a: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funksiyalarini</a:t>
            </a: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aytib</a:t>
            </a: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757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Tirik </a:t>
            </a:r>
            <a:r>
              <a:rPr lang="en-US" sz="4000" dirty="0" err="1"/>
              <a:t>moddaning</a:t>
            </a:r>
            <a:r>
              <a:rPr lang="en-US" sz="4000" dirty="0"/>
              <a:t> </a:t>
            </a:r>
            <a:r>
              <a:rPr lang="en-US" sz="4000" dirty="0" err="1"/>
              <a:t>xususiyatlari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2237" y="1613108"/>
            <a:ext cx="5933196" cy="446295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76640" y="2467085"/>
            <a:ext cx="544559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Biosferada</a:t>
            </a:r>
            <a:r>
              <a:rPr lang="en-US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sz="4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tarqalishi</a:t>
            </a:r>
            <a:endParaRPr lang="ru-RU" sz="4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036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Tirik </a:t>
            </a:r>
            <a:r>
              <a:rPr lang="en-US" sz="4000" dirty="0" err="1"/>
              <a:t>moddaning</a:t>
            </a:r>
            <a:r>
              <a:rPr lang="en-US" sz="4000" dirty="0"/>
              <a:t> </a:t>
            </a:r>
            <a:r>
              <a:rPr lang="en-US" sz="4000" dirty="0" err="1"/>
              <a:t>funksiyalari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99244" y="1353338"/>
            <a:ext cx="8984038" cy="4850559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V.I.Vernadskiy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biosferani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o‘zgartiruvchi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deb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hisoblaydi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asarida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moddaning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funksiyalarini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ko‘rib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biosferaning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funksiyalari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farqlanadi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4530" y="2050990"/>
            <a:ext cx="2177503" cy="3083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71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Energetik </a:t>
            </a:r>
            <a:r>
              <a:rPr lang="en-US" sz="4000" dirty="0" err="1"/>
              <a:t>funksiya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74783" y="1444238"/>
            <a:ext cx="6136349" cy="4634589"/>
          </a:xfrm>
        </p:spPr>
        <p:txBody>
          <a:bodyPr/>
          <a:lstStyle/>
          <a:p>
            <a:pPr marL="0" indent="531813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Energetik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energiyasini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o‘zlashtirib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energiyasiga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aylantirishi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zanjiri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o‘tkazishida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namoyon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koinotni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fotosintez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bog‘laydi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Energetik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ekotizimlarda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yo‘qotilgan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qoplanishi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davomiyligi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ta’minlanadi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to‘plangan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hisobiga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yuzidagi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hayotiy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oshiriladi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1581" y="1697874"/>
            <a:ext cx="4229100" cy="4676775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8100810" y="1697874"/>
            <a:ext cx="2189409" cy="244699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7430367" y="3193960"/>
            <a:ext cx="373488" cy="18466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8937566" y="3032601"/>
            <a:ext cx="669702" cy="18466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10077717" y="3217267"/>
            <a:ext cx="425004" cy="5777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7222901" y="4494727"/>
            <a:ext cx="580954" cy="56667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11204620" y="4036261"/>
            <a:ext cx="206062" cy="204256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9855651" y="5245351"/>
            <a:ext cx="1046636" cy="43605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8868905" y="5705341"/>
            <a:ext cx="807024" cy="37348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10541999" y="4508128"/>
            <a:ext cx="605307" cy="45978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8909432" y="4905768"/>
            <a:ext cx="647839" cy="6238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6194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9a0ba26529122037c01e934afd8113bfad9e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5024</TotalTime>
  <Words>999</Words>
  <Application>Microsoft Office PowerPoint</Application>
  <PresentationFormat>Широкоэкранный</PresentationFormat>
  <Paragraphs>126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Arial</vt:lpstr>
      <vt:lpstr>Calibri</vt:lpstr>
      <vt:lpstr>Times New Roman</vt:lpstr>
      <vt:lpstr>Tw Cen MT</vt:lpstr>
      <vt:lpstr>Wingdings</vt:lpstr>
      <vt:lpstr>Тема Office</vt:lpstr>
      <vt:lpstr>1_Тема Office</vt:lpstr>
      <vt:lpstr>Презентация PowerPoint</vt:lpstr>
      <vt:lpstr>Dars mazmuni </vt:lpstr>
      <vt:lpstr>O‘tilgan mavzu yuzasidan </vt:lpstr>
      <vt:lpstr>Tirik moddaning xususiyatlari</vt:lpstr>
      <vt:lpstr>Tirik moddaning xususiyatlari</vt:lpstr>
      <vt:lpstr>O‘tilgan mavzu yuzasidan </vt:lpstr>
      <vt:lpstr>Tirik moddaning xususiyatlari</vt:lpstr>
      <vt:lpstr>Tirik moddaning funksiyalari</vt:lpstr>
      <vt:lpstr>Energetik funksiya</vt:lpstr>
      <vt:lpstr>Konsentratsiyalash funksiyasi</vt:lpstr>
      <vt:lpstr>Destruktiv funksiyasi</vt:lpstr>
      <vt:lpstr>Muhit yaratish funksiyasi</vt:lpstr>
      <vt:lpstr>Gaz almashinish funksiyasi</vt:lpstr>
      <vt:lpstr>Oksidlanish-qaytarilish funksiyasi</vt:lpstr>
      <vt:lpstr>Transport funksiyasi</vt:lpstr>
      <vt:lpstr>Biosfera biomassasi</vt:lpstr>
      <vt:lpstr>Quruqlik biomassasi</vt:lpstr>
      <vt:lpstr>Dunyo okeani biomassasi</vt:lpstr>
      <vt:lpstr>Tuproq biomassasi</vt:lpstr>
      <vt:lpstr>Mustaqil bajarish uchun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887</cp:revision>
  <dcterms:created xsi:type="dcterms:W3CDTF">2020-05-11T10:31:43Z</dcterms:created>
  <dcterms:modified xsi:type="dcterms:W3CDTF">2020-12-19T11:20:16Z</dcterms:modified>
</cp:coreProperties>
</file>