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5"/>
  </p:notesMasterIdLst>
  <p:sldIdLst>
    <p:sldId id="1359" r:id="rId2"/>
    <p:sldId id="1363" r:id="rId3"/>
    <p:sldId id="1398" r:id="rId4"/>
    <p:sldId id="1396" r:id="rId5"/>
    <p:sldId id="1397" r:id="rId6"/>
    <p:sldId id="1395" r:id="rId7"/>
    <p:sldId id="1392" r:id="rId8"/>
    <p:sldId id="1408" r:id="rId9"/>
    <p:sldId id="1407" r:id="rId10"/>
    <p:sldId id="1406" r:id="rId11"/>
    <p:sldId id="1410" r:id="rId12"/>
    <p:sldId id="1389" r:id="rId13"/>
    <p:sldId id="1405" r:id="rId14"/>
  </p:sldIdLst>
  <p:sldSz cx="5759450" cy="3240088"/>
  <p:notesSz cx="6858000" cy="9144000"/>
  <p:defaultTextStyle>
    <a:defPPr>
      <a:defRPr lang="en-US"/>
    </a:defPPr>
    <a:lvl1pPr marL="0" algn="l" defTabSz="575895" rtl="0" eaLnBrk="1" latinLnBrk="0" hangingPunct="1">
      <a:defRPr sz="1134" kern="1200">
        <a:solidFill>
          <a:schemeClr val="tx1"/>
        </a:solidFill>
        <a:latin typeface="+mn-lt"/>
        <a:ea typeface="+mn-ea"/>
        <a:cs typeface="+mn-cs"/>
      </a:defRPr>
    </a:lvl1pPr>
    <a:lvl2pPr marL="287948" algn="l" defTabSz="575895" rtl="0" eaLnBrk="1" latinLnBrk="0" hangingPunct="1">
      <a:defRPr sz="1134" kern="1200">
        <a:solidFill>
          <a:schemeClr val="tx1"/>
        </a:solidFill>
        <a:latin typeface="+mn-lt"/>
        <a:ea typeface="+mn-ea"/>
        <a:cs typeface="+mn-cs"/>
      </a:defRPr>
    </a:lvl2pPr>
    <a:lvl3pPr marL="575895" algn="l" defTabSz="575895" rtl="0" eaLnBrk="1" latinLnBrk="0" hangingPunct="1">
      <a:defRPr sz="1134" kern="1200">
        <a:solidFill>
          <a:schemeClr val="tx1"/>
        </a:solidFill>
        <a:latin typeface="+mn-lt"/>
        <a:ea typeface="+mn-ea"/>
        <a:cs typeface="+mn-cs"/>
      </a:defRPr>
    </a:lvl3pPr>
    <a:lvl4pPr marL="863842" algn="l" defTabSz="575895" rtl="0" eaLnBrk="1" latinLnBrk="0" hangingPunct="1">
      <a:defRPr sz="1134" kern="1200">
        <a:solidFill>
          <a:schemeClr val="tx1"/>
        </a:solidFill>
        <a:latin typeface="+mn-lt"/>
        <a:ea typeface="+mn-ea"/>
        <a:cs typeface="+mn-cs"/>
      </a:defRPr>
    </a:lvl4pPr>
    <a:lvl5pPr marL="1151789" algn="l" defTabSz="575895" rtl="0" eaLnBrk="1" latinLnBrk="0" hangingPunct="1">
      <a:defRPr sz="1134" kern="1200">
        <a:solidFill>
          <a:schemeClr val="tx1"/>
        </a:solidFill>
        <a:latin typeface="+mn-lt"/>
        <a:ea typeface="+mn-ea"/>
        <a:cs typeface="+mn-cs"/>
      </a:defRPr>
    </a:lvl5pPr>
    <a:lvl6pPr marL="1439737" algn="l" defTabSz="575895" rtl="0" eaLnBrk="1" latinLnBrk="0" hangingPunct="1">
      <a:defRPr sz="1134" kern="1200">
        <a:solidFill>
          <a:schemeClr val="tx1"/>
        </a:solidFill>
        <a:latin typeface="+mn-lt"/>
        <a:ea typeface="+mn-ea"/>
        <a:cs typeface="+mn-cs"/>
      </a:defRPr>
    </a:lvl6pPr>
    <a:lvl7pPr marL="1727684" algn="l" defTabSz="575895" rtl="0" eaLnBrk="1" latinLnBrk="0" hangingPunct="1">
      <a:defRPr sz="1134" kern="1200">
        <a:solidFill>
          <a:schemeClr val="tx1"/>
        </a:solidFill>
        <a:latin typeface="+mn-lt"/>
        <a:ea typeface="+mn-ea"/>
        <a:cs typeface="+mn-cs"/>
      </a:defRPr>
    </a:lvl7pPr>
    <a:lvl8pPr marL="2015632" algn="l" defTabSz="575895" rtl="0" eaLnBrk="1" latinLnBrk="0" hangingPunct="1">
      <a:defRPr sz="1134" kern="1200">
        <a:solidFill>
          <a:schemeClr val="tx1"/>
        </a:solidFill>
        <a:latin typeface="+mn-lt"/>
        <a:ea typeface="+mn-ea"/>
        <a:cs typeface="+mn-cs"/>
      </a:defRPr>
    </a:lvl8pPr>
    <a:lvl9pPr marL="2303580" algn="l" defTabSz="575895" rtl="0" eaLnBrk="1" latinLnBrk="0" hangingPunct="1">
      <a:defRPr sz="1134" kern="1200">
        <a:solidFill>
          <a:schemeClr val="tx1"/>
        </a:solidFill>
        <a:latin typeface="+mn-lt"/>
        <a:ea typeface="+mn-ea"/>
        <a:cs typeface="+mn-cs"/>
      </a:defRPr>
    </a:lvl9pPr>
  </p:defaultTextStyle>
  <p:extLst>
    <p:ext uri="{521415D9-36F7-43E2-AB2F-B90AF26B5E84}">
      <p14:sectionLst xmlns:p14="http://schemas.microsoft.com/office/powerpoint/2010/main" xmlns="">
        <p14:section name="Font" id="{01319F16-3CEB-44B1-837A-5DFE664B1540}">
          <p14:sldIdLst>
            <p14:sldId id="1359"/>
            <p14:sldId id="1356"/>
            <p14:sldId id="1365"/>
            <p14:sldId id="1360"/>
            <p14:sldId id="1364"/>
            <p14:sldId id="1363"/>
            <p14:sldId id="1362"/>
            <p14:sldId id="1366"/>
            <p14:sldId id="1367"/>
            <p14:sldId id="1368"/>
            <p14:sldId id="1361"/>
          </p14:sldIdLst>
        </p14:section>
      </p14:sectionLst>
    </p:ext>
    <p:ext uri="{EFAFB233-063F-42B5-8137-9DF3F51BA10A}">
      <p15:sldGuideLst xmlns:p15="http://schemas.microsoft.com/office/powerpoint/2012/main" xmlns="">
        <p15:guide id="1" orient="horz" pos="742" userDrawn="1">
          <p15:clr>
            <a:srgbClr val="A4A3A4"/>
          </p15:clr>
        </p15:guide>
        <p15:guide id="2" pos="1882" userDrawn="1">
          <p15:clr>
            <a:srgbClr val="A4A3A4"/>
          </p15:clr>
        </p15:guide>
        <p15:guide id="3" orient="horz" pos="517" userDrawn="1">
          <p15:clr>
            <a:srgbClr val="A4A3A4"/>
          </p15:clr>
        </p15:guide>
        <p15:guide id="4" pos="156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вар Фархадович" initials="АФ" lastIdx="1" clrIdx="0">
    <p:extLst>
      <p:ext uri="{19B8F6BF-5375-455C-9EA6-DF929625EA0E}">
        <p15:presenceInfo xmlns:p15="http://schemas.microsoft.com/office/powerpoint/2012/main" xmlns="" userId="b45d8b19bf4079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CCFF"/>
    <a:srgbClr val="000000"/>
    <a:srgbClr val="FFC9C9"/>
    <a:srgbClr val="B9EDFF"/>
    <a:srgbClr val="9999FF"/>
    <a:srgbClr val="CFA4FA"/>
    <a:srgbClr val="FF7575"/>
    <a:srgbClr val="ADDB7B"/>
    <a:srgbClr val="1A74A6"/>
    <a:srgbClr val="236AA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64" autoAdjust="0"/>
    <p:restoredTop sz="95491" autoAdjust="0"/>
  </p:normalViewPr>
  <p:slideViewPr>
    <p:cSldViewPr snapToObjects="1">
      <p:cViewPr varScale="1">
        <p:scale>
          <a:sx n="166" d="100"/>
          <a:sy n="166" d="100"/>
        </p:scale>
        <p:origin x="-96" y="-576"/>
      </p:cViewPr>
      <p:guideLst>
        <p:guide orient="horz" pos="742"/>
        <p:guide orient="horz" pos="517"/>
        <p:guide pos="1882"/>
        <p:guide pos="1568"/>
      </p:guideLst>
    </p:cSldViewPr>
  </p:slideViewPr>
  <p:notesTextViewPr>
    <p:cViewPr>
      <p:scale>
        <a:sx n="1" d="1"/>
        <a:sy n="1" d="1"/>
      </p:scale>
      <p:origin x="0" y="0"/>
    </p:cViewPr>
  </p:notesTextViewPr>
  <p:sorterViewPr>
    <p:cViewPr>
      <p:scale>
        <a:sx n="33" d="100"/>
        <a:sy n="33" d="100"/>
      </p:scale>
      <p:origin x="0" y="-35886"/>
    </p:cViewPr>
  </p:sorterViewPr>
  <p:notesViewPr>
    <p:cSldViewPr snapToObjects="1">
      <p:cViewPr varScale="1">
        <p:scale>
          <a:sx n="73" d="100"/>
          <a:sy n="73" d="100"/>
        </p:scale>
        <p:origin x="-3792"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pPr/>
              <a:t>12/14/2020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pPr/>
              <a:t>‹#›</a:t>
            </a:fld>
            <a:endParaRPr lang="en-US"/>
          </a:p>
        </p:txBody>
      </p:sp>
    </p:spTree>
    <p:extLst>
      <p:ext uri="{BB962C8B-B14F-4D97-AF65-F5344CB8AC3E}">
        <p14:creationId xmlns:p14="http://schemas.microsoft.com/office/powerpoint/2010/main" xmlns="" val="1730024718"/>
      </p:ext>
    </p:extLst>
  </p:cSld>
  <p:clrMap bg1="lt1" tx1="dk1" bg2="lt2" tx2="dk2" accent1="accent1" accent2="accent2" accent3="accent3" accent4="accent4" accent5="accent5" accent6="accent6" hlink="hlink" folHlink="folHlink"/>
  <p:notesStyle>
    <a:lvl1pPr marL="0" algn="l" defTabSz="287948" rtl="0" eaLnBrk="1" latinLnBrk="0" hangingPunct="1">
      <a:defRPr sz="756" kern="1200">
        <a:solidFill>
          <a:schemeClr val="tx1"/>
        </a:solidFill>
        <a:latin typeface="+mn-lt"/>
        <a:ea typeface="+mn-ea"/>
        <a:cs typeface="+mn-cs"/>
      </a:defRPr>
    </a:lvl1pPr>
    <a:lvl2pPr marL="287948" algn="l" defTabSz="287948" rtl="0" eaLnBrk="1" latinLnBrk="0" hangingPunct="1">
      <a:defRPr sz="756" kern="1200">
        <a:solidFill>
          <a:schemeClr val="tx1"/>
        </a:solidFill>
        <a:latin typeface="+mn-lt"/>
        <a:ea typeface="+mn-ea"/>
        <a:cs typeface="+mn-cs"/>
      </a:defRPr>
    </a:lvl2pPr>
    <a:lvl3pPr marL="575895" algn="l" defTabSz="287948" rtl="0" eaLnBrk="1" latinLnBrk="0" hangingPunct="1">
      <a:defRPr sz="756" kern="1200">
        <a:solidFill>
          <a:schemeClr val="tx1"/>
        </a:solidFill>
        <a:latin typeface="+mn-lt"/>
        <a:ea typeface="+mn-ea"/>
        <a:cs typeface="+mn-cs"/>
      </a:defRPr>
    </a:lvl3pPr>
    <a:lvl4pPr marL="863842" algn="l" defTabSz="287948" rtl="0" eaLnBrk="1" latinLnBrk="0" hangingPunct="1">
      <a:defRPr sz="756" kern="1200">
        <a:solidFill>
          <a:schemeClr val="tx1"/>
        </a:solidFill>
        <a:latin typeface="+mn-lt"/>
        <a:ea typeface="+mn-ea"/>
        <a:cs typeface="+mn-cs"/>
      </a:defRPr>
    </a:lvl4pPr>
    <a:lvl5pPr marL="1151789" algn="l" defTabSz="287948" rtl="0" eaLnBrk="1" latinLnBrk="0" hangingPunct="1">
      <a:defRPr sz="756" kern="1200">
        <a:solidFill>
          <a:schemeClr val="tx1"/>
        </a:solidFill>
        <a:latin typeface="+mn-lt"/>
        <a:ea typeface="+mn-ea"/>
        <a:cs typeface="+mn-cs"/>
      </a:defRPr>
    </a:lvl5pPr>
    <a:lvl6pPr marL="1439737" algn="l" defTabSz="287948" rtl="0" eaLnBrk="1" latinLnBrk="0" hangingPunct="1">
      <a:defRPr sz="756" kern="1200">
        <a:solidFill>
          <a:schemeClr val="tx1"/>
        </a:solidFill>
        <a:latin typeface="+mn-lt"/>
        <a:ea typeface="+mn-ea"/>
        <a:cs typeface="+mn-cs"/>
      </a:defRPr>
    </a:lvl6pPr>
    <a:lvl7pPr marL="1727684" algn="l" defTabSz="287948" rtl="0" eaLnBrk="1" latinLnBrk="0" hangingPunct="1">
      <a:defRPr sz="756" kern="1200">
        <a:solidFill>
          <a:schemeClr val="tx1"/>
        </a:solidFill>
        <a:latin typeface="+mn-lt"/>
        <a:ea typeface="+mn-ea"/>
        <a:cs typeface="+mn-cs"/>
      </a:defRPr>
    </a:lvl7pPr>
    <a:lvl8pPr marL="2015632" algn="l" defTabSz="287948" rtl="0" eaLnBrk="1" latinLnBrk="0" hangingPunct="1">
      <a:defRPr sz="756" kern="1200">
        <a:solidFill>
          <a:schemeClr val="tx1"/>
        </a:solidFill>
        <a:latin typeface="+mn-lt"/>
        <a:ea typeface="+mn-ea"/>
        <a:cs typeface="+mn-cs"/>
      </a:defRPr>
    </a:lvl8pPr>
    <a:lvl9pPr marL="2303580" algn="l" defTabSz="287948" rtl="0" eaLnBrk="1" latinLnBrk="0" hangingPunct="1">
      <a:defRPr sz="7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863621-2E60-B848-8968-B0341E26A312}" type="slidenum">
              <a:rPr lang="en-US" smtClean="0"/>
              <a:pPr/>
              <a:t>13</a:t>
            </a:fld>
            <a:endParaRPr lang="en-US"/>
          </a:p>
        </p:txBody>
      </p:sp>
    </p:spTree>
    <p:extLst>
      <p:ext uri="{BB962C8B-B14F-4D97-AF65-F5344CB8AC3E}">
        <p14:creationId xmlns:p14="http://schemas.microsoft.com/office/powerpoint/2010/main" xmlns="" val="1733313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xmlns="" val="415328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81230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591754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Utter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1188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ight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447062" cy="162436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1440342" y="0"/>
            <a:ext cx="1447062" cy="162436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880685" y="0"/>
            <a:ext cx="1447062" cy="162436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4321027" y="0"/>
            <a:ext cx="1447062" cy="162436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615724"/>
            <a:ext cx="1447062" cy="162436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1440342" y="1615724"/>
            <a:ext cx="1447062" cy="162436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880685" y="1615724"/>
            <a:ext cx="1447062" cy="162436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4321027" y="1615724"/>
            <a:ext cx="1447062" cy="162436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xmlns="" val="3017609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fteen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1153330" cy="1084349"/>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1151530" y="1"/>
            <a:ext cx="1153330" cy="1084349"/>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303060" y="1"/>
            <a:ext cx="1153330" cy="1084349"/>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3454590" y="1"/>
            <a:ext cx="1153330" cy="1084349"/>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606120" y="1"/>
            <a:ext cx="1153330" cy="1084349"/>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077871"/>
            <a:ext cx="1153330" cy="1084349"/>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1151530" y="1077871"/>
            <a:ext cx="1153330" cy="1084349"/>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303060" y="1077871"/>
            <a:ext cx="1153330" cy="1084349"/>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3454590" y="1077871"/>
            <a:ext cx="1153330" cy="1084349"/>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4606120" y="1077871"/>
            <a:ext cx="1153330" cy="1084349"/>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2155740"/>
            <a:ext cx="1153330" cy="1084349"/>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1151530" y="2155740"/>
            <a:ext cx="1153330" cy="1084349"/>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2303060" y="2155740"/>
            <a:ext cx="1153330" cy="1084349"/>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3454590" y="2155740"/>
            <a:ext cx="1153330" cy="1084349"/>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4606120" y="2155740"/>
            <a:ext cx="1153330" cy="1084349"/>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xmlns="" val="3345484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4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67588" cy="816502"/>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958372" y="0"/>
            <a:ext cx="967588" cy="816502"/>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1916745" y="0"/>
            <a:ext cx="967588" cy="816502"/>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2875118" y="0"/>
            <a:ext cx="967588" cy="816502"/>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791862" y="0"/>
            <a:ext cx="967588" cy="816502"/>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3833490" y="0"/>
            <a:ext cx="967588" cy="816502"/>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807862"/>
            <a:ext cx="967588" cy="816502"/>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958372" y="807862"/>
            <a:ext cx="967588" cy="816502"/>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1916745" y="807862"/>
            <a:ext cx="967588" cy="816502"/>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2875118" y="807862"/>
            <a:ext cx="967588" cy="816502"/>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4791862" y="807862"/>
            <a:ext cx="967588" cy="816502"/>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3833490" y="807862"/>
            <a:ext cx="967588" cy="816502"/>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1615724"/>
            <a:ext cx="967588" cy="816502"/>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958372" y="1615724"/>
            <a:ext cx="967588" cy="816502"/>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1916745" y="1615724"/>
            <a:ext cx="967588" cy="816502"/>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2875118" y="1615724"/>
            <a:ext cx="967588" cy="816502"/>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4791862" y="1615724"/>
            <a:ext cx="967588" cy="816502"/>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3833490" y="1615724"/>
            <a:ext cx="967588" cy="816502"/>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2423586"/>
            <a:ext cx="967588" cy="816502"/>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958372" y="2423586"/>
            <a:ext cx="967588" cy="816502"/>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1916745" y="2423586"/>
            <a:ext cx="967588" cy="816502"/>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2875118" y="2423586"/>
            <a:ext cx="967588" cy="816502"/>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4791862" y="2423586"/>
            <a:ext cx="967588" cy="816502"/>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3833490" y="2423586"/>
            <a:ext cx="967588" cy="816502"/>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xmlns="" val="2862117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452237378"/>
      </p:ext>
    </p:extLst>
  </p:cSld>
  <p:clrMapOvr>
    <a:masterClrMapping/>
  </p:clrMapOvr>
  <p:extLst mod="1">
    <p:ext uri="{DCECCB84-F9BA-43D5-87BE-67443E8EF086}">
      <p15:sldGuideLst xmlns:p15="http://schemas.microsoft.com/office/powerpoint/2012/main" xmlns="">
        <p15:guide id="1" orient="horz" pos="1021" userDrawn="1">
          <p15:clr>
            <a:srgbClr val="FBAE40"/>
          </p15:clr>
        </p15:guide>
        <p15:guide id="2" pos="181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848899943"/>
      </p:ext>
    </p:extLst>
  </p:cSld>
  <p:clrMapOvr>
    <a:masterClrMapping/>
  </p:clrMapOvr>
  <p:extLst mod="1">
    <p:ext uri="{DCECCB84-F9BA-43D5-87BE-67443E8EF086}">
      <p15:sldGuideLst xmlns:p15="http://schemas.microsoft.com/office/powerpoint/2012/main" xmlns="">
        <p15:guide id="1" orient="horz" pos="1021" userDrawn="1">
          <p15:clr>
            <a:srgbClr val="FBAE40"/>
          </p15:clr>
        </p15:guide>
        <p15:guide id="2" pos="181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910245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23486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717594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260758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606727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849097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64896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517557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836260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380641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2386985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xmlns="" val="740493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63106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8695642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xmlns="" val="666106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27132010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xmlns="" val="15771398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2"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2092384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xmlns="" val="28471987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7836208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xmlns="" val="36686194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22040762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9979089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xmlns="" val="88402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24975" indent="-116987">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632663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8319465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4796690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26621581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4034655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0155165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1428127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23306490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1380896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399578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413419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15976" indent="-107988">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9006425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3032658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26432992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31782530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29943910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6280774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6962635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9376082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xmlns="" val="344552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180792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29907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576017"/>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737163"/>
            <a:ext cx="2400771"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576017"/>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737163"/>
            <a:ext cx="2401770"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42965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690863"/>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852010"/>
            <a:ext cx="2400771"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690863"/>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852010"/>
            <a:ext cx="2401770"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xmlns="" val="6564980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hyperlink" Target="https://twitter.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hyperlink" Target="https://www.linkedin.com/"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hyperlink" Target="https://www.facebook.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60" y="132269"/>
            <a:ext cx="4895533" cy="38626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31960" y="576016"/>
            <a:ext cx="4895533" cy="218631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txBox="1">
            <a:spLocks/>
          </p:cNvSpPr>
          <p:nvPr userDrawn="1"/>
        </p:nvSpPr>
        <p:spPr>
          <a:xfrm>
            <a:off x="3984157" y="2978033"/>
            <a:ext cx="1020978" cy="145424"/>
          </a:xfrm>
          <a:prstGeom prst="rect">
            <a:avLst/>
          </a:prstGeom>
        </p:spPr>
        <p:txBody>
          <a:bodyPr vert="horz" wrap="square" lIns="57595" tIns="28797" rIns="57595" bIns="28797"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567" dirty="0"/>
              <a:t>i9 presentation to Joe Smith</a:t>
            </a:r>
          </a:p>
        </p:txBody>
      </p:sp>
      <p:sp>
        <p:nvSpPr>
          <p:cNvPr id="7" name="Slide Number Placeholder 5"/>
          <p:cNvSpPr txBox="1">
            <a:spLocks/>
          </p:cNvSpPr>
          <p:nvPr userDrawn="1"/>
        </p:nvSpPr>
        <p:spPr>
          <a:xfrm>
            <a:off x="384986" y="2973193"/>
            <a:ext cx="65863" cy="155104"/>
          </a:xfrm>
          <a:prstGeom prst="rect">
            <a:avLst/>
          </a:prstGeom>
        </p:spPr>
        <p:txBody>
          <a:bodyPr vert="horz" wrap="none" lIns="57595" tIns="28797" rIns="57595" bIns="28797"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567" smtClean="0"/>
              <a:pPr algn="ctr"/>
              <a:t>‹#›</a:t>
            </a:fld>
            <a:endParaRPr lang="en-US" sz="567" dirty="0"/>
          </a:p>
        </p:txBody>
      </p:sp>
      <p:sp>
        <p:nvSpPr>
          <p:cNvPr id="10" name="Oval 9"/>
          <p:cNvSpPr/>
          <p:nvPr/>
        </p:nvSpPr>
        <p:spPr>
          <a:xfrm>
            <a:off x="339216"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6" name="Oval 15"/>
          <p:cNvSpPr/>
          <p:nvPr/>
        </p:nvSpPr>
        <p:spPr>
          <a:xfrm>
            <a:off x="133150"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7" name="Rectangle 9"/>
          <p:cNvSpPr/>
          <p:nvPr/>
        </p:nvSpPr>
        <p:spPr>
          <a:xfrm rot="2700000">
            <a:off x="201578"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4" name="Oval 13"/>
          <p:cNvSpPr/>
          <p:nvPr/>
        </p:nvSpPr>
        <p:spPr>
          <a:xfrm rot="10800000">
            <a:off x="545281"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5" name="Rectangle 9"/>
          <p:cNvSpPr/>
          <p:nvPr/>
        </p:nvSpPr>
        <p:spPr>
          <a:xfrm rot="13500000">
            <a:off x="591679"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9" name="Freeform 6"/>
          <p:cNvSpPr>
            <a:spLocks/>
          </p:cNvSpPr>
          <p:nvPr/>
        </p:nvSpPr>
        <p:spPr bwMode="auto">
          <a:xfrm>
            <a:off x="5117727" y="3019152"/>
            <a:ext cx="30297" cy="65106"/>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0" name="Freeform 7"/>
          <p:cNvSpPr>
            <a:spLocks noEditPoints="1"/>
          </p:cNvSpPr>
          <p:nvPr/>
        </p:nvSpPr>
        <p:spPr bwMode="auto">
          <a:xfrm>
            <a:off x="5305347" y="3017768"/>
            <a:ext cx="67184" cy="64490"/>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1" name="Freeform 8"/>
          <p:cNvSpPr>
            <a:spLocks/>
          </p:cNvSpPr>
          <p:nvPr/>
        </p:nvSpPr>
        <p:spPr bwMode="auto">
          <a:xfrm>
            <a:off x="5508638" y="3023626"/>
            <a:ext cx="72732" cy="59416"/>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2" name="Oval 21"/>
          <p:cNvSpPr/>
          <p:nvPr userDrawn="1"/>
        </p:nvSpPr>
        <p:spPr>
          <a:xfrm>
            <a:off x="5260237"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3" name="Oval 22"/>
          <p:cNvSpPr/>
          <p:nvPr userDrawn="1"/>
        </p:nvSpPr>
        <p:spPr>
          <a:xfrm>
            <a:off x="5054172"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4" name="Oval 23"/>
          <p:cNvSpPr/>
          <p:nvPr userDrawn="1"/>
        </p:nvSpPr>
        <p:spPr>
          <a:xfrm rot="10800000">
            <a:off x="5466303"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18" name="Rectangle 17">
            <a:hlinkClick r:id="rId59"/>
          </p:cNvPr>
          <p:cNvSpPr/>
          <p:nvPr userDrawn="1"/>
        </p:nvSpPr>
        <p:spPr>
          <a:xfrm>
            <a:off x="5035235"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5" name="Rectangle 24">
            <a:hlinkClick r:id="rId60"/>
          </p:cNvPr>
          <p:cNvSpPr/>
          <p:nvPr userDrawn="1"/>
        </p:nvSpPr>
        <p:spPr>
          <a:xfrm>
            <a:off x="5240258"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6" name="Rectangle 25">
            <a:hlinkClick r:id="rId61"/>
          </p:cNvPr>
          <p:cNvSpPr/>
          <p:nvPr userDrawn="1"/>
        </p:nvSpPr>
        <p:spPr>
          <a:xfrm>
            <a:off x="5449973"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7" name="Action Button: Forward or Next 26">
            <a:hlinkClick r:id="" action="ppaction://hlinkshowjump?jump=nextslide" highlightClick="1"/>
          </p:cNvPr>
          <p:cNvSpPr/>
          <p:nvPr userDrawn="1"/>
        </p:nvSpPr>
        <p:spPr>
          <a:xfrm>
            <a:off x="532427" y="2957135"/>
            <a:ext cx="190062" cy="190085"/>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
        <p:nvSpPr>
          <p:cNvPr id="28" name="Action Button: Back or Previous 27">
            <a:hlinkClick r:id="" action="ppaction://hlinkshowjump?jump=previousslide" highlightClick="1"/>
          </p:cNvPr>
          <p:cNvSpPr/>
          <p:nvPr userDrawn="1"/>
        </p:nvSpPr>
        <p:spPr>
          <a:xfrm>
            <a:off x="118080" y="2953462"/>
            <a:ext cx="190062" cy="190085"/>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Tree>
    <p:extLst>
      <p:ext uri="{BB962C8B-B14F-4D97-AF65-F5344CB8AC3E}">
        <p14:creationId xmlns:p14="http://schemas.microsoft.com/office/powerpoint/2010/main" xmlns="" val="12419110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752" r:id="rId13"/>
    <p:sldLayoutId id="2147483753" r:id="rId14"/>
    <p:sldLayoutId id="2147483754" r:id="rId15"/>
    <p:sldLayoutId id="2147483755" r:id="rId16"/>
    <p:sldLayoutId id="2147483774" r:id="rId17"/>
    <p:sldLayoutId id="2147483756" r:id="rId18"/>
    <p:sldLayoutId id="2147483775" r:id="rId19"/>
    <p:sldLayoutId id="2147483757" r:id="rId20"/>
    <p:sldLayoutId id="2147483776" r:id="rId21"/>
    <p:sldLayoutId id="2147483758" r:id="rId22"/>
    <p:sldLayoutId id="2147483777" r:id="rId23"/>
    <p:sldLayoutId id="2147483759" r:id="rId24"/>
    <p:sldLayoutId id="2147483778" r:id="rId25"/>
    <p:sldLayoutId id="2147483760" r:id="rId26"/>
    <p:sldLayoutId id="2147483779" r:id="rId27"/>
    <p:sldLayoutId id="2147483761" r:id="rId28"/>
    <p:sldLayoutId id="2147483780" r:id="rId29"/>
    <p:sldLayoutId id="2147483762" r:id="rId30"/>
    <p:sldLayoutId id="2147483781" r:id="rId31"/>
    <p:sldLayoutId id="2147483763" r:id="rId32"/>
    <p:sldLayoutId id="2147483782" r:id="rId33"/>
    <p:sldLayoutId id="2147483764" r:id="rId34"/>
    <p:sldLayoutId id="2147483783" r:id="rId35"/>
    <p:sldLayoutId id="2147483765" r:id="rId36"/>
    <p:sldLayoutId id="2147483784" r:id="rId37"/>
    <p:sldLayoutId id="2147483785" r:id="rId38"/>
    <p:sldLayoutId id="2147483766" r:id="rId39"/>
    <p:sldLayoutId id="2147483768" r:id="rId40"/>
    <p:sldLayoutId id="2147483786" r:id="rId41"/>
    <p:sldLayoutId id="2147483788" r:id="rId42"/>
    <p:sldLayoutId id="2147483769" r:id="rId43"/>
    <p:sldLayoutId id="2147483767" r:id="rId44"/>
    <p:sldLayoutId id="2147483787" r:id="rId45"/>
    <p:sldLayoutId id="2147483771" r:id="rId46"/>
    <p:sldLayoutId id="2147483773" r:id="rId47"/>
    <p:sldLayoutId id="2147483792" r:id="rId48"/>
    <p:sldLayoutId id="2147483793" r:id="rId49"/>
    <p:sldLayoutId id="2147483794" r:id="rId50"/>
    <p:sldLayoutId id="2147483795" r:id="rId51"/>
    <p:sldLayoutId id="2147483796" r:id="rId52"/>
    <p:sldLayoutId id="2147483797" r:id="rId53"/>
    <p:sldLayoutId id="2147483798" r:id="rId54"/>
    <p:sldLayoutId id="2147483842" r:id="rId55"/>
    <p:sldLayoutId id="2147483841" r:id="rId56"/>
    <p:sldLayoutId id="2147483843" r:id="rId57"/>
  </p:sldLayoutIdLst>
  <p:txStyles>
    <p:title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p:titleStyle>
    <p:bodyStyle>
      <a:lvl1pPr marL="107988" indent="-107988" algn="l" defTabSz="575936" rtl="0" eaLnBrk="1" latinLnBrk="0" hangingPunct="1">
        <a:spcBef>
          <a:spcPct val="20000"/>
        </a:spcBef>
        <a:buClr>
          <a:schemeClr val="accent1"/>
        </a:buClr>
        <a:buFont typeface="Arial" panose="020B0604020202020204" pitchFamily="34" charset="0"/>
        <a:buChar char="•"/>
        <a:defRPr sz="945" kern="800" spc="-6">
          <a:solidFill>
            <a:schemeClr val="tx1"/>
          </a:solidFill>
          <a:latin typeface="+mn-lt"/>
          <a:ea typeface="+mn-ea"/>
          <a:cs typeface="+mn-cs"/>
        </a:defRPr>
      </a:lvl1pPr>
      <a:lvl2pPr marL="216976" indent="-108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2pPr>
      <a:lvl3pPr marL="324964"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3pPr>
      <a:lvl4pPr marL="432952"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4pPr>
      <a:lvl5pPr marL="540940"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5pPr>
      <a:lvl6pPr marL="1583823"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6pPr>
      <a:lvl7pPr marL="1871791"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7pPr>
      <a:lvl8pPr marL="2159759"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8pPr>
      <a:lvl9pPr marL="2447726"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575936" rtl="0" eaLnBrk="1" latinLnBrk="0" hangingPunct="1">
        <a:defRPr sz="1134" kern="1200">
          <a:solidFill>
            <a:schemeClr val="tx1"/>
          </a:solidFill>
          <a:latin typeface="+mn-lt"/>
          <a:ea typeface="+mn-ea"/>
          <a:cs typeface="+mn-cs"/>
        </a:defRPr>
      </a:lvl1pPr>
      <a:lvl2pPr marL="287968" algn="l" defTabSz="575936" rtl="0" eaLnBrk="1" latinLnBrk="0" hangingPunct="1">
        <a:defRPr sz="1134" kern="1200">
          <a:solidFill>
            <a:schemeClr val="tx1"/>
          </a:solidFill>
          <a:latin typeface="+mn-lt"/>
          <a:ea typeface="+mn-ea"/>
          <a:cs typeface="+mn-cs"/>
        </a:defRPr>
      </a:lvl2pPr>
      <a:lvl3pPr marL="575936" algn="l" defTabSz="575936" rtl="0" eaLnBrk="1" latinLnBrk="0" hangingPunct="1">
        <a:defRPr sz="1134" kern="1200">
          <a:solidFill>
            <a:schemeClr val="tx1"/>
          </a:solidFill>
          <a:latin typeface="+mn-lt"/>
          <a:ea typeface="+mn-ea"/>
          <a:cs typeface="+mn-cs"/>
        </a:defRPr>
      </a:lvl3pPr>
      <a:lvl4pPr marL="863903" algn="l" defTabSz="575936" rtl="0" eaLnBrk="1" latinLnBrk="0" hangingPunct="1">
        <a:defRPr sz="1134" kern="1200">
          <a:solidFill>
            <a:schemeClr val="tx1"/>
          </a:solidFill>
          <a:latin typeface="+mn-lt"/>
          <a:ea typeface="+mn-ea"/>
          <a:cs typeface="+mn-cs"/>
        </a:defRPr>
      </a:lvl4pPr>
      <a:lvl5pPr marL="1151871" algn="l" defTabSz="575936" rtl="0" eaLnBrk="1" latinLnBrk="0" hangingPunct="1">
        <a:defRPr sz="1134" kern="1200">
          <a:solidFill>
            <a:schemeClr val="tx1"/>
          </a:solidFill>
          <a:latin typeface="+mn-lt"/>
          <a:ea typeface="+mn-ea"/>
          <a:cs typeface="+mn-cs"/>
        </a:defRPr>
      </a:lvl5pPr>
      <a:lvl6pPr marL="1439839" algn="l" defTabSz="575936" rtl="0" eaLnBrk="1" latinLnBrk="0" hangingPunct="1">
        <a:defRPr sz="1134" kern="1200">
          <a:solidFill>
            <a:schemeClr val="tx1"/>
          </a:solidFill>
          <a:latin typeface="+mn-lt"/>
          <a:ea typeface="+mn-ea"/>
          <a:cs typeface="+mn-cs"/>
        </a:defRPr>
      </a:lvl6pPr>
      <a:lvl7pPr marL="1727807" algn="l" defTabSz="575936" rtl="0" eaLnBrk="1" latinLnBrk="0" hangingPunct="1">
        <a:defRPr sz="1134" kern="1200">
          <a:solidFill>
            <a:schemeClr val="tx1"/>
          </a:solidFill>
          <a:latin typeface="+mn-lt"/>
          <a:ea typeface="+mn-ea"/>
          <a:cs typeface="+mn-cs"/>
        </a:defRPr>
      </a:lvl7pPr>
      <a:lvl8pPr marL="2015775" algn="l" defTabSz="575936" rtl="0" eaLnBrk="1" latinLnBrk="0" hangingPunct="1">
        <a:defRPr sz="1134" kern="1200">
          <a:solidFill>
            <a:schemeClr val="tx1"/>
          </a:solidFill>
          <a:latin typeface="+mn-lt"/>
          <a:ea typeface="+mn-ea"/>
          <a:cs typeface="+mn-cs"/>
        </a:defRPr>
      </a:lvl8pPr>
      <a:lvl9pPr marL="2303743" algn="l" defTabSz="575936"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object 4">
            <a:extLst>
              <a:ext uri="{FF2B5EF4-FFF2-40B4-BE49-F238E27FC236}">
                <a16:creationId xmlns:a16="http://schemas.microsoft.com/office/drawing/2014/main" xmlns="" id="{96789AA7-9596-4F83-89FD-AEC28EE179F1}"/>
              </a:ext>
            </a:extLst>
          </p:cNvPr>
          <p:cNvSpPr txBox="1"/>
          <p:nvPr/>
        </p:nvSpPr>
        <p:spPr>
          <a:xfrm>
            <a:off x="539417" y="1262854"/>
            <a:ext cx="3483316" cy="1122081"/>
          </a:xfrm>
          <a:prstGeom prst="rect">
            <a:avLst/>
          </a:prstGeom>
        </p:spPr>
        <p:txBody>
          <a:bodyPr vert="horz" wrap="square" lIns="0" tIns="13949" rIns="0" bIns="0" rtlCol="0">
            <a:spAutoFit/>
          </a:bodyPr>
          <a:lstStyle/>
          <a:p>
            <a:pPr marL="18387" algn="ctr">
              <a:spcBef>
                <a:spcPts val="110"/>
              </a:spcBef>
              <a:spcAft>
                <a:spcPts val="1200"/>
              </a:spcAft>
            </a:pPr>
            <a:r>
              <a:rPr sz="2400" b="1" smtClean="0">
                <a:solidFill>
                  <a:srgbClr val="2365C7"/>
                </a:solidFill>
                <a:latin typeface="Arial" pitchFamily="34" charset="0"/>
                <a:cs typeface="Arial" pitchFamily="34" charset="0"/>
              </a:rPr>
              <a:t>Mavzu:</a:t>
            </a:r>
            <a:r>
              <a:rPr lang="ru-RU"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Abdulhamid</a:t>
            </a:r>
            <a:r>
              <a:rPr lang="en-US"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Cho‘lpon</a:t>
            </a:r>
            <a:r>
              <a:rPr lang="en-US"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Kecha</a:t>
            </a:r>
            <a:r>
              <a:rPr lang="en-US"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va</a:t>
            </a:r>
            <a:r>
              <a:rPr lang="en-US"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kunduz</a:t>
            </a:r>
            <a:r>
              <a:rPr lang="en-US" sz="2400" b="1" dirty="0" smtClean="0">
                <a:solidFill>
                  <a:srgbClr val="2365C7"/>
                </a:solidFill>
                <a:latin typeface="Arial" pitchFamily="34" charset="0"/>
                <a:cs typeface="Arial" pitchFamily="34" charset="0"/>
              </a:rPr>
              <a:t>” </a:t>
            </a:r>
            <a:r>
              <a:rPr lang="en-US" sz="2400" b="1" dirty="0" err="1" smtClean="0">
                <a:solidFill>
                  <a:srgbClr val="2365C7"/>
                </a:solidFill>
                <a:latin typeface="Arial" pitchFamily="34" charset="0"/>
                <a:cs typeface="Arial" pitchFamily="34" charset="0"/>
              </a:rPr>
              <a:t>asari</a:t>
            </a:r>
            <a:endParaRPr lang="ru-RU" sz="2800" b="1" dirty="0" smtClean="0">
              <a:solidFill>
                <a:srgbClr val="2365C7"/>
              </a:solidFill>
              <a:latin typeface="Arial" pitchFamily="34" charset="0"/>
              <a:cs typeface="Arial" pitchFamily="34" charset="0"/>
            </a:endParaRPr>
          </a:p>
        </p:txBody>
      </p:sp>
      <p:sp>
        <p:nvSpPr>
          <p:cNvPr id="13" name="object 2">
            <a:extLst>
              <a:ext uri="{FF2B5EF4-FFF2-40B4-BE49-F238E27FC236}">
                <a16:creationId xmlns:a16="http://schemas.microsoft.com/office/drawing/2014/main" xmlns="" id="{EE80F0AA-4DF1-4DBF-9AA2-5439157D8912}"/>
              </a:ext>
            </a:extLst>
          </p:cNvPr>
          <p:cNvSpPr/>
          <p:nvPr/>
        </p:nvSpPr>
        <p:spPr>
          <a:xfrm>
            <a:off x="1057" y="1534"/>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p>
        </p:txBody>
      </p:sp>
      <p:sp>
        <p:nvSpPr>
          <p:cNvPr id="16" name="object 5">
            <a:extLst>
              <a:ext uri="{FF2B5EF4-FFF2-40B4-BE49-F238E27FC236}">
                <a16:creationId xmlns:a16="http://schemas.microsoft.com/office/drawing/2014/main" xmlns="" id="{A8BAE388-D6D2-40E9-8208-E39C1E0E7029}"/>
              </a:ext>
            </a:extLst>
          </p:cNvPr>
          <p:cNvSpPr/>
          <p:nvPr/>
        </p:nvSpPr>
        <p:spPr>
          <a:xfrm>
            <a:off x="153232" y="1121543"/>
            <a:ext cx="363562"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p>
        </p:txBody>
      </p:sp>
      <p:sp>
        <p:nvSpPr>
          <p:cNvPr id="17" name="object 6">
            <a:extLst>
              <a:ext uri="{FF2B5EF4-FFF2-40B4-BE49-F238E27FC236}">
                <a16:creationId xmlns:a16="http://schemas.microsoft.com/office/drawing/2014/main" xmlns="" id="{ACB4B4C4-B96E-4D3D-A3B1-019ECDA735A1}"/>
              </a:ext>
            </a:extLst>
          </p:cNvPr>
          <p:cNvSpPr/>
          <p:nvPr/>
        </p:nvSpPr>
        <p:spPr>
          <a:xfrm>
            <a:off x="156402" y="2194316"/>
            <a:ext cx="360392"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p>
        </p:txBody>
      </p:sp>
      <p:sp>
        <p:nvSpPr>
          <p:cNvPr id="20" name="object 9">
            <a:extLst>
              <a:ext uri="{FF2B5EF4-FFF2-40B4-BE49-F238E27FC236}">
                <a16:creationId xmlns:a16="http://schemas.microsoft.com/office/drawing/2014/main" xmlns="" id="{F294EAD7-CAB8-401C-B12D-6064AA1177E0}"/>
              </a:ext>
            </a:extLst>
          </p:cNvPr>
          <p:cNvSpPr/>
          <p:nvPr/>
        </p:nvSpPr>
        <p:spPr>
          <a:xfrm>
            <a:off x="4451361" y="248655"/>
            <a:ext cx="847789" cy="415327"/>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p>
        </p:txBody>
      </p:sp>
      <p:sp>
        <p:nvSpPr>
          <p:cNvPr id="21" name="object 10">
            <a:extLst>
              <a:ext uri="{FF2B5EF4-FFF2-40B4-BE49-F238E27FC236}">
                <a16:creationId xmlns:a16="http://schemas.microsoft.com/office/drawing/2014/main" xmlns="" id="{27824596-7DE1-4136-95E4-49A51856B6D3}"/>
              </a:ext>
            </a:extLst>
          </p:cNvPr>
          <p:cNvSpPr/>
          <p:nvPr/>
        </p:nvSpPr>
        <p:spPr>
          <a:xfrm>
            <a:off x="4451361" y="227771"/>
            <a:ext cx="847789" cy="436211"/>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p>
        </p:txBody>
      </p:sp>
      <p:sp>
        <p:nvSpPr>
          <p:cNvPr id="22" name="object 12">
            <a:extLst>
              <a:ext uri="{FF2B5EF4-FFF2-40B4-BE49-F238E27FC236}">
                <a16:creationId xmlns:a16="http://schemas.microsoft.com/office/drawing/2014/main" xmlns="" id="{CAFE6579-511C-4CCB-9A5C-300ACC2F553A}"/>
              </a:ext>
            </a:extLst>
          </p:cNvPr>
          <p:cNvSpPr txBox="1"/>
          <p:nvPr/>
        </p:nvSpPr>
        <p:spPr>
          <a:xfrm>
            <a:off x="4451361" y="248656"/>
            <a:ext cx="847789" cy="361807"/>
          </a:xfrm>
          <a:prstGeom prst="rect">
            <a:avLst/>
          </a:prstGeom>
        </p:spPr>
        <p:txBody>
          <a:bodyPr vert="horz" wrap="square" lIns="0" tIns="15852" rIns="0" bIns="0" rtlCol="0">
            <a:spAutoFit/>
          </a:bodyPr>
          <a:lstStyle/>
          <a:p>
            <a:pPr algn="ctr">
              <a:spcBef>
                <a:spcPts val="125"/>
              </a:spcBef>
            </a:pPr>
            <a:r>
              <a:rPr lang="ru-RU" sz="2247" b="1" spc="10" dirty="0" smtClean="0">
                <a:solidFill>
                  <a:srgbClr val="FEFEFE"/>
                </a:solidFill>
                <a:latin typeface="Arial"/>
                <a:cs typeface="Arial"/>
              </a:rPr>
              <a:t>11</a:t>
            </a:r>
            <a:r>
              <a:rPr lang="ru-RU" sz="2247" spc="10" dirty="0" smtClean="0">
                <a:solidFill>
                  <a:srgbClr val="FEFEFE"/>
                </a:solidFill>
                <a:latin typeface="Arial"/>
                <a:cs typeface="Arial"/>
              </a:rPr>
              <a:t>-</a:t>
            </a:r>
            <a:r>
              <a:rPr lang="en-US" sz="1800" spc="10" dirty="0" err="1" smtClean="0">
                <a:solidFill>
                  <a:srgbClr val="FEFEFE"/>
                </a:solidFill>
                <a:latin typeface="Arial"/>
                <a:cs typeface="Arial"/>
              </a:rPr>
              <a:t>sinf</a:t>
            </a:r>
            <a:endParaRPr sz="2247" dirty="0">
              <a:latin typeface="Arial"/>
              <a:cs typeface="Arial"/>
            </a:endParaRPr>
          </a:p>
        </p:txBody>
      </p:sp>
      <p:sp>
        <p:nvSpPr>
          <p:cNvPr id="46" name="object 2">
            <a:extLst>
              <a:ext uri="{FF2B5EF4-FFF2-40B4-BE49-F238E27FC236}">
                <a16:creationId xmlns:a16="http://schemas.microsoft.com/office/drawing/2014/main" xmlns="" id="{B8AE967A-8A32-463D-BEB3-961169192AFF}"/>
              </a:ext>
            </a:extLst>
          </p:cNvPr>
          <p:cNvSpPr txBox="1">
            <a:spLocks/>
          </p:cNvSpPr>
          <p:nvPr/>
        </p:nvSpPr>
        <p:spPr>
          <a:xfrm>
            <a:off x="1450965"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marR="0" lvl="0" indent="0" defTabSz="914400" eaLnBrk="1" fontAlgn="auto" latinLnBrk="0" hangingPunct="1">
              <a:lnSpc>
                <a:spcPct val="100000"/>
              </a:lnSpc>
              <a:spcBef>
                <a:spcPts val="114"/>
              </a:spcBef>
              <a:spcAft>
                <a:spcPts val="0"/>
              </a:spcAft>
              <a:buClrTx/>
              <a:buSzTx/>
              <a:buFontTx/>
              <a:buNone/>
              <a:tabLst/>
              <a:defRPr/>
            </a:pPr>
            <a:r>
              <a:rPr kumimoji="0" lang="en-US" sz="3400" b="1" i="0" u="none" strike="noStrike" kern="0" cap="none" spc="10" normalizeH="0" baseline="0" noProof="0" dirty="0" err="1">
                <a:ln>
                  <a:noFill/>
                </a:ln>
                <a:solidFill>
                  <a:sysClr val="window" lastClr="FFFFFF"/>
                </a:solidFill>
                <a:effectLst/>
                <a:uLnTx/>
                <a:uFillTx/>
                <a:latin typeface="Arial"/>
                <a:ea typeface="+mj-ea"/>
                <a:cs typeface="Arial"/>
              </a:rPr>
              <a:t>Adabiyot</a:t>
            </a:r>
            <a:endParaRPr kumimoji="0" lang="en-US" sz="3400" b="1" i="0" u="none" strike="noStrike" kern="0" cap="none" spc="10" normalizeH="0" baseline="0" noProof="0" dirty="0">
              <a:ln>
                <a:noFill/>
              </a:ln>
              <a:solidFill>
                <a:sysClr val="window" lastClr="FFFFFF"/>
              </a:solidFill>
              <a:effectLst/>
              <a:uLnTx/>
              <a:uFillTx/>
              <a:latin typeface="Arial"/>
              <a:ea typeface="+mj-ea"/>
              <a:cs typeface="Arial"/>
            </a:endParaRPr>
          </a:p>
        </p:txBody>
      </p:sp>
      <p:sp>
        <p:nvSpPr>
          <p:cNvPr id="47" name="object 11">
            <a:extLst>
              <a:ext uri="{FF2B5EF4-FFF2-40B4-BE49-F238E27FC236}">
                <a16:creationId xmlns:a16="http://schemas.microsoft.com/office/drawing/2014/main" xmlns=""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a16="http://schemas.microsoft.com/office/drawing/2014/main" xmlns=""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a16="http://schemas.microsoft.com/office/drawing/2014/main" xmlns=""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a16="http://schemas.microsoft.com/office/drawing/2014/main" xmlns=""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a16="http://schemas.microsoft.com/office/drawing/2014/main" xmlns=""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a16="http://schemas.microsoft.com/office/drawing/2014/main" xmlns=""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pic>
        <p:nvPicPr>
          <p:cNvPr id="2" name="Picture 2" descr="C:\Documents and Settings\User\Рабочий стол\кеча0.jpg"/>
          <p:cNvPicPr>
            <a:picLocks noChangeAspect="1" noChangeArrowheads="1"/>
          </p:cNvPicPr>
          <p:nvPr/>
        </p:nvPicPr>
        <p:blipFill>
          <a:blip r:embed="rId2"/>
          <a:srcRect/>
          <a:stretch>
            <a:fillRect/>
          </a:stretch>
        </p:blipFill>
        <p:spPr bwMode="auto">
          <a:xfrm>
            <a:off x="4068914" y="1121543"/>
            <a:ext cx="1576816" cy="2091528"/>
          </a:xfrm>
          <a:prstGeom prst="rect">
            <a:avLst/>
          </a:prstGeom>
          <a:noFill/>
        </p:spPr>
      </p:pic>
    </p:spTree>
    <p:extLst>
      <p:ext uri="{BB962C8B-B14F-4D97-AF65-F5344CB8AC3E}">
        <p14:creationId xmlns:p14="http://schemas.microsoft.com/office/powerpoint/2010/main" xmlns="" val="1240910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3200" dirty="0" smtClean="0">
                <a:solidFill>
                  <a:schemeClr val="bg1"/>
                </a:solidFill>
                <a:latin typeface="Arial" panose="020B0604020202020204" pitchFamily="34" charset="0"/>
                <a:cs typeface="Arial" panose="020B0604020202020204" pitchFamily="34" charset="0"/>
              </a:rPr>
              <a:t>“</a:t>
            </a:r>
            <a:r>
              <a:rPr lang="en-US" sz="3200" dirty="0" err="1" smtClean="0">
                <a:solidFill>
                  <a:schemeClr val="bg1"/>
                </a:solidFill>
                <a:latin typeface="Arial" panose="020B0604020202020204" pitchFamily="34" charset="0"/>
                <a:cs typeface="Arial" panose="020B0604020202020204" pitchFamily="34" charset="0"/>
              </a:rPr>
              <a:t>Nima</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bu</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qiyomat</a:t>
            </a:r>
            <a:r>
              <a:rPr lang="en-US" sz="3200" dirty="0" smtClean="0">
                <a:solidFill>
                  <a:schemeClr val="bg1"/>
                </a:solidFill>
                <a:latin typeface="Arial" panose="020B0604020202020204" pitchFamily="34" charset="0"/>
                <a:cs typeface="Arial" panose="020B0604020202020204" pitchFamily="34" charset="0"/>
              </a:rPr>
              <a:t>!”</a:t>
            </a:r>
            <a:endParaRPr sz="3200" dirty="0">
              <a:solidFill>
                <a:schemeClr val="bg1"/>
              </a:solidFill>
              <a:latin typeface="Arial" panose="020B0604020202020204" pitchFamily="34" charset="0"/>
              <a:cs typeface="Arial" panose="020B0604020202020204" pitchFamily="34" charset="0"/>
            </a:endParaRPr>
          </a:p>
        </p:txBody>
      </p:sp>
      <p:sp>
        <p:nvSpPr>
          <p:cNvPr id="3" name="Прямоугольник 2"/>
          <p:cNvSpPr/>
          <p:nvPr/>
        </p:nvSpPr>
        <p:spPr>
          <a:xfrm>
            <a:off x="93643" y="477036"/>
            <a:ext cx="3786214" cy="2616101"/>
          </a:xfrm>
          <a:prstGeom prst="rect">
            <a:avLst/>
          </a:prstGeom>
        </p:spPr>
        <p:txBody>
          <a:bodyPr wrap="square">
            <a:spAutoFit/>
          </a:bodyPr>
          <a:lstStyle/>
          <a:p>
            <a:pPr algn="just">
              <a:spcAft>
                <a:spcPts val="600"/>
              </a:spcAft>
            </a:pP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So‘fining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Nima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bu</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qiyomat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degan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gapi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Saltanatning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taklifiga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ko‘ra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Zebining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qishloqqa</a:t>
            </a:r>
            <a:r>
              <a:rPr lang="en-US" sz="1400" dirty="0" smtClean="0">
                <a:solidFill>
                  <a:srgbClr val="000000"/>
                </a:solidFill>
                <a:latin typeface="Arial" pitchFamily="34" charset="0"/>
                <a:cs typeface="Arial" pitchFamily="34" charset="0"/>
              </a:rPr>
              <a:t> – </a:t>
            </a:r>
            <a:r>
              <a:rPr lang="en-US" sz="1400" dirty="0" err="1" smtClean="0">
                <a:solidFill>
                  <a:srgbClr val="000000"/>
                </a:solidFill>
                <a:latin typeface="Arial" pitchFamily="34" charset="0"/>
                <a:cs typeface="Arial" pitchFamily="34" charset="0"/>
              </a:rPr>
              <a:t>Enaxonning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uyiga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mehmon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bo‘lib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borish</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masalasini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yanada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chigallashtiradi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Ruxsat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tegishi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yo</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tegmasligi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muammosi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o‘rtaga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qalqib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chiqadi</a:t>
            </a:r>
            <a:r>
              <a:rPr lang="en-US" sz="1400" dirty="0" smtClean="0">
                <a:solidFill>
                  <a:srgbClr val="000000"/>
                </a:solidFill>
                <a:latin typeface="Arial" pitchFamily="34" charset="0"/>
                <a:cs typeface="Arial" pitchFamily="34" charset="0"/>
              </a:rPr>
              <a:t>.</a:t>
            </a:r>
          </a:p>
          <a:p>
            <a:pPr algn="just">
              <a:spcAft>
                <a:spcPts val="600"/>
              </a:spcAft>
            </a:pP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Qurvonbibi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Razzoq</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so‘figa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tushuntirib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vaziyatni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yumshatadi</a:t>
            </a:r>
            <a:r>
              <a:rPr lang="en-US" sz="1400" dirty="0" smtClean="0">
                <a:solidFill>
                  <a:srgbClr val="000000"/>
                </a:solidFill>
                <a:latin typeface="Arial" pitchFamily="34" charset="0"/>
                <a:cs typeface="Arial" pitchFamily="34" charset="0"/>
              </a:rPr>
              <a:t>. </a:t>
            </a:r>
          </a:p>
          <a:p>
            <a:pPr algn="just"/>
            <a:r>
              <a:rPr lang="en-US" sz="1400" dirty="0" smtClean="0">
                <a:solidFill>
                  <a:srgbClr val="000000"/>
                </a:solidFill>
                <a:latin typeface="Arial" pitchFamily="34" charset="0"/>
                <a:cs typeface="Arial" pitchFamily="34" charset="0"/>
              </a:rPr>
              <a:t>   </a:t>
            </a:r>
            <a:r>
              <a:rPr lang="en-US" sz="1400" i="1" dirty="0" smtClean="0">
                <a:solidFill>
                  <a:srgbClr val="002060"/>
                </a:solidFill>
                <a:latin typeface="Arial" pitchFamily="34" charset="0"/>
                <a:cs typeface="Arial" pitchFamily="34" charset="0"/>
              </a:rPr>
              <a:t>“</a:t>
            </a:r>
            <a:r>
              <a:rPr lang="en-US" sz="1400" i="1" dirty="0" err="1" smtClean="0">
                <a:solidFill>
                  <a:srgbClr val="002060"/>
                </a:solidFill>
                <a:latin typeface="Arial" pitchFamily="34" charset="0"/>
                <a:cs typeface="Arial" pitchFamily="34" charset="0"/>
              </a:rPr>
              <a:t>Ovozim</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bor</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deb</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ashulaga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zo‘r</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bermasin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Nomahramlarga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ovozini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eshitdirsa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rozi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emasman</a:t>
            </a:r>
            <a:r>
              <a:rPr lang="en-US" sz="1400" i="1" dirty="0" smtClean="0">
                <a:solidFill>
                  <a:srgbClr val="002060"/>
                </a:solidFill>
                <a:latin typeface="Arial" pitchFamily="34" charset="0"/>
                <a:cs typeface="Arial" pitchFamily="34" charset="0"/>
              </a:rPr>
              <a:t>” </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deya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shart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qo‘yib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rozi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bo‘ladi</a:t>
            </a:r>
            <a:r>
              <a:rPr lang="en-US" sz="1400" dirty="0" smtClean="0">
                <a:solidFill>
                  <a:srgbClr val="000000"/>
                </a:solidFill>
                <a:latin typeface="Arial" pitchFamily="34" charset="0"/>
                <a:cs typeface="Arial" pitchFamily="34" charset="0"/>
              </a:rPr>
              <a:t>.</a:t>
            </a:r>
            <a:endParaRPr lang="ru-RU" sz="1200" dirty="0"/>
          </a:p>
        </p:txBody>
      </p:sp>
      <p:pic>
        <p:nvPicPr>
          <p:cNvPr id="1026" name="Picture 2" descr="C:\Documents and Settings\User\Рабочий стол\зеби.jpg"/>
          <p:cNvPicPr>
            <a:picLocks noChangeAspect="1" noChangeArrowheads="1"/>
          </p:cNvPicPr>
          <p:nvPr/>
        </p:nvPicPr>
        <p:blipFill>
          <a:blip r:embed="rId2"/>
          <a:srcRect/>
          <a:stretch>
            <a:fillRect/>
          </a:stretch>
        </p:blipFill>
        <p:spPr bwMode="auto">
          <a:xfrm>
            <a:off x="3951295" y="548474"/>
            <a:ext cx="1724025" cy="2657475"/>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800" dirty="0" smtClean="0">
                <a:solidFill>
                  <a:schemeClr val="bg1"/>
                </a:solidFill>
                <a:latin typeface="Arial" panose="020B0604020202020204" pitchFamily="34" charset="0"/>
                <a:cs typeface="Arial" panose="020B0604020202020204" pitchFamily="34" charset="0"/>
              </a:rPr>
              <a:t>“</a:t>
            </a:r>
            <a:r>
              <a:rPr lang="en-US" sz="2800" dirty="0" err="1" smtClean="0">
                <a:solidFill>
                  <a:schemeClr val="bg1"/>
                </a:solidFill>
                <a:latin typeface="Arial" panose="020B0604020202020204" pitchFamily="34" charset="0"/>
                <a:cs typeface="Arial" panose="020B0604020202020204" pitchFamily="34" charset="0"/>
              </a:rPr>
              <a:t>Qafasning</a:t>
            </a:r>
            <a:r>
              <a:rPr lang="en-US" sz="2800" dirty="0" smtClean="0">
                <a:solidFill>
                  <a:schemeClr val="bg1"/>
                </a:solidFill>
                <a:latin typeface="Arial" panose="020B0604020202020204" pitchFamily="34" charset="0"/>
                <a:cs typeface="Arial" panose="020B0604020202020204" pitchFamily="34" charset="0"/>
              </a:rPr>
              <a:t> </a:t>
            </a:r>
            <a:r>
              <a:rPr lang="en-US" sz="2800" dirty="0" err="1" smtClean="0">
                <a:solidFill>
                  <a:schemeClr val="bg1"/>
                </a:solidFill>
                <a:latin typeface="Arial" panose="020B0604020202020204" pitchFamily="34" charset="0"/>
                <a:cs typeface="Arial" panose="020B0604020202020204" pitchFamily="34" charset="0"/>
              </a:rPr>
              <a:t>darichasi</a:t>
            </a:r>
            <a:r>
              <a:rPr lang="en-US" sz="2800" dirty="0" smtClean="0">
                <a:solidFill>
                  <a:schemeClr val="bg1"/>
                </a:solidFill>
                <a:latin typeface="Arial" panose="020B0604020202020204" pitchFamily="34" charset="0"/>
                <a:cs typeface="Arial" panose="020B0604020202020204" pitchFamily="34" charset="0"/>
              </a:rPr>
              <a:t> </a:t>
            </a:r>
            <a:r>
              <a:rPr lang="en-US" sz="2800" dirty="0" err="1" smtClean="0">
                <a:solidFill>
                  <a:schemeClr val="bg1"/>
                </a:solidFill>
                <a:latin typeface="Arial" panose="020B0604020202020204" pitchFamily="34" charset="0"/>
                <a:cs typeface="Arial" panose="020B0604020202020204" pitchFamily="34" charset="0"/>
              </a:rPr>
              <a:t>ochildi</a:t>
            </a:r>
            <a:r>
              <a:rPr lang="en-US" sz="2800" dirty="0" smtClean="0">
                <a:solidFill>
                  <a:schemeClr val="bg1"/>
                </a:solidFill>
                <a:latin typeface="Arial" panose="020B0604020202020204" pitchFamily="34" charset="0"/>
                <a:cs typeface="Arial" panose="020B0604020202020204" pitchFamily="34" charset="0"/>
              </a:rPr>
              <a:t>”</a:t>
            </a:r>
            <a:endParaRPr sz="2800" dirty="0">
              <a:solidFill>
                <a:schemeClr val="bg1"/>
              </a:solidFill>
              <a:latin typeface="Arial" panose="020B0604020202020204" pitchFamily="34" charset="0"/>
              <a:cs typeface="Arial" panose="020B0604020202020204" pitchFamily="34" charset="0"/>
            </a:endParaRPr>
          </a:p>
        </p:txBody>
      </p:sp>
      <p:sp>
        <p:nvSpPr>
          <p:cNvPr id="6" name="Прямоугольник 5"/>
          <p:cNvSpPr/>
          <p:nvPr/>
        </p:nvSpPr>
        <p:spPr>
          <a:xfrm>
            <a:off x="93643" y="548474"/>
            <a:ext cx="3214710" cy="2323713"/>
          </a:xfrm>
          <a:prstGeom prst="rect">
            <a:avLst/>
          </a:prstGeom>
        </p:spPr>
        <p:txBody>
          <a:bodyPr wrap="square">
            <a:spAutoFit/>
          </a:bodyPr>
          <a:lstStyle/>
          <a:p>
            <a:pPr algn="just">
              <a:spcAft>
                <a:spcPts val="600"/>
              </a:spcAft>
            </a:pP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Mehmondorchilikka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borish</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uchun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ruxsat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tegishini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adib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bir</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jumla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bilan</a:t>
            </a:r>
            <a:r>
              <a:rPr lang="en-US" sz="1400" dirty="0" smtClean="0">
                <a:solidFill>
                  <a:srgbClr val="000000"/>
                </a:solidFill>
                <a:latin typeface="Arial" pitchFamily="34" charset="0"/>
                <a:cs typeface="Arial" pitchFamily="34" charset="0"/>
              </a:rPr>
              <a:t> </a:t>
            </a:r>
            <a:r>
              <a:rPr lang="en-US" sz="1400" i="1" dirty="0" smtClean="0">
                <a:solidFill>
                  <a:srgbClr val="002060"/>
                </a:solidFill>
                <a:latin typeface="Arial" pitchFamily="34" charset="0"/>
                <a:cs typeface="Arial" pitchFamily="34" charset="0"/>
              </a:rPr>
              <a:t>“</a:t>
            </a:r>
            <a:r>
              <a:rPr lang="en-US" sz="1400" i="1" dirty="0" err="1" smtClean="0">
                <a:solidFill>
                  <a:srgbClr val="002060"/>
                </a:solidFill>
                <a:latin typeface="Arial" pitchFamily="34" charset="0"/>
                <a:cs typeface="Arial" pitchFamily="34" charset="0"/>
              </a:rPr>
              <a:t>Qafasning</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darichasi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ochildi</a:t>
            </a:r>
            <a:r>
              <a:rPr lang="en-US" sz="1400" i="1" dirty="0" smtClean="0">
                <a:solidFill>
                  <a:srgbClr val="00206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deya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ifodalaydi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Qishloqqa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qarab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yo‘lga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chiqilar</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ekan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aravakash</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O‘lmasxon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o‘zicha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qo‘shiq</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xirgoyi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qiladi</a:t>
            </a:r>
            <a:r>
              <a:rPr lang="en-US" sz="1400" dirty="0" smtClean="0">
                <a:solidFill>
                  <a:srgbClr val="000000"/>
                </a:solidFill>
                <a:latin typeface="Arial" pitchFamily="34" charset="0"/>
                <a:cs typeface="Arial" pitchFamily="34" charset="0"/>
              </a:rPr>
              <a:t>. Gap </a:t>
            </a:r>
            <a:r>
              <a:rPr lang="en-US" sz="1400" dirty="0" err="1" smtClean="0">
                <a:solidFill>
                  <a:srgbClr val="000000"/>
                </a:solidFill>
                <a:latin typeface="Arial" pitchFamily="34" charset="0"/>
                <a:cs typeface="Arial" pitchFamily="34" charset="0"/>
              </a:rPr>
              <a:t>tabiiy</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ravishda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Zebining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ovoziga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borib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taqaladi</a:t>
            </a:r>
            <a:r>
              <a:rPr lang="en-US" sz="1400" dirty="0" smtClean="0">
                <a:solidFill>
                  <a:srgbClr val="000000"/>
                </a:solidFill>
                <a:latin typeface="Arial" pitchFamily="34" charset="0"/>
                <a:cs typeface="Arial" pitchFamily="34" charset="0"/>
              </a:rPr>
              <a:t>. </a:t>
            </a:r>
          </a:p>
          <a:p>
            <a:pPr algn="just"/>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Saltanat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Zebini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qo‘yarda-qo‘ymay</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ashulaga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qo‘shilishga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ko‘ndiradi</a:t>
            </a:r>
            <a:r>
              <a:rPr lang="en-US" sz="1400" dirty="0" smtClean="0">
                <a:solidFill>
                  <a:srgbClr val="000000"/>
                </a:solidFill>
                <a:latin typeface="Arial" pitchFamily="34" charset="0"/>
                <a:cs typeface="Arial" pitchFamily="34" charset="0"/>
              </a:rPr>
              <a:t>.</a:t>
            </a:r>
            <a:endParaRPr lang="ru-RU" sz="1400" dirty="0" smtClean="0"/>
          </a:p>
        </p:txBody>
      </p:sp>
      <p:pic>
        <p:nvPicPr>
          <p:cNvPr id="2050" name="Picture 2" descr="C:\Documents and Settings\User\Рабочий стол\кеча3.jpg"/>
          <p:cNvPicPr>
            <a:picLocks noChangeAspect="1" noChangeArrowheads="1"/>
          </p:cNvPicPr>
          <p:nvPr/>
        </p:nvPicPr>
        <p:blipFill>
          <a:blip r:embed="rId2"/>
          <a:srcRect t="13345" b="27935"/>
          <a:stretch>
            <a:fillRect/>
          </a:stretch>
        </p:blipFill>
        <p:spPr bwMode="auto">
          <a:xfrm>
            <a:off x="3594105" y="762788"/>
            <a:ext cx="1990727" cy="1835041"/>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3200" dirty="0" err="1" smtClean="0">
                <a:solidFill>
                  <a:schemeClr val="bg1"/>
                </a:solidFill>
                <a:latin typeface="Arial" panose="020B0604020202020204" pitchFamily="34" charset="0"/>
                <a:cs typeface="Arial" panose="020B0604020202020204" pitchFamily="34" charset="0"/>
              </a:rPr>
              <a:t>Mustahkamlash</a:t>
            </a:r>
            <a:endParaRPr sz="3200" dirty="0">
              <a:solidFill>
                <a:schemeClr val="bg1"/>
              </a:solidFill>
              <a:latin typeface="Arial" panose="020B0604020202020204" pitchFamily="34" charset="0"/>
              <a:cs typeface="Arial" panose="020B0604020202020204" pitchFamily="34" charset="0"/>
            </a:endParaRPr>
          </a:p>
        </p:txBody>
      </p:sp>
      <p:pic>
        <p:nvPicPr>
          <p:cNvPr id="4" name="Picture 2" descr="D:\1.   Jamoliddinxon-TEGMANG\0.   SLAYDLAR - 5-9 ADABIYOT\R-A-S-M\1.  gif\boook-gif\c79f0ba4b5b5d69fbfc95a422fd3081b.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6685" r="5957"/>
          <a:stretch/>
        </p:blipFill>
        <p:spPr bwMode="auto">
          <a:xfrm>
            <a:off x="7819" y="477036"/>
            <a:ext cx="1943211" cy="276305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2093907" y="905664"/>
            <a:ext cx="3429024" cy="1508105"/>
          </a:xfrm>
          <a:prstGeom prst="rect">
            <a:avLst/>
          </a:prstGeom>
        </p:spPr>
        <p:txBody>
          <a:bodyPr wrap="square">
            <a:spAutoFit/>
          </a:bodyPr>
          <a:lstStyle/>
          <a:p>
            <a:pPr algn="ctr"/>
            <a:r>
              <a:rPr lang="en-US" sz="2000" dirty="0" err="1" smtClean="0">
                <a:solidFill>
                  <a:srgbClr val="000000"/>
                </a:solidFill>
                <a:latin typeface="Arial" pitchFamily="34" charset="0"/>
                <a:cs typeface="Arial" pitchFamily="34" charset="0"/>
              </a:rPr>
              <a:t>Razzoq</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so‘fi</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tabiatiga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xos</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bo‘lgan</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jihatlar</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qanday</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obrazli</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ifodalar</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bilan</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tasvirlangan</a:t>
            </a:r>
            <a:r>
              <a:rPr lang="en-US" sz="2000" dirty="0" smtClean="0">
                <a:solidFill>
                  <a:srgbClr val="000000"/>
                </a:solidFill>
                <a:latin typeface="Arial" pitchFamily="34" charset="0"/>
                <a:cs typeface="Arial" pitchFamily="34" charset="0"/>
              </a:rPr>
              <a:t>?</a:t>
            </a:r>
          </a:p>
          <a:p>
            <a:endParaRPr lang="ru-RU" sz="1200" dirty="0"/>
          </a:p>
        </p:txBody>
      </p:sp>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en-US" sz="2400" dirty="0" err="1" smtClean="0">
                <a:solidFill>
                  <a:schemeClr val="bg1"/>
                </a:solidFill>
                <a:latin typeface="Arial" pitchFamily="34" charset="0"/>
                <a:cs typeface="Arial" pitchFamily="34" charset="0"/>
              </a:rPr>
              <a:t>Mustaqil</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bajarish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uchun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topshiriqlar</a:t>
            </a:r>
            <a:endParaRPr sz="2400" dirty="0">
              <a:solidFill>
                <a:schemeClr val="bg1"/>
              </a:solidFill>
              <a:latin typeface="Arial" pitchFamily="34" charset="0"/>
              <a:cs typeface="Arial" pitchFamily="34" charset="0"/>
            </a:endParaRPr>
          </a:p>
        </p:txBody>
      </p:sp>
      <p:sp>
        <p:nvSpPr>
          <p:cNvPr id="3" name="Прямоугольник 2"/>
          <p:cNvSpPr/>
          <p:nvPr/>
        </p:nvSpPr>
        <p:spPr>
          <a:xfrm>
            <a:off x="165081" y="619912"/>
            <a:ext cx="3143272" cy="2092881"/>
          </a:xfrm>
          <a:prstGeom prst="rect">
            <a:avLst/>
          </a:prstGeom>
        </p:spPr>
        <p:txBody>
          <a:bodyPr wrap="square">
            <a:spAutoFit/>
          </a:bodyPr>
          <a:lstStyle/>
          <a:p>
            <a:pPr marL="228600" indent="-228600" algn="just">
              <a:spcAft>
                <a:spcPts val="1200"/>
              </a:spcAft>
              <a:buAutoNum type="arabicPeriod"/>
            </a:pPr>
            <a:r>
              <a:rPr lang="en-US" sz="2000" dirty="0" err="1" smtClean="0">
                <a:solidFill>
                  <a:srgbClr val="002060"/>
                </a:solidFill>
                <a:latin typeface="Arial" pitchFamily="34" charset="0"/>
                <a:cs typeface="Arial" pitchFamily="34" charset="0"/>
              </a:rPr>
              <a:t>Cho‘lponning</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hayoti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va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ijodiga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oid</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yana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qanday</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ma’lumotlarni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bilasiz</a:t>
            </a:r>
            <a:r>
              <a:rPr lang="en-US" sz="2000" dirty="0" smtClean="0">
                <a:solidFill>
                  <a:srgbClr val="002060"/>
                </a:solidFill>
                <a:latin typeface="Arial" pitchFamily="34" charset="0"/>
                <a:cs typeface="Arial" pitchFamily="34" charset="0"/>
              </a:rPr>
              <a:t>?</a:t>
            </a:r>
          </a:p>
          <a:p>
            <a:pPr marL="228600" indent="-228600" algn="just">
              <a:buAutoNum type="arabicPeriod"/>
            </a:pPr>
            <a:r>
              <a:rPr lang="en-US" sz="2000" dirty="0" smtClean="0">
                <a:solidFill>
                  <a:srgbClr val="002060"/>
                </a:solidFill>
                <a:latin typeface="Arial" pitchFamily="34" charset="0"/>
                <a:cs typeface="Arial" pitchFamily="34" charset="0"/>
              </a:rPr>
              <a:t>“</a:t>
            </a:r>
            <a:r>
              <a:rPr lang="en-US" sz="2000" dirty="0" err="1" smtClean="0">
                <a:solidFill>
                  <a:srgbClr val="002060"/>
                </a:solidFill>
                <a:latin typeface="Arial" pitchFamily="34" charset="0"/>
                <a:cs typeface="Arial" pitchFamily="34" charset="0"/>
              </a:rPr>
              <a:t>Kecha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va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kunduz</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romanini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to‘liq</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o‘qib</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chiqing</a:t>
            </a:r>
            <a:r>
              <a:rPr lang="en-US" sz="2000" dirty="0" smtClean="0">
                <a:solidFill>
                  <a:srgbClr val="002060"/>
                </a:solidFill>
                <a:latin typeface="Arial" pitchFamily="34" charset="0"/>
                <a:cs typeface="Arial" pitchFamily="34" charset="0"/>
              </a:rPr>
              <a:t>.</a:t>
            </a:r>
            <a:endParaRPr lang="ru-RU" sz="2000" dirty="0">
              <a:solidFill>
                <a:srgbClr val="002060"/>
              </a:solidFill>
            </a:endParaRPr>
          </a:p>
        </p:txBody>
      </p:sp>
      <p:pic>
        <p:nvPicPr>
          <p:cNvPr id="4" name="Picture 2" descr="C:\Documents and Settings\User\Рабочий стол\Kitoblar rasmi\скачанные файлы (5).jpg"/>
          <p:cNvPicPr>
            <a:picLocks noChangeAspect="1" noChangeArrowheads="1"/>
          </p:cNvPicPr>
          <p:nvPr/>
        </p:nvPicPr>
        <p:blipFill>
          <a:blip r:embed="rId3"/>
          <a:srcRect/>
          <a:stretch>
            <a:fillRect/>
          </a:stretch>
        </p:blipFill>
        <p:spPr bwMode="auto">
          <a:xfrm>
            <a:off x="3451229" y="691350"/>
            <a:ext cx="2093907" cy="1847850"/>
          </a:xfrm>
          <a:prstGeom prst="rect">
            <a:avLst/>
          </a:prstGeom>
          <a:noFill/>
        </p:spPr>
      </p:pic>
    </p:spTree>
    <p:extLst>
      <p:ext uri="{BB962C8B-B14F-4D97-AF65-F5344CB8AC3E}">
        <p14:creationId xmlns:p14="http://schemas.microsoft.com/office/powerpoint/2010/main" xmlns="" val="3226448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3200" dirty="0" err="1" smtClean="0">
                <a:solidFill>
                  <a:schemeClr val="bg1"/>
                </a:solidFill>
                <a:latin typeface="Arial" panose="020B0604020202020204" pitchFamily="34" charset="0"/>
                <a:cs typeface="Arial" panose="020B0604020202020204" pitchFamily="34" charset="0"/>
              </a:rPr>
              <a:t>Esga</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olamiz</a:t>
            </a:r>
            <a:endParaRPr sz="3200" dirty="0">
              <a:solidFill>
                <a:schemeClr val="bg1"/>
              </a:solidFill>
              <a:latin typeface="Arial" panose="020B0604020202020204" pitchFamily="34" charset="0"/>
              <a:cs typeface="Arial" panose="020B0604020202020204" pitchFamily="34" charset="0"/>
            </a:endParaRPr>
          </a:p>
        </p:txBody>
      </p:sp>
      <p:sp>
        <p:nvSpPr>
          <p:cNvPr id="5" name="Заголовок 1"/>
          <p:cNvSpPr>
            <a:spLocks noGrp="1"/>
          </p:cNvSpPr>
          <p:nvPr>
            <p:ph type="title"/>
          </p:nvPr>
        </p:nvSpPr>
        <p:spPr>
          <a:xfrm>
            <a:off x="165081" y="548474"/>
            <a:ext cx="5500726" cy="642942"/>
          </a:xfrm>
          <a:prstGeom prst="flowChartAlternateProcess">
            <a:avLst/>
          </a:prstGeom>
          <a:ln w="28575">
            <a:solidFill>
              <a:srgbClr val="FF0000"/>
            </a:solidFill>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pPr>
              <a:lnSpc>
                <a:spcPct val="100000"/>
              </a:lnSpc>
            </a:pPr>
            <a:r>
              <a:rPr lang="uz-Cyrl-UZ" sz="1600" dirty="0">
                <a:solidFill>
                  <a:srgbClr val="000000"/>
                </a:solidFill>
                <a:latin typeface="Arial" pitchFamily="34" charset="0"/>
                <a:cs typeface="Arial" pitchFamily="34" charset="0"/>
              </a:rPr>
              <a:t>Abdulhamid Sulaymon o‘g‘li </a:t>
            </a:r>
            <a:r>
              <a:rPr lang="uz-Cyrl-UZ" sz="1600" dirty="0" smtClean="0">
                <a:solidFill>
                  <a:srgbClr val="000000"/>
                </a:solidFill>
                <a:latin typeface="Arial" pitchFamily="34" charset="0"/>
                <a:cs typeface="Arial" pitchFamily="34" charset="0"/>
              </a:rPr>
              <a:t>Cho‘lpon </a:t>
            </a:r>
            <a:r>
              <a:rPr lang="uz-Cyrl-UZ" sz="1600" b="1" dirty="0" smtClean="0">
                <a:solidFill>
                  <a:srgbClr val="000000"/>
                </a:solidFill>
                <a:latin typeface="Arial" pitchFamily="34" charset="0"/>
                <a:cs typeface="Arial" pitchFamily="34" charset="0"/>
              </a:rPr>
              <a:t>1898-yilda </a:t>
            </a:r>
            <a:r>
              <a:rPr lang="uz-Cyrl-UZ" sz="1600" dirty="0">
                <a:solidFill>
                  <a:srgbClr val="000000"/>
                </a:solidFill>
                <a:latin typeface="Arial" pitchFamily="34" charset="0"/>
                <a:cs typeface="Arial" pitchFamily="34" charset="0"/>
              </a:rPr>
              <a:t>Andijon shahrining </a:t>
            </a:r>
            <a:r>
              <a:rPr lang="uz-Cyrl-UZ" sz="1600" dirty="0" smtClean="0">
                <a:solidFill>
                  <a:srgbClr val="000000"/>
                </a:solidFill>
                <a:latin typeface="Arial" pitchFamily="34" charset="0"/>
                <a:cs typeface="Arial" pitchFamily="34" charset="0"/>
              </a:rPr>
              <a:t>Qatorterak</a:t>
            </a:r>
            <a:r>
              <a:rPr lang="en-US" sz="1600" dirty="0" smtClean="0">
                <a:solidFill>
                  <a:srgbClr val="000000"/>
                </a:solidFill>
                <a:latin typeface="Arial" pitchFamily="34" charset="0"/>
                <a:cs typeface="Arial" pitchFamily="34" charset="0"/>
              </a:rPr>
              <a:t> </a:t>
            </a:r>
            <a:r>
              <a:rPr lang="uz-Cyrl-UZ" sz="1600" dirty="0" smtClean="0">
                <a:solidFill>
                  <a:srgbClr val="000000"/>
                </a:solidFill>
                <a:latin typeface="Arial" pitchFamily="34" charset="0"/>
                <a:cs typeface="Arial" pitchFamily="34" charset="0"/>
              </a:rPr>
              <a:t>mahallasida </a:t>
            </a:r>
            <a:r>
              <a:rPr lang="uz-Cyrl-UZ" sz="1600" dirty="0">
                <a:solidFill>
                  <a:srgbClr val="000000"/>
                </a:solidFill>
                <a:latin typeface="Arial" pitchFamily="34" charset="0"/>
                <a:cs typeface="Arial" pitchFamily="34" charset="0"/>
              </a:rPr>
              <a:t>tug‘ildi</a:t>
            </a:r>
            <a:r>
              <a:rPr lang="uz-Cyrl-UZ" sz="2000" dirty="0" smtClean="0">
                <a:latin typeface="Times New Roman" panose="02020603050405020304" pitchFamily="18" charset="0"/>
                <a:cs typeface="Times New Roman" panose="02020603050405020304" pitchFamily="18" charset="0"/>
              </a:rPr>
              <a:t>.</a:t>
            </a:r>
            <a:endParaRPr lang="ru-RU" sz="1050"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165081" y="1343816"/>
            <a:ext cx="5500726" cy="642942"/>
          </a:xfrm>
          <a:prstGeom prst="flowChartAlternateProcess">
            <a:avLst/>
          </a:prstGeom>
          <a:ln w="28575" cap="flat" cmpd="sng" algn="ctr">
            <a:solidFill>
              <a:srgbClr val="FF0000"/>
            </a:solidFill>
            <a:prstDash val="solid"/>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lIns="0" tIns="0" rIns="0" bIns="0" rtlCol="0" anchor="ctr">
            <a:normAutofit fontScale="70000" lnSpcReduction="20000"/>
          </a:bodyPr>
          <a:lstStyle/>
          <a:p>
            <a:pPr lvl="0" algn="ctr" defTabSz="575936">
              <a:spcBef>
                <a:spcPct val="0"/>
              </a:spcBef>
            </a:pP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Cho‘lpon</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madrasa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tahsilini</a:t>
            </a:r>
            <a:r>
              <a:rPr lang="en-US" sz="2000" dirty="0" smtClean="0">
                <a:solidFill>
                  <a:srgbClr val="000000"/>
                </a:solidFill>
                <a:latin typeface="Arial" pitchFamily="34" charset="0"/>
                <a:cs typeface="Arial" pitchFamily="34" charset="0"/>
              </a:rPr>
              <a:t> ko‘rgach,1912-1914</a:t>
            </a:r>
            <a:r>
              <a:rPr lang="ru-RU" sz="2000" dirty="0" smtClean="0">
                <a:solidFill>
                  <a:srgbClr val="000000"/>
                </a:solidFill>
                <a:latin typeface="Arial" pitchFamily="34" charset="0"/>
                <a:cs typeface="Arial" pitchFamily="34" charset="0"/>
              </a:rPr>
              <a:t> </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yillarda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rus-tuzem</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maktabida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o‘qidi</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Shu</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vaqtda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Tarjimon</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gazetasi</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va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Oyna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jurnaliga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xabar</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va</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she’rlar</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yo‘llab</a:t>
            </a:r>
            <a:r>
              <a:rPr lang="en-US" sz="2000" dirty="0" smtClean="0">
                <a:solidFill>
                  <a:srgbClr val="000000"/>
                </a:solidFill>
                <a:latin typeface="Arial" pitchFamily="34" charset="0"/>
                <a:cs typeface="Arial" pitchFamily="34" charset="0"/>
              </a:rPr>
              <a:t> </a:t>
            </a:r>
            <a:r>
              <a:rPr lang="en-US" sz="2000" dirty="0" err="1" smtClean="0">
                <a:solidFill>
                  <a:srgbClr val="000000"/>
                </a:solidFill>
                <a:latin typeface="Arial" pitchFamily="34" charset="0"/>
                <a:cs typeface="Arial" pitchFamily="34" charset="0"/>
              </a:rPr>
              <a:t>turdi</a:t>
            </a:r>
            <a:r>
              <a:rPr lang="en-US" sz="2000" dirty="0" smtClean="0">
                <a:solidFill>
                  <a:srgbClr val="000000"/>
                </a:solidFill>
                <a:latin typeface="Arial" pitchFamily="34" charset="0"/>
                <a:cs typeface="Arial" pitchFamily="34" charset="0"/>
              </a:rPr>
              <a:t>. </a:t>
            </a:r>
            <a:endParaRPr kumimoji="0" lang="ru-RU" sz="1050" b="0" i="0" u="none" strike="noStrike" kern="800" cap="none" spc="-25" normalizeH="0" baseline="0" noProof="0" dirty="0">
              <a:ln>
                <a:noFill/>
              </a:ln>
              <a:solidFill>
                <a:schemeClr val="dk1"/>
              </a:solidFill>
              <a:effectLst/>
              <a:uLnTx/>
              <a:uFillTx/>
              <a:latin typeface="Times New Roman" panose="02020603050405020304" pitchFamily="18" charset="0"/>
              <a:ea typeface="+mn-ea"/>
              <a:cs typeface="Times New Roman" panose="02020603050405020304" pitchFamily="18" charset="0"/>
            </a:endParaRPr>
          </a:p>
        </p:txBody>
      </p:sp>
      <p:sp>
        <p:nvSpPr>
          <p:cNvPr id="7" name="Заголовок 1"/>
          <p:cNvSpPr txBox="1">
            <a:spLocks/>
          </p:cNvSpPr>
          <p:nvPr/>
        </p:nvSpPr>
        <p:spPr>
          <a:xfrm>
            <a:off x="165081" y="2139158"/>
            <a:ext cx="5500726" cy="838208"/>
          </a:xfrm>
          <a:prstGeom prst="flowChartAlternateProcess">
            <a:avLst/>
          </a:prstGeom>
          <a:ln w="28575" cap="flat" cmpd="sng" algn="ctr">
            <a:solidFill>
              <a:srgbClr val="FF0000"/>
            </a:solidFill>
            <a:prstDash val="solid"/>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lIns="0" tIns="0" rIns="0" bIns="0" rtlCol="0" anchor="ctr">
            <a:noAutofit/>
          </a:bodyPr>
          <a:lstStyle/>
          <a:p>
            <a:r>
              <a:rPr lang="uz-Cyrl-UZ" sz="1400" b="1" i="1" dirty="0" smtClean="0">
                <a:ln>
                  <a:solidFill>
                    <a:schemeClr val="tx1"/>
                  </a:solidFill>
                </a:ln>
                <a:solidFill>
                  <a:srgbClr val="002060"/>
                </a:solidFill>
                <a:latin typeface="Arial" pitchFamily="34" charset="0"/>
                <a:cs typeface="Arial" pitchFamily="34" charset="0"/>
              </a:rPr>
              <a:t>A.S.Pushkin </a:t>
            </a:r>
            <a:r>
              <a:rPr lang="en-US" sz="1400" b="1" dirty="0" smtClean="0">
                <a:solidFill>
                  <a:srgbClr val="002060"/>
                </a:solidFill>
                <a:latin typeface="Arial" pitchFamily="34" charset="0"/>
                <a:cs typeface="Arial" pitchFamily="34" charset="0"/>
              </a:rPr>
              <a:t>- </a:t>
            </a:r>
            <a:r>
              <a:rPr lang="uz-Cyrl-UZ" sz="1400" i="1" dirty="0" smtClean="0">
                <a:solidFill>
                  <a:srgbClr val="000000"/>
                </a:solidFill>
                <a:latin typeface="Arial" pitchFamily="34" charset="0"/>
                <a:cs typeface="Arial" pitchFamily="34" charset="0"/>
              </a:rPr>
              <a:t>«Boris Godunov», «Dubrovskiy»</a:t>
            </a:r>
            <a:r>
              <a:rPr lang="en-US" sz="1400" i="1" dirty="0" smtClean="0">
                <a:solidFill>
                  <a:srgbClr val="000000"/>
                </a:solidFill>
                <a:latin typeface="Arial" pitchFamily="34" charset="0"/>
                <a:cs typeface="Arial" pitchFamily="34" charset="0"/>
              </a:rPr>
              <a:t>; </a:t>
            </a:r>
            <a:r>
              <a:rPr lang="uz-Cyrl-UZ" sz="1400" b="1" i="1" dirty="0" smtClean="0">
                <a:ln>
                  <a:solidFill>
                    <a:schemeClr val="tx1"/>
                  </a:solidFill>
                </a:ln>
                <a:solidFill>
                  <a:srgbClr val="002060"/>
                </a:solidFill>
                <a:latin typeface="Arial" pitchFamily="34" charset="0"/>
                <a:cs typeface="Arial" pitchFamily="34" charset="0"/>
              </a:rPr>
              <a:t>I.S.Turgenev</a:t>
            </a:r>
            <a:r>
              <a:rPr lang="uz-Cyrl-UZ" sz="1400" b="1" dirty="0" smtClean="0">
                <a:solidFill>
                  <a:srgbClr val="002060"/>
                </a:solidFill>
                <a:latin typeface="Arial" pitchFamily="34" charset="0"/>
                <a:cs typeface="Arial" pitchFamily="34" charset="0"/>
              </a:rPr>
              <a:t> </a:t>
            </a:r>
            <a:r>
              <a:rPr lang="en-US" sz="1400" b="1" dirty="0" smtClean="0">
                <a:solidFill>
                  <a:srgbClr val="002060"/>
                </a:solidFill>
                <a:latin typeface="Arial" pitchFamily="34" charset="0"/>
                <a:cs typeface="Arial" pitchFamily="34" charset="0"/>
              </a:rPr>
              <a:t> - </a:t>
            </a:r>
            <a:r>
              <a:rPr lang="uz-Cyrl-UZ" sz="1400" i="1" dirty="0" smtClean="0">
                <a:solidFill>
                  <a:srgbClr val="000000"/>
                </a:solidFill>
                <a:latin typeface="Arial" pitchFamily="34" charset="0"/>
                <a:cs typeface="Arial" pitchFamily="34" charset="0"/>
              </a:rPr>
              <a:t>«C</a:t>
            </a:r>
            <a:r>
              <a:rPr lang="en-US" sz="1400" i="1" dirty="0" smtClean="0">
                <a:solidFill>
                  <a:srgbClr val="000000"/>
                </a:solidFill>
                <a:latin typeface="Arial" pitchFamily="34" charset="0"/>
                <a:cs typeface="Arial" pitchFamily="34" charset="0"/>
              </a:rPr>
              <a:t>h</a:t>
            </a:r>
            <a:r>
              <a:rPr lang="uz-Cyrl-UZ" sz="1400" i="1" dirty="0" smtClean="0">
                <a:solidFill>
                  <a:srgbClr val="000000"/>
                </a:solidFill>
                <a:latin typeface="Arial" pitchFamily="34" charset="0"/>
                <a:cs typeface="Arial" pitchFamily="34" charset="0"/>
              </a:rPr>
              <a:t>o‘ri qiz»</a:t>
            </a:r>
            <a:r>
              <a:rPr lang="en-US" sz="1400" i="1" dirty="0" smtClean="0">
                <a:solidFill>
                  <a:srgbClr val="000000"/>
                </a:solidFill>
                <a:latin typeface="Arial" pitchFamily="34" charset="0"/>
                <a:cs typeface="Arial" pitchFamily="34" charset="0"/>
              </a:rPr>
              <a:t>; </a:t>
            </a:r>
            <a:r>
              <a:rPr lang="uz-Cyrl-UZ" sz="1400" b="1" i="1" dirty="0" smtClean="0">
                <a:ln>
                  <a:solidFill>
                    <a:schemeClr val="tx1"/>
                  </a:solidFill>
                </a:ln>
                <a:solidFill>
                  <a:srgbClr val="002060"/>
                </a:solidFill>
                <a:latin typeface="Arial" pitchFamily="34" charset="0"/>
                <a:cs typeface="Arial" pitchFamily="34" charset="0"/>
              </a:rPr>
              <a:t>L.</a:t>
            </a:r>
            <a:r>
              <a:rPr lang="en-US" sz="1400" b="1" i="1" dirty="0" smtClean="0">
                <a:ln>
                  <a:solidFill>
                    <a:schemeClr val="tx1"/>
                  </a:solidFill>
                </a:ln>
                <a:solidFill>
                  <a:srgbClr val="002060"/>
                </a:solidFill>
                <a:latin typeface="Arial" pitchFamily="34" charset="0"/>
                <a:cs typeface="Arial" pitchFamily="34" charset="0"/>
              </a:rPr>
              <a:t> </a:t>
            </a:r>
            <a:r>
              <a:rPr lang="uz-Cyrl-UZ" sz="1400" b="1" i="1" dirty="0" smtClean="0">
                <a:ln>
                  <a:solidFill>
                    <a:schemeClr val="tx1"/>
                  </a:solidFill>
                </a:ln>
                <a:solidFill>
                  <a:srgbClr val="002060"/>
                </a:solidFill>
                <a:latin typeface="Arial" pitchFamily="34" charset="0"/>
                <a:cs typeface="Arial" pitchFamily="34" charset="0"/>
              </a:rPr>
              <a:t>Andreev </a:t>
            </a:r>
            <a:r>
              <a:rPr lang="en-US" sz="1400" b="1" i="1" dirty="0" smtClean="0">
                <a:ln>
                  <a:solidFill>
                    <a:schemeClr val="tx1"/>
                  </a:solidFill>
                </a:ln>
                <a:solidFill>
                  <a:srgbClr val="002060"/>
                </a:solidFill>
                <a:latin typeface="Arial" pitchFamily="34" charset="0"/>
                <a:cs typeface="Arial" pitchFamily="34" charset="0"/>
              </a:rPr>
              <a:t>-</a:t>
            </a:r>
            <a:r>
              <a:rPr lang="uz-Cyrl-UZ" sz="1400" i="1" dirty="0" smtClean="0">
                <a:solidFill>
                  <a:srgbClr val="000000"/>
                </a:solidFill>
                <a:latin typeface="Arial" pitchFamily="34" charset="0"/>
                <a:cs typeface="Arial" pitchFamily="34" charset="0"/>
              </a:rPr>
              <a:t>«Gubernator», «Osilgan etti kishining hikoyasi»</a:t>
            </a:r>
            <a:r>
              <a:rPr lang="en-US" sz="1400" i="1" dirty="0" smtClean="0">
                <a:solidFill>
                  <a:srgbClr val="000000"/>
                </a:solidFill>
                <a:latin typeface="Arial" pitchFamily="34" charset="0"/>
                <a:cs typeface="Arial" pitchFamily="34" charset="0"/>
              </a:rPr>
              <a:t>; </a:t>
            </a:r>
            <a:r>
              <a:rPr lang="uz-Cyrl-UZ" sz="1400" b="1" i="1" dirty="0" smtClean="0">
                <a:ln>
                  <a:solidFill>
                    <a:schemeClr val="tx1"/>
                  </a:solidFill>
                </a:ln>
                <a:solidFill>
                  <a:srgbClr val="002060"/>
                </a:solidFill>
                <a:latin typeface="Arial" pitchFamily="34" charset="0"/>
                <a:cs typeface="Arial" pitchFamily="34" charset="0"/>
              </a:rPr>
              <a:t>A.P.C</a:t>
            </a:r>
            <a:r>
              <a:rPr lang="en-US" sz="1400" b="1" i="1" dirty="0" smtClean="0">
                <a:ln>
                  <a:solidFill>
                    <a:schemeClr val="tx1"/>
                  </a:solidFill>
                </a:ln>
                <a:solidFill>
                  <a:srgbClr val="002060"/>
                </a:solidFill>
                <a:latin typeface="Arial" pitchFamily="34" charset="0"/>
                <a:cs typeface="Arial" pitchFamily="34" charset="0"/>
              </a:rPr>
              <a:t>h</a:t>
            </a:r>
            <a:r>
              <a:rPr lang="uz-Cyrl-UZ" sz="1400" b="1" i="1" dirty="0" smtClean="0">
                <a:ln>
                  <a:solidFill>
                    <a:schemeClr val="tx1"/>
                  </a:solidFill>
                </a:ln>
                <a:solidFill>
                  <a:srgbClr val="002060"/>
                </a:solidFill>
                <a:latin typeface="Arial" pitchFamily="34" charset="0"/>
                <a:cs typeface="Arial" pitchFamily="34" charset="0"/>
              </a:rPr>
              <a:t>exov </a:t>
            </a:r>
            <a:r>
              <a:rPr lang="en-US" sz="1400" b="1" dirty="0" smtClean="0">
                <a:solidFill>
                  <a:srgbClr val="000000"/>
                </a:solidFill>
                <a:latin typeface="Arial" pitchFamily="34" charset="0"/>
                <a:cs typeface="Arial" pitchFamily="34" charset="0"/>
              </a:rPr>
              <a:t>- </a:t>
            </a:r>
            <a:r>
              <a:rPr lang="uz-Cyrl-UZ" sz="1400" i="1" dirty="0" smtClean="0">
                <a:solidFill>
                  <a:srgbClr val="000000"/>
                </a:solidFill>
                <a:latin typeface="Arial" pitchFamily="34" charset="0"/>
                <a:cs typeface="Arial" pitchFamily="34" charset="0"/>
              </a:rPr>
              <a:t>«Qochoq»</a:t>
            </a:r>
            <a:r>
              <a:rPr lang="en-US" sz="1400" i="1" dirty="0" smtClean="0">
                <a:solidFill>
                  <a:srgbClr val="000000"/>
                </a:solidFill>
                <a:latin typeface="Arial" pitchFamily="34" charset="0"/>
                <a:cs typeface="Arial" pitchFamily="34" charset="0"/>
              </a:rPr>
              <a:t>; </a:t>
            </a:r>
            <a:r>
              <a:rPr lang="uz-Cyrl-UZ" sz="1400" b="1" i="1" dirty="0" smtClean="0">
                <a:ln>
                  <a:solidFill>
                    <a:schemeClr val="tx1"/>
                  </a:solidFill>
                </a:ln>
                <a:solidFill>
                  <a:srgbClr val="002060"/>
                </a:solidFill>
                <a:latin typeface="Arial" pitchFamily="34" charset="0"/>
                <a:cs typeface="Arial" pitchFamily="34" charset="0"/>
              </a:rPr>
              <a:t>A.M.Gorkiy</a:t>
            </a:r>
            <a:r>
              <a:rPr lang="uz-Cyrl-UZ" sz="1400" b="1" dirty="0" smtClean="0">
                <a:solidFill>
                  <a:srgbClr val="002060"/>
                </a:solidFill>
                <a:latin typeface="Arial" pitchFamily="34" charset="0"/>
                <a:cs typeface="Arial" pitchFamily="34" charset="0"/>
              </a:rPr>
              <a:t> </a:t>
            </a:r>
            <a:r>
              <a:rPr lang="en-US" sz="1400" b="1" dirty="0" smtClean="0">
                <a:solidFill>
                  <a:srgbClr val="002060"/>
                </a:solidFill>
                <a:latin typeface="Arial" pitchFamily="34" charset="0"/>
                <a:cs typeface="Arial" pitchFamily="34" charset="0"/>
              </a:rPr>
              <a:t>- </a:t>
            </a:r>
            <a:r>
              <a:rPr lang="uz-Cyrl-UZ" sz="1400" i="1" dirty="0" smtClean="0">
                <a:solidFill>
                  <a:srgbClr val="000000"/>
                </a:solidFill>
                <a:latin typeface="Arial" pitchFamily="34" charset="0"/>
                <a:cs typeface="Arial" pitchFamily="34" charset="0"/>
              </a:rPr>
              <a:t>«Ilgaklar», «Ona»</a:t>
            </a:r>
            <a:endParaRPr lang="ru-RU" sz="11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57439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3200" dirty="0" smtClean="0">
                <a:solidFill>
                  <a:schemeClr val="bg1"/>
                </a:solidFill>
                <a:latin typeface="Arial" panose="020B0604020202020204" pitchFamily="34" charset="0"/>
                <a:cs typeface="Arial" panose="020B0604020202020204" pitchFamily="34" charset="0"/>
              </a:rPr>
              <a:t>“</a:t>
            </a:r>
            <a:r>
              <a:rPr lang="en-US" sz="3200" dirty="0" err="1" smtClean="0">
                <a:solidFill>
                  <a:schemeClr val="bg1"/>
                </a:solidFill>
                <a:latin typeface="Arial" panose="020B0604020202020204" pitchFamily="34" charset="0"/>
                <a:cs typeface="Arial" panose="020B0604020202020204" pitchFamily="34" charset="0"/>
              </a:rPr>
              <a:t>Kecha</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va</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kunduz</a:t>
            </a:r>
            <a:r>
              <a:rPr lang="en-US" sz="3200" dirty="0" smtClean="0">
                <a:solidFill>
                  <a:schemeClr val="bg1"/>
                </a:solidFill>
                <a:latin typeface="Arial" panose="020B0604020202020204" pitchFamily="34" charset="0"/>
                <a:cs typeface="Arial" panose="020B0604020202020204" pitchFamily="34" charset="0"/>
              </a:rPr>
              <a:t>”</a:t>
            </a:r>
            <a:endParaRPr sz="3200" dirty="0">
              <a:solidFill>
                <a:schemeClr val="bg1"/>
              </a:solidFill>
              <a:latin typeface="Arial" panose="020B0604020202020204" pitchFamily="34" charset="0"/>
              <a:cs typeface="Arial" panose="020B0604020202020204" pitchFamily="34" charset="0"/>
            </a:endParaRPr>
          </a:p>
        </p:txBody>
      </p:sp>
      <p:sp>
        <p:nvSpPr>
          <p:cNvPr id="6" name="Заголовок 1"/>
          <p:cNvSpPr>
            <a:spLocks noGrp="1"/>
          </p:cNvSpPr>
          <p:nvPr>
            <p:ph type="title"/>
          </p:nvPr>
        </p:nvSpPr>
        <p:spPr>
          <a:xfrm>
            <a:off x="165081" y="691350"/>
            <a:ext cx="3571900" cy="2357454"/>
          </a:xfrm>
          <a:prstGeom prst="flowChartAlternateProcess">
            <a:avLst/>
          </a:prstGeom>
          <a:ln w="28575">
            <a:solidFill>
              <a:srgbClr val="FF0000"/>
            </a:solidFill>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lnSpc>
                <a:spcPct val="100000"/>
              </a:lnSpc>
              <a:spcAft>
                <a:spcPts val="600"/>
              </a:spcAft>
            </a:pPr>
            <a:r>
              <a:rPr lang="en-US" sz="1400" dirty="0" smtClean="0">
                <a:solidFill>
                  <a:srgbClr val="000000"/>
                </a:solidFill>
                <a:latin typeface="Arial" pitchFamily="34" charset="0"/>
                <a:cs typeface="Arial" pitchFamily="34" charset="0"/>
              </a:rPr>
              <a:t>      </a:t>
            </a:r>
            <a:r>
              <a:rPr lang="uz-Cyrl-UZ" sz="1800" dirty="0" smtClean="0">
                <a:solidFill>
                  <a:srgbClr val="000000"/>
                </a:solidFill>
                <a:latin typeface="Arial" pitchFamily="34" charset="0"/>
                <a:cs typeface="Arial" pitchFamily="34" charset="0"/>
              </a:rPr>
              <a:t>Cho‘lpon mislsiz she’riy kashfiyotlardan tashqari </a:t>
            </a:r>
            <a:r>
              <a:rPr lang="uz-Cyrl-UZ" sz="1800" b="1" dirty="0" smtClean="0">
                <a:solidFill>
                  <a:srgbClr val="000000"/>
                </a:solidFill>
                <a:latin typeface="Arial" pitchFamily="34" charset="0"/>
                <a:cs typeface="Arial" pitchFamily="34" charset="0"/>
              </a:rPr>
              <a:t>«Kecha va kunduz» </a:t>
            </a:r>
            <a:r>
              <a:rPr lang="uz-Cyrl-UZ" sz="1800" dirty="0" smtClean="0">
                <a:solidFill>
                  <a:srgbClr val="000000"/>
                </a:solidFill>
                <a:latin typeface="Arial" pitchFamily="34" charset="0"/>
                <a:cs typeface="Arial" pitchFamily="34" charset="0"/>
              </a:rPr>
              <a:t>deb ataluvchi birinchi o‘zbek roman-dilogiyasining muallifi hamdir. </a:t>
            </a:r>
            <a:r>
              <a:rPr lang="en-US" sz="1800" dirty="0" err="1" smtClean="0">
                <a:solidFill>
                  <a:srgbClr val="000000"/>
                </a:solidFill>
                <a:latin typeface="Arial" pitchFamily="34" charset="0"/>
                <a:cs typeface="Arial" pitchFamily="34" charset="0"/>
              </a:rPr>
              <a:t>Asar</a:t>
            </a:r>
            <a:r>
              <a:rPr lang="en-US" sz="1800" dirty="0" smtClean="0">
                <a:solidFill>
                  <a:srgbClr val="000000"/>
                </a:solidFill>
                <a:latin typeface="Arial" pitchFamily="34" charset="0"/>
                <a:cs typeface="Arial" pitchFamily="34" charset="0"/>
              </a:rPr>
              <a:t> k</a:t>
            </a:r>
            <a:r>
              <a:rPr lang="uz-Cyrl-UZ" sz="1800" dirty="0" smtClean="0">
                <a:solidFill>
                  <a:srgbClr val="000000"/>
                </a:solidFill>
                <a:latin typeface="Arial" pitchFamily="34" charset="0"/>
                <a:cs typeface="Arial" pitchFamily="34" charset="0"/>
              </a:rPr>
              <a:t>o‘pchilik o‘quvchilar tomonidan Abdulla Qodiriyning «O‘tkan kunlar» romani darajasidagi asar sifatida baho oldi.</a:t>
            </a:r>
            <a:r>
              <a:rPr lang="en-US" sz="1800" dirty="0" smtClean="0">
                <a:solidFill>
                  <a:srgbClr val="000000"/>
                </a:solidFill>
                <a:latin typeface="Arial" pitchFamily="34" charset="0"/>
                <a:cs typeface="Arial" pitchFamily="34" charset="0"/>
              </a:rPr>
              <a:t> </a:t>
            </a:r>
            <a:r>
              <a:rPr lang="en-US" sz="1800" dirty="0" err="1" smtClean="0">
                <a:solidFill>
                  <a:srgbClr val="000000"/>
                </a:solidFill>
                <a:latin typeface="Arial" pitchFamily="34" charset="0"/>
                <a:cs typeface="Arial" pitchFamily="34" charset="0"/>
              </a:rPr>
              <a:t>Asar</a:t>
            </a:r>
            <a:r>
              <a:rPr lang="en-US" sz="1800" dirty="0" smtClean="0">
                <a:solidFill>
                  <a:srgbClr val="000000"/>
                </a:solidFill>
                <a:latin typeface="Arial" pitchFamily="34" charset="0"/>
                <a:cs typeface="Arial" pitchFamily="34" charset="0"/>
              </a:rPr>
              <a:t> </a:t>
            </a:r>
            <a:r>
              <a:rPr lang="en-US" sz="1800" b="1" dirty="0" smtClean="0">
                <a:solidFill>
                  <a:srgbClr val="000000"/>
                </a:solidFill>
                <a:latin typeface="Arial" pitchFamily="34" charset="0"/>
                <a:cs typeface="Arial" pitchFamily="34" charset="0"/>
              </a:rPr>
              <a:t>1935-1936-</a:t>
            </a:r>
            <a:r>
              <a:rPr lang="en-US" sz="1800" dirty="0" smtClean="0">
                <a:solidFill>
                  <a:srgbClr val="000000"/>
                </a:solidFill>
                <a:latin typeface="Arial" pitchFamily="34" charset="0"/>
                <a:cs typeface="Arial" pitchFamily="34" charset="0"/>
              </a:rPr>
              <a:t>yillarda </a:t>
            </a:r>
            <a:r>
              <a:rPr lang="en-US" sz="1800" dirty="0" err="1" smtClean="0">
                <a:solidFill>
                  <a:srgbClr val="000000"/>
                </a:solidFill>
                <a:latin typeface="Arial" pitchFamily="34" charset="0"/>
                <a:cs typeface="Arial" pitchFamily="34" charset="0"/>
              </a:rPr>
              <a:t>yozilgan</a:t>
            </a:r>
            <a:r>
              <a:rPr lang="en-US" sz="1800" dirty="0" smtClean="0">
                <a:solidFill>
                  <a:srgbClr val="000000"/>
                </a:solidFill>
                <a:latin typeface="Arial" pitchFamily="34" charset="0"/>
                <a:cs typeface="Arial" pitchFamily="34" charset="0"/>
              </a:rPr>
              <a:t>.</a:t>
            </a:r>
            <a:r>
              <a:rPr lang="ru-RU" sz="1200" dirty="0" smtClean="0">
                <a:latin typeface="Times New Roman" panose="02020603050405020304" pitchFamily="18" charset="0"/>
                <a:cs typeface="Times New Roman" panose="02020603050405020304" pitchFamily="18" charset="0"/>
              </a:rPr>
              <a:t/>
            </a:r>
            <a:br>
              <a:rPr lang="ru-RU" sz="1200" dirty="0" smtClean="0">
                <a:latin typeface="Times New Roman" panose="02020603050405020304" pitchFamily="18" charset="0"/>
                <a:cs typeface="Times New Roman" panose="02020603050405020304" pitchFamily="18" charset="0"/>
              </a:rPr>
            </a:br>
            <a:endParaRPr lang="ru-RU" sz="1200" dirty="0">
              <a:solidFill>
                <a:srgbClr val="000000"/>
              </a:solidFill>
              <a:latin typeface="Arial" pitchFamily="34" charset="0"/>
              <a:cs typeface="Arial" pitchFamily="34" charset="0"/>
            </a:endParaRPr>
          </a:p>
        </p:txBody>
      </p:sp>
      <p:pic>
        <p:nvPicPr>
          <p:cNvPr id="2050" name="Picture 2" descr="C:\Documents and Settings\User\Рабочий стол\кеча.jpg"/>
          <p:cNvPicPr>
            <a:picLocks noChangeAspect="1" noChangeArrowheads="1"/>
          </p:cNvPicPr>
          <p:nvPr/>
        </p:nvPicPr>
        <p:blipFill>
          <a:blip r:embed="rId2"/>
          <a:srcRect/>
          <a:stretch>
            <a:fillRect/>
          </a:stretch>
        </p:blipFill>
        <p:spPr bwMode="auto">
          <a:xfrm>
            <a:off x="3951296" y="642159"/>
            <a:ext cx="1604430" cy="2406646"/>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400" dirty="0" smtClean="0">
                <a:solidFill>
                  <a:schemeClr val="bg1"/>
                </a:solidFill>
                <a:latin typeface="Arial" pitchFamily="34" charset="0"/>
                <a:cs typeface="Arial" pitchFamily="34" charset="0"/>
              </a:rPr>
              <a:t>“</a:t>
            </a:r>
            <a:r>
              <a:rPr lang="en-US" sz="2400" dirty="0" err="1" smtClean="0">
                <a:solidFill>
                  <a:schemeClr val="bg1"/>
                </a:solidFill>
                <a:latin typeface="Arial" pitchFamily="34" charset="0"/>
                <a:cs typeface="Arial" pitchFamily="34" charset="0"/>
              </a:rPr>
              <a:t>Kecha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va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kunduz</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romani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to‘g‘risida</a:t>
            </a:r>
            <a:endParaRPr sz="2400" dirty="0">
              <a:solidFill>
                <a:schemeClr val="bg1"/>
              </a:solidFill>
              <a:latin typeface="Arial" pitchFamily="34" charset="0"/>
              <a:cs typeface="Arial" pitchFamily="34" charset="0"/>
            </a:endParaRPr>
          </a:p>
        </p:txBody>
      </p:sp>
      <p:sp>
        <p:nvSpPr>
          <p:cNvPr id="5" name="Заголовок 1"/>
          <p:cNvSpPr>
            <a:spLocks noGrp="1"/>
          </p:cNvSpPr>
          <p:nvPr>
            <p:ph type="title"/>
          </p:nvPr>
        </p:nvSpPr>
        <p:spPr>
          <a:xfrm>
            <a:off x="165081" y="548474"/>
            <a:ext cx="3500462" cy="2571768"/>
          </a:xfrm>
          <a:prstGeom prst="flowChartAlternateProcess">
            <a:avLst/>
          </a:prstGeom>
          <a:ln w="28575">
            <a:solidFill>
              <a:srgbClr val="FF0000"/>
            </a:solidFill>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lnSpc>
                <a:spcPct val="100000"/>
              </a:lnSpc>
            </a:pPr>
            <a:r>
              <a:rPr lang="en-US" sz="1400" dirty="0" smtClean="0">
                <a:solidFill>
                  <a:srgbClr val="000000"/>
                </a:solidFill>
                <a:latin typeface="Arial" pitchFamily="34" charset="0"/>
                <a:cs typeface="Arial" pitchFamily="34" charset="0"/>
              </a:rPr>
              <a:t/>
            </a:r>
            <a:br>
              <a:rPr lang="en-US" sz="1400" dirty="0" smtClean="0">
                <a:solidFill>
                  <a:srgbClr val="000000"/>
                </a:solidFill>
                <a:latin typeface="Arial" pitchFamily="34" charset="0"/>
                <a:cs typeface="Arial" pitchFamily="34" charset="0"/>
              </a:rPr>
            </a:br>
            <a:r>
              <a:rPr lang="en-US" sz="1400" dirty="0" smtClean="0">
                <a:solidFill>
                  <a:srgbClr val="000000"/>
                </a:solidFill>
                <a:latin typeface="Arial" pitchFamily="34" charset="0"/>
                <a:cs typeface="Arial" pitchFamily="34" charset="0"/>
              </a:rPr>
              <a:t>   “</a:t>
            </a:r>
            <a:r>
              <a:rPr lang="uz-Cyrl-UZ" sz="1400" dirty="0" smtClean="0">
                <a:solidFill>
                  <a:srgbClr val="000000"/>
                </a:solidFill>
                <a:latin typeface="Arial" pitchFamily="34" charset="0"/>
                <a:cs typeface="Arial" pitchFamily="34" charset="0"/>
              </a:rPr>
              <a:t>Ushbu romanning dastlabki boblari </a:t>
            </a:r>
            <a:r>
              <a:rPr lang="en-US" sz="1400" dirty="0" smtClean="0">
                <a:solidFill>
                  <a:srgbClr val="000000"/>
                </a:solidFill>
                <a:latin typeface="Arial" pitchFamily="34" charset="0"/>
                <a:cs typeface="Arial" pitchFamily="34" charset="0"/>
              </a:rPr>
              <a:t>                     </a:t>
            </a:r>
            <a:r>
              <a:rPr lang="uz-Cyrl-UZ" sz="1400" b="1" i="1" dirty="0" smtClean="0">
                <a:solidFill>
                  <a:srgbClr val="000000"/>
                </a:solidFill>
                <a:latin typeface="Arial" pitchFamily="34" charset="0"/>
                <a:cs typeface="Arial" pitchFamily="34" charset="0"/>
              </a:rPr>
              <a:t>1935</a:t>
            </a:r>
            <a:r>
              <a:rPr lang="en-US" sz="1400" b="1" i="1" dirty="0" smtClean="0">
                <a:solidFill>
                  <a:srgbClr val="000000"/>
                </a:solidFill>
                <a:latin typeface="Arial" pitchFamily="34" charset="0"/>
                <a:cs typeface="Arial" pitchFamily="34" charset="0"/>
              </a:rPr>
              <a:t>-</a:t>
            </a:r>
            <a:r>
              <a:rPr lang="uz-Cyrl-UZ" sz="1400" b="1" i="1" dirty="0" smtClean="0">
                <a:solidFill>
                  <a:srgbClr val="000000"/>
                </a:solidFill>
                <a:latin typeface="Arial" pitchFamily="34" charset="0"/>
                <a:cs typeface="Arial" pitchFamily="34" charset="0"/>
              </a:rPr>
              <a:t>yilda «Sovet adabiyoti» jurnalining </a:t>
            </a:r>
            <a:r>
              <a:rPr lang="en-US" sz="1400" b="1" i="1" dirty="0" smtClean="0">
                <a:solidFill>
                  <a:srgbClr val="000000"/>
                </a:solidFill>
                <a:latin typeface="Arial" pitchFamily="34" charset="0"/>
                <a:cs typeface="Arial" pitchFamily="34" charset="0"/>
              </a:rPr>
              <a:t>                        </a:t>
            </a:r>
            <a:r>
              <a:rPr lang="uz-Cyrl-UZ" sz="1400" b="1" i="1" dirty="0" smtClean="0">
                <a:solidFill>
                  <a:srgbClr val="000000"/>
                </a:solidFill>
                <a:latin typeface="Arial" pitchFamily="34" charset="0"/>
                <a:cs typeface="Arial" pitchFamily="34" charset="0"/>
              </a:rPr>
              <a:t>1-sonida e’lon qilindi. </a:t>
            </a:r>
            <a:r>
              <a:rPr lang="uz-Cyrl-UZ" sz="1400" dirty="0" smtClean="0">
                <a:solidFill>
                  <a:srgbClr val="000000"/>
                </a:solidFill>
                <a:latin typeface="Arial" pitchFamily="34" charset="0"/>
                <a:cs typeface="Arial" pitchFamily="34" charset="0"/>
              </a:rPr>
              <a:t>Bu faktga asoslanib, biz asarni 1934</a:t>
            </a:r>
            <a:r>
              <a:rPr lang="en-US" sz="1400" dirty="0" smtClean="0">
                <a:solidFill>
                  <a:srgbClr val="000000"/>
                </a:solidFill>
                <a:latin typeface="Arial" pitchFamily="34" charset="0"/>
                <a:cs typeface="Arial" pitchFamily="34" charset="0"/>
              </a:rPr>
              <a:t>-</a:t>
            </a:r>
            <a:r>
              <a:rPr lang="uz-Cyrl-UZ" sz="1400" dirty="0" smtClean="0">
                <a:solidFill>
                  <a:srgbClr val="000000"/>
                </a:solidFill>
                <a:latin typeface="Arial" pitchFamily="34" charset="0"/>
                <a:cs typeface="Arial" pitchFamily="34" charset="0"/>
              </a:rPr>
              <a:t>yilda yozib tugallangan, deb qat’iy ayta olamiz. </a:t>
            </a:r>
            <a:r>
              <a:rPr lang="en-US" sz="1400" dirty="0" smtClean="0">
                <a:solidFill>
                  <a:srgbClr val="000000"/>
                </a:solidFill>
                <a:latin typeface="Arial" pitchFamily="34" charset="0"/>
                <a:cs typeface="Arial" pitchFamily="34" charset="0"/>
              </a:rPr>
              <a:t/>
            </a:r>
            <a:br>
              <a:rPr lang="en-US" sz="1400" dirty="0" smtClean="0">
                <a:solidFill>
                  <a:srgbClr val="000000"/>
                </a:solidFill>
                <a:latin typeface="Arial" pitchFamily="34" charset="0"/>
                <a:cs typeface="Arial" pitchFamily="34" charset="0"/>
              </a:rPr>
            </a:br>
            <a:r>
              <a:rPr lang="en-US" sz="1400" dirty="0" smtClean="0">
                <a:solidFill>
                  <a:srgbClr val="000000"/>
                </a:solidFill>
                <a:latin typeface="Arial" pitchFamily="34" charset="0"/>
                <a:cs typeface="Arial" pitchFamily="34" charset="0"/>
              </a:rPr>
              <a:t>    </a:t>
            </a:r>
            <a:r>
              <a:rPr lang="uz-Cyrl-UZ" sz="1400" dirty="0" smtClean="0">
                <a:solidFill>
                  <a:srgbClr val="000000"/>
                </a:solidFill>
                <a:latin typeface="Arial" pitchFamily="34" charset="0"/>
                <a:cs typeface="Arial" pitchFamily="34" charset="0"/>
              </a:rPr>
              <a:t>Adabiy tanqidning «zambaraklar»i o‘zini nishonga olib turganini bilgan Cho‘lpon roman qo‘lyozmasining Yozuvchilar uyushmasida muhokama qilinishini qanchalik istamasin, rasmiy adabiy jamoatchilik bu ishga bosh qo‘shmadi</a:t>
            </a:r>
            <a:r>
              <a:rPr lang="en-US" sz="1400" dirty="0" smtClean="0">
                <a:solidFill>
                  <a:srgbClr val="000000"/>
                </a:solidFill>
                <a:latin typeface="Arial" pitchFamily="34" charset="0"/>
                <a:cs typeface="Arial" pitchFamily="34" charset="0"/>
              </a:rPr>
              <a:t>”</a:t>
            </a:r>
            <a:r>
              <a:rPr lang="uz-Cyrl-UZ" sz="1400" dirty="0" smtClean="0">
                <a:solidFill>
                  <a:srgbClr val="000000"/>
                </a:solidFill>
                <a:latin typeface="Arial" pitchFamily="34" charset="0"/>
                <a:cs typeface="Arial" pitchFamily="34" charset="0"/>
              </a:rPr>
              <a:t>. </a:t>
            </a:r>
            <a:r>
              <a:rPr lang="en-US" sz="1400" dirty="0" smtClean="0">
                <a:solidFill>
                  <a:srgbClr val="000000"/>
                </a:solidFill>
                <a:latin typeface="Arial" pitchFamily="34" charset="0"/>
                <a:cs typeface="Arial" pitchFamily="34" charset="0"/>
              </a:rPr>
              <a:t>          </a:t>
            </a:r>
            <a:r>
              <a:rPr lang="ru-RU" sz="1400" dirty="0" smtClean="0">
                <a:solidFill>
                  <a:srgbClr val="000000"/>
                </a:solidFill>
                <a:latin typeface="Arial" pitchFamily="34" charset="0"/>
                <a:cs typeface="Arial" pitchFamily="34" charset="0"/>
              </a:rPr>
              <a:t/>
            </a:r>
            <a:br>
              <a:rPr lang="ru-RU" sz="1400" dirty="0" smtClean="0">
                <a:solidFill>
                  <a:srgbClr val="000000"/>
                </a:solidFill>
                <a:latin typeface="Arial" pitchFamily="34" charset="0"/>
                <a:cs typeface="Arial" pitchFamily="34" charset="0"/>
              </a:rPr>
            </a:br>
            <a:r>
              <a:rPr lang="ru-RU" sz="1400" dirty="0" smtClean="0">
                <a:solidFill>
                  <a:srgbClr val="000000"/>
                </a:solidFill>
                <a:latin typeface="Arial" pitchFamily="34" charset="0"/>
                <a:cs typeface="Arial" pitchFamily="34" charset="0"/>
              </a:rPr>
              <a:t>                     </a:t>
            </a:r>
            <a:r>
              <a:rPr lang="en-US" sz="1400" i="1" dirty="0" smtClean="0">
                <a:solidFill>
                  <a:srgbClr val="7030A0"/>
                </a:solidFill>
                <a:latin typeface="Arial" pitchFamily="34" charset="0"/>
                <a:cs typeface="Arial" pitchFamily="34" charset="0"/>
              </a:rPr>
              <a:t>(N. </a:t>
            </a:r>
            <a:r>
              <a:rPr lang="en-US" sz="1400" i="1" dirty="0" err="1" smtClean="0">
                <a:solidFill>
                  <a:srgbClr val="7030A0"/>
                </a:solidFill>
                <a:latin typeface="Arial" pitchFamily="34" charset="0"/>
                <a:cs typeface="Arial" pitchFamily="34" charset="0"/>
              </a:rPr>
              <a:t>Karimov</a:t>
            </a:r>
            <a:r>
              <a:rPr lang="en-US" sz="1400" i="1" dirty="0" smtClean="0">
                <a:solidFill>
                  <a:srgbClr val="7030A0"/>
                </a:solidFill>
                <a:latin typeface="Arial" pitchFamily="34" charset="0"/>
                <a:cs typeface="Arial" pitchFamily="34" charset="0"/>
              </a:rPr>
              <a:t> </a:t>
            </a:r>
            <a:r>
              <a:rPr lang="en-US" sz="1400" i="1" dirty="0" err="1" smtClean="0">
                <a:solidFill>
                  <a:srgbClr val="7030A0"/>
                </a:solidFill>
                <a:latin typeface="Arial" pitchFamily="34" charset="0"/>
                <a:cs typeface="Arial" pitchFamily="34" charset="0"/>
              </a:rPr>
              <a:t>maqolasidan</a:t>
            </a:r>
            <a:r>
              <a:rPr lang="en-US" sz="1400" i="1" dirty="0" smtClean="0">
                <a:solidFill>
                  <a:srgbClr val="7030A0"/>
                </a:solidFill>
                <a:latin typeface="Arial" pitchFamily="34" charset="0"/>
                <a:cs typeface="Arial" pitchFamily="34" charset="0"/>
              </a:rPr>
              <a:t> </a:t>
            </a:r>
            <a:r>
              <a:rPr lang="en-US" sz="1400" i="1" dirty="0" err="1" smtClean="0">
                <a:solidFill>
                  <a:srgbClr val="7030A0"/>
                </a:solidFill>
                <a:latin typeface="Arial" pitchFamily="34" charset="0"/>
                <a:cs typeface="Arial" pitchFamily="34" charset="0"/>
              </a:rPr>
              <a:t>olindi</a:t>
            </a:r>
            <a:r>
              <a:rPr lang="en-US" sz="1400" i="1" dirty="0" smtClean="0">
                <a:solidFill>
                  <a:srgbClr val="7030A0"/>
                </a:solidFill>
                <a:latin typeface="Arial" pitchFamily="34" charset="0"/>
                <a:cs typeface="Arial" pitchFamily="34" charset="0"/>
              </a:rPr>
              <a:t>.) </a:t>
            </a:r>
            <a:r>
              <a:rPr lang="ru-RU" sz="1400" dirty="0" smtClean="0">
                <a:latin typeface="Times New Roman" panose="02020603050405020304" pitchFamily="18" charset="0"/>
                <a:cs typeface="Times New Roman" panose="02020603050405020304" pitchFamily="18" charset="0"/>
              </a:rPr>
              <a:t/>
            </a:r>
            <a:br>
              <a:rPr lang="ru-RU" sz="1400" dirty="0" smtClean="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pic>
        <p:nvPicPr>
          <p:cNvPr id="3074" name="Picture 2" descr="C:\Documents and Settings\User\Рабочий стол\кеча1.jpg"/>
          <p:cNvPicPr>
            <a:picLocks noChangeAspect="1" noChangeArrowheads="1"/>
          </p:cNvPicPr>
          <p:nvPr/>
        </p:nvPicPr>
        <p:blipFill>
          <a:blip r:embed="rId2"/>
          <a:srcRect/>
          <a:stretch>
            <a:fillRect/>
          </a:stretch>
        </p:blipFill>
        <p:spPr bwMode="auto">
          <a:xfrm>
            <a:off x="3736981" y="548474"/>
            <a:ext cx="1724025" cy="2500330"/>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57439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400" dirty="0" smtClean="0">
                <a:solidFill>
                  <a:schemeClr val="bg1"/>
                </a:solidFill>
                <a:latin typeface="Arial" pitchFamily="34" charset="0"/>
                <a:cs typeface="Arial" pitchFamily="34" charset="0"/>
              </a:rPr>
              <a:t>“</a:t>
            </a:r>
            <a:r>
              <a:rPr lang="en-US" sz="2400" dirty="0" err="1" smtClean="0">
                <a:solidFill>
                  <a:schemeClr val="bg1"/>
                </a:solidFill>
                <a:latin typeface="Arial" pitchFamily="34" charset="0"/>
                <a:cs typeface="Arial" pitchFamily="34" charset="0"/>
              </a:rPr>
              <a:t>Kecha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va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kunduz</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romani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to‘g‘risida</a:t>
            </a:r>
            <a:endParaRPr lang="en-US" sz="2400" dirty="0">
              <a:solidFill>
                <a:schemeClr val="bg1"/>
              </a:solidFill>
              <a:latin typeface="Arial" pitchFamily="34" charset="0"/>
              <a:cs typeface="Arial" pitchFamily="34" charset="0"/>
            </a:endParaRPr>
          </a:p>
        </p:txBody>
      </p:sp>
      <p:sp>
        <p:nvSpPr>
          <p:cNvPr id="8" name="Заголовок 1"/>
          <p:cNvSpPr>
            <a:spLocks noGrp="1"/>
          </p:cNvSpPr>
          <p:nvPr>
            <p:ph type="title"/>
          </p:nvPr>
        </p:nvSpPr>
        <p:spPr>
          <a:xfrm>
            <a:off x="165081" y="619911"/>
            <a:ext cx="3429024" cy="2401437"/>
          </a:xfrm>
          <a:prstGeom prst="flowChartAlternateProcess">
            <a:avLst/>
          </a:prstGeom>
          <a:ln w="28575">
            <a:solidFill>
              <a:srgbClr val="FF0000"/>
            </a:solidFill>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pPr algn="just"/>
            <a:r>
              <a:rPr lang="uz-Cyrl-UZ" sz="1600" dirty="0" smtClean="0">
                <a:solidFill>
                  <a:srgbClr val="000000"/>
                </a:solidFill>
                <a:latin typeface="Arial" pitchFamily="34" charset="0"/>
                <a:cs typeface="Arial" pitchFamily="34" charset="0"/>
              </a:rPr>
              <a:t>   Muhokama uchun roman o‘qiladigan bo‘lganda, bor-yo‘g‘i 11 kishi qatnashdi. Ikkinchi safar ulardan atigi 7 tasi ishtirok etdi. Uchinchi qismning o‘qilishiga esa </a:t>
            </a:r>
            <a:r>
              <a:rPr lang="uz-Cyrl-UZ" sz="1600" dirty="0" smtClean="0">
                <a:solidFill>
                  <a:srgbClr val="000000"/>
                </a:solidFill>
                <a:latin typeface="Arial" pitchFamily="34" charset="0"/>
                <a:cs typeface="Arial" pitchFamily="34" charset="0"/>
              </a:rPr>
              <a:t>   4-5 </a:t>
            </a:r>
            <a:r>
              <a:rPr lang="uz-Cyrl-UZ" sz="1600" dirty="0" smtClean="0">
                <a:solidFill>
                  <a:srgbClr val="000000"/>
                </a:solidFill>
                <a:latin typeface="Arial" pitchFamily="34" charset="0"/>
                <a:cs typeface="Arial" pitchFamily="34" charset="0"/>
              </a:rPr>
              <a:t>kishidan boshqasi kelmadi. Hatto uyushma rahbarlari ham Cho‘lponning romani bilan qiziqmadilar. </a:t>
            </a:r>
            <a:endParaRPr lang="en-US" sz="1600" dirty="0" smtClean="0">
              <a:solidFill>
                <a:srgbClr val="000000"/>
              </a:solidFill>
              <a:latin typeface="Arial" pitchFamily="34" charset="0"/>
              <a:cs typeface="Arial" pitchFamily="34" charset="0"/>
            </a:endParaRPr>
          </a:p>
        </p:txBody>
      </p:sp>
      <p:pic>
        <p:nvPicPr>
          <p:cNvPr id="2" name="Picture 2" descr="C:\Documents and Settings\User\Рабочий стол\кеча5.jpg"/>
          <p:cNvPicPr>
            <a:picLocks noChangeAspect="1" noChangeArrowheads="1"/>
          </p:cNvPicPr>
          <p:nvPr/>
        </p:nvPicPr>
        <p:blipFill>
          <a:blip r:embed="rId2"/>
          <a:srcRect/>
          <a:stretch>
            <a:fillRect/>
          </a:stretch>
        </p:blipFill>
        <p:spPr bwMode="auto">
          <a:xfrm>
            <a:off x="3808419" y="575929"/>
            <a:ext cx="1714500" cy="2476500"/>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57439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400" dirty="0" smtClean="0">
                <a:solidFill>
                  <a:schemeClr val="bg1"/>
                </a:solidFill>
                <a:latin typeface="Arial" pitchFamily="34" charset="0"/>
                <a:cs typeface="Arial" pitchFamily="34" charset="0"/>
              </a:rPr>
              <a:t>“</a:t>
            </a:r>
            <a:r>
              <a:rPr lang="en-US" sz="2400" dirty="0" err="1" smtClean="0">
                <a:solidFill>
                  <a:schemeClr val="bg1"/>
                </a:solidFill>
                <a:latin typeface="Arial" pitchFamily="34" charset="0"/>
                <a:cs typeface="Arial" pitchFamily="34" charset="0"/>
              </a:rPr>
              <a:t>Kecha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va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kunduz</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romani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to‘g‘risida</a:t>
            </a:r>
            <a:endParaRPr lang="en-US" sz="2400" dirty="0">
              <a:solidFill>
                <a:schemeClr val="bg1"/>
              </a:solidFill>
              <a:latin typeface="Arial" pitchFamily="34" charset="0"/>
              <a:cs typeface="Arial" pitchFamily="34" charset="0"/>
            </a:endParaRPr>
          </a:p>
        </p:txBody>
      </p:sp>
      <p:sp>
        <p:nvSpPr>
          <p:cNvPr id="4" name="Заголовок 1"/>
          <p:cNvSpPr txBox="1">
            <a:spLocks/>
          </p:cNvSpPr>
          <p:nvPr/>
        </p:nvSpPr>
        <p:spPr>
          <a:xfrm>
            <a:off x="93643" y="575929"/>
            <a:ext cx="3143272" cy="2500330"/>
          </a:xfrm>
          <a:prstGeom prst="flowChartAlternateProcess">
            <a:avLst/>
          </a:prstGeom>
          <a:ln w="28575" cap="flat" cmpd="sng" algn="ctr">
            <a:solidFill>
              <a:srgbClr val="FF0000"/>
            </a:solidFill>
            <a:prstDash val="solid"/>
          </a:ln>
          <a:effectLst>
            <a:glow rad="101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vert="horz" lIns="0" tIns="0" rIns="0" bIns="0" rtlCol="0" anchor="ctr">
            <a:noAutofit/>
          </a:bodyPr>
          <a:lstStyle/>
          <a:p>
            <a:pPr algn="just"/>
            <a:r>
              <a:rPr lang="uz-Cyrl-UZ" sz="1600" dirty="0" smtClean="0">
                <a:solidFill>
                  <a:srgbClr val="000000"/>
                </a:solidFill>
                <a:latin typeface="Arial" pitchFamily="34" charset="0"/>
                <a:cs typeface="Arial" pitchFamily="34" charset="0"/>
              </a:rPr>
              <a:t>   Roman 1936</a:t>
            </a:r>
            <a:r>
              <a:rPr lang="en-US" sz="1600" dirty="0" smtClean="0">
                <a:solidFill>
                  <a:srgbClr val="000000"/>
                </a:solidFill>
                <a:latin typeface="Arial" pitchFamily="34" charset="0"/>
                <a:cs typeface="Arial" pitchFamily="34" charset="0"/>
              </a:rPr>
              <a:t>-</a:t>
            </a:r>
            <a:r>
              <a:rPr lang="uz-Cyrl-UZ" sz="1600" dirty="0" smtClean="0">
                <a:solidFill>
                  <a:srgbClr val="000000"/>
                </a:solidFill>
                <a:latin typeface="Arial" pitchFamily="34" charset="0"/>
                <a:cs typeface="Arial" pitchFamily="34" charset="0"/>
              </a:rPr>
              <a:t>yilning oxirida, katta qiyinchiliklardan keyin, nashr etildi. Lekin u kitob do‘konlarida turib qolmadi. Shunga qaramay, 1937</a:t>
            </a:r>
            <a:r>
              <a:rPr lang="en-US" sz="1600" dirty="0" smtClean="0">
                <a:solidFill>
                  <a:srgbClr val="000000"/>
                </a:solidFill>
                <a:latin typeface="Arial" pitchFamily="34" charset="0"/>
                <a:cs typeface="Arial" pitchFamily="34" charset="0"/>
              </a:rPr>
              <a:t>-</a:t>
            </a:r>
            <a:r>
              <a:rPr lang="uz-Cyrl-UZ" sz="1600" dirty="0" smtClean="0">
                <a:solidFill>
                  <a:srgbClr val="000000"/>
                </a:solidFill>
                <a:latin typeface="Arial" pitchFamily="34" charset="0"/>
                <a:cs typeface="Arial" pitchFamily="34" charset="0"/>
              </a:rPr>
              <a:t>yilning </a:t>
            </a:r>
            <a:r>
              <a:rPr lang="uz-Cyrl-UZ" sz="1600" dirty="0" smtClean="0">
                <a:solidFill>
                  <a:srgbClr val="000000"/>
                </a:solidFill>
                <a:latin typeface="Arial" pitchFamily="34" charset="0"/>
                <a:cs typeface="Arial" pitchFamily="34" charset="0"/>
              </a:rPr>
              <a:t>avgustiga</a:t>
            </a:r>
            <a:r>
              <a:rPr lang="en-US" sz="1600" dirty="0" smtClean="0">
                <a:solidFill>
                  <a:srgbClr val="000000"/>
                </a:solidFill>
                <a:latin typeface="Arial" pitchFamily="34" charset="0"/>
                <a:cs typeface="Arial" pitchFamily="34" charset="0"/>
              </a:rPr>
              <a:t>cha</a:t>
            </a:r>
            <a:r>
              <a:rPr lang="uz-Cyrl-UZ" sz="1600" dirty="0" smtClean="0">
                <a:solidFill>
                  <a:srgbClr val="000000"/>
                </a:solidFill>
                <a:latin typeface="Arial" pitchFamily="34" charset="0"/>
                <a:cs typeface="Arial" pitchFamily="34" charset="0"/>
              </a:rPr>
              <a:t>, </a:t>
            </a:r>
            <a:r>
              <a:rPr lang="uz-Cyrl-UZ" sz="1600" dirty="0" smtClean="0">
                <a:solidFill>
                  <a:srgbClr val="000000"/>
                </a:solidFill>
                <a:latin typeface="Arial" pitchFamily="34" charset="0"/>
                <a:cs typeface="Arial" pitchFamily="34" charset="0"/>
              </a:rPr>
              <a:t>Cho‘lpon hibsga olingunga qadar, matbuot bu asar haqida og‘iz ochmadi.</a:t>
            </a:r>
            <a:endParaRPr lang="ru-RU" sz="1600" dirty="0">
              <a:solidFill>
                <a:srgbClr val="000000"/>
              </a:solidFill>
              <a:latin typeface="Arial" pitchFamily="34" charset="0"/>
              <a:cs typeface="Arial" pitchFamily="34" charset="0"/>
            </a:endParaRPr>
          </a:p>
        </p:txBody>
      </p:sp>
      <p:pic>
        <p:nvPicPr>
          <p:cNvPr id="5122" name="Picture 2" descr="C:\Documents and Settings\User\Рабочий стол\асар.jpg"/>
          <p:cNvPicPr>
            <a:picLocks noChangeAspect="1" noChangeArrowheads="1"/>
          </p:cNvPicPr>
          <p:nvPr/>
        </p:nvPicPr>
        <p:blipFill>
          <a:blip r:embed="rId2"/>
          <a:srcRect t="5396"/>
          <a:stretch>
            <a:fillRect/>
          </a:stretch>
        </p:blipFill>
        <p:spPr bwMode="auto">
          <a:xfrm>
            <a:off x="3665543" y="575929"/>
            <a:ext cx="1817678" cy="2671443"/>
          </a:xfrm>
          <a:prstGeom prst="rect">
            <a:avLst/>
          </a:prstGeom>
          <a:noFill/>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400" dirty="0" smtClean="0">
                <a:solidFill>
                  <a:schemeClr val="bg1"/>
                </a:solidFill>
                <a:latin typeface="Arial" pitchFamily="34" charset="0"/>
                <a:cs typeface="Arial" pitchFamily="34" charset="0"/>
              </a:rPr>
              <a:t>“</a:t>
            </a:r>
            <a:r>
              <a:rPr lang="en-US" sz="2400" dirty="0" err="1" smtClean="0">
                <a:solidFill>
                  <a:schemeClr val="bg1"/>
                </a:solidFill>
                <a:latin typeface="Arial" pitchFamily="34" charset="0"/>
                <a:cs typeface="Arial" pitchFamily="34" charset="0"/>
              </a:rPr>
              <a:t>Kecha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va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kunduz</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romani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to‘g‘risida</a:t>
            </a:r>
            <a:endParaRPr lang="en-US" sz="2400" dirty="0">
              <a:solidFill>
                <a:schemeClr val="bg1"/>
              </a:solidFill>
              <a:latin typeface="Arial" pitchFamily="34" charset="0"/>
              <a:cs typeface="Arial" pitchFamily="34" charset="0"/>
            </a:endParaRPr>
          </a:p>
        </p:txBody>
      </p:sp>
      <p:sp>
        <p:nvSpPr>
          <p:cNvPr id="5" name="Прямоугольник 4"/>
          <p:cNvSpPr/>
          <p:nvPr/>
        </p:nvSpPr>
        <p:spPr>
          <a:xfrm>
            <a:off x="0" y="438607"/>
            <a:ext cx="5759449" cy="2108269"/>
          </a:xfrm>
          <a:prstGeom prst="rect">
            <a:avLst/>
          </a:prstGeom>
        </p:spPr>
        <p:txBody>
          <a:bodyPr wrap="square">
            <a:spAutoFit/>
          </a:bodyPr>
          <a:lstStyle/>
          <a:p>
            <a:pPr algn="just">
              <a:spcAft>
                <a:spcPts val="600"/>
              </a:spcAft>
            </a:pPr>
            <a:r>
              <a:rPr lang="en-US" sz="1400" dirty="0" smtClean="0">
                <a:solidFill>
                  <a:srgbClr val="000000"/>
                </a:solidFill>
                <a:latin typeface="Arial" pitchFamily="34" charset="0"/>
                <a:cs typeface="Arial" pitchFamily="34" charset="0"/>
              </a:rPr>
              <a:t>   </a:t>
            </a:r>
            <a:r>
              <a:rPr lang="uz-Cyrl-UZ" sz="1400" dirty="0" smtClean="0">
                <a:solidFill>
                  <a:srgbClr val="000000"/>
                </a:solidFill>
                <a:latin typeface="Arial" pitchFamily="34" charset="0"/>
                <a:cs typeface="Arial" pitchFamily="34" charset="0"/>
              </a:rPr>
              <a:t>Cho‘lponning badiiy niyatiga ko‘ra, aytib o‘tilganidek, romanning ikkinchi qismi «Kunduz» deb atalishi lozim edi. Lekin bu qismning taqdiri to‘g‘risida aniq ma’lumot yo‘q. Ayrim kishilar bergan xabarlarga ko‘ra, muallif bu qismni yozib tugatgan, hatto u hibsga olingan paytda asar grankasi (bosma varaqalari) tayyor bo‘lgan. </a:t>
            </a:r>
            <a:endParaRPr lang="en-US" sz="1400" dirty="0" smtClean="0">
              <a:solidFill>
                <a:srgbClr val="000000"/>
              </a:solidFill>
              <a:latin typeface="Arial" pitchFamily="34" charset="0"/>
              <a:cs typeface="Arial" pitchFamily="34" charset="0"/>
            </a:endParaRPr>
          </a:p>
          <a:p>
            <a:pPr algn="just"/>
            <a:r>
              <a:rPr lang="en-US" sz="1400" dirty="0" smtClean="0">
                <a:solidFill>
                  <a:srgbClr val="000000"/>
                </a:solidFill>
                <a:latin typeface="Arial" pitchFamily="34" charset="0"/>
                <a:cs typeface="Arial" pitchFamily="34" charset="0"/>
              </a:rPr>
              <a:t>   </a:t>
            </a:r>
            <a:r>
              <a:rPr lang="uz-Cyrl-UZ" sz="1400" dirty="0" smtClean="0">
                <a:solidFill>
                  <a:srgbClr val="000000"/>
                </a:solidFill>
                <a:latin typeface="Arial" pitchFamily="34" charset="0"/>
                <a:cs typeface="Arial" pitchFamily="34" charset="0"/>
              </a:rPr>
              <a:t>Roman 1987</a:t>
            </a:r>
            <a:r>
              <a:rPr lang="en-US" sz="1400" dirty="0" smtClean="0">
                <a:solidFill>
                  <a:srgbClr val="000000"/>
                </a:solidFill>
                <a:latin typeface="Arial" pitchFamily="34" charset="0"/>
                <a:cs typeface="Arial" pitchFamily="34" charset="0"/>
              </a:rPr>
              <a:t>-</a:t>
            </a:r>
            <a:r>
              <a:rPr lang="uz-Cyrl-UZ" sz="1400" dirty="0" smtClean="0">
                <a:solidFill>
                  <a:srgbClr val="000000"/>
                </a:solidFill>
                <a:latin typeface="Arial" pitchFamily="34" charset="0"/>
                <a:cs typeface="Arial" pitchFamily="34" charset="0"/>
              </a:rPr>
              <a:t>yilda «Sharq yulduzi» tahririyati tomonidan chop etilayotgan kezlarda, shu grankaning Samarqandda istiqomat qiluvchi qandaydir bir kishining qo‘lida saqlanayotgani haqida «mish-mish»lar tarqaldi… </a:t>
            </a:r>
            <a:endParaRPr lang="ru-RU" sz="1400" dirty="0">
              <a:solidFill>
                <a:srgbClr val="000000"/>
              </a:solidFill>
              <a:latin typeface="Arial" pitchFamily="34" charset="0"/>
              <a:cs typeface="Arial" pitchFamily="34" charset="0"/>
            </a:endParaRPr>
          </a:p>
        </p:txBody>
      </p:sp>
      <p:pic>
        <p:nvPicPr>
          <p:cNvPr id="6" name="Picture 4" descr="D:\1.   Jamoliddinxon-TEGMANG\0.   SLAYDLAR - 5-9 ADABIYOT\R-A-S-M\1.  gif\boook-gif\giphy (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93775" y="2405862"/>
            <a:ext cx="4474468" cy="739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2400" dirty="0" smtClean="0">
                <a:solidFill>
                  <a:schemeClr val="bg1"/>
                </a:solidFill>
                <a:latin typeface="Arial" pitchFamily="34" charset="0"/>
                <a:cs typeface="Arial" pitchFamily="34" charset="0"/>
              </a:rPr>
              <a:t>“</a:t>
            </a:r>
            <a:r>
              <a:rPr lang="en-US" sz="2400" dirty="0" err="1" smtClean="0">
                <a:solidFill>
                  <a:schemeClr val="bg1"/>
                </a:solidFill>
                <a:latin typeface="Arial" pitchFamily="34" charset="0"/>
                <a:cs typeface="Arial" pitchFamily="34" charset="0"/>
              </a:rPr>
              <a:t>Kecha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va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kunduz</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romani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to‘g‘risida</a:t>
            </a:r>
            <a:endParaRPr lang="en-US" sz="2400" dirty="0">
              <a:solidFill>
                <a:schemeClr val="bg1"/>
              </a:solidFill>
              <a:latin typeface="Arial" pitchFamily="34" charset="0"/>
              <a:cs typeface="Arial" pitchFamily="34" charset="0"/>
            </a:endParaRPr>
          </a:p>
        </p:txBody>
      </p:sp>
      <p:pic>
        <p:nvPicPr>
          <p:cNvPr id="3" name="Picture 2" descr="D:\1.   Jamoliddinxon-TEGMANG\0.   SLAYDLAR - 5-9 ADABIYOT\3. ijod ahli\5-sinf\abdulla oripov\dd.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9396" r="10707"/>
          <a:stretch/>
        </p:blipFill>
        <p:spPr bwMode="auto">
          <a:xfrm>
            <a:off x="165081" y="477036"/>
            <a:ext cx="1571636" cy="2590800"/>
          </a:xfrm>
          <a:prstGeom prst="rect">
            <a:avLst/>
          </a:prstGeom>
          <a:noFill/>
          <a:ln>
            <a:solidFill>
              <a:srgbClr val="7030A0"/>
            </a:solidFill>
          </a:ln>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1879593" y="548474"/>
            <a:ext cx="3786214" cy="2308324"/>
          </a:xfrm>
          <a:prstGeom prst="rect">
            <a:avLst/>
          </a:prstGeom>
          <a:solidFill>
            <a:srgbClr val="CCCCFF"/>
          </a:solidFill>
          <a:ln>
            <a:solidFill>
              <a:srgbClr val="7030A0"/>
            </a:solidFill>
          </a:ln>
        </p:spPr>
        <p:txBody>
          <a:bodyPr wrap="square">
            <a:spAutoFit/>
          </a:bodyPr>
          <a:lstStyle/>
          <a:p>
            <a:pPr algn="just"/>
            <a:r>
              <a:rPr lang="en-US" sz="1800" dirty="0" smtClean="0">
                <a:solidFill>
                  <a:srgbClr val="000000"/>
                </a:solidFill>
                <a:latin typeface="Arial" pitchFamily="34" charset="0"/>
                <a:cs typeface="Arial" pitchFamily="34" charset="0"/>
              </a:rPr>
              <a:t>   </a:t>
            </a:r>
            <a:r>
              <a:rPr lang="uz-Cyrl-UZ" sz="1800" dirty="0" smtClean="0">
                <a:solidFill>
                  <a:srgbClr val="000000"/>
                </a:solidFill>
                <a:latin typeface="Arial" pitchFamily="34" charset="0"/>
                <a:cs typeface="Arial" pitchFamily="34" charset="0"/>
              </a:rPr>
              <a:t>Abdulla </a:t>
            </a:r>
            <a:r>
              <a:rPr lang="uz-Cyrl-UZ" sz="1800" dirty="0" smtClean="0">
                <a:solidFill>
                  <a:srgbClr val="000000"/>
                </a:solidFill>
                <a:latin typeface="Arial" pitchFamily="34" charset="0"/>
                <a:cs typeface="Arial" pitchFamily="34" charset="0"/>
              </a:rPr>
              <a:t>Oripov esa </a:t>
            </a:r>
            <a:r>
              <a:rPr lang="uz-Cyrl-UZ" sz="1800" b="1" i="1" dirty="0" smtClean="0">
                <a:solidFill>
                  <a:srgbClr val="000000"/>
                </a:solidFill>
                <a:latin typeface="Arial" pitchFamily="34" charset="0"/>
                <a:cs typeface="Arial" pitchFamily="34" charset="0"/>
              </a:rPr>
              <a:t>Xitoy safaridan </a:t>
            </a:r>
            <a:r>
              <a:rPr lang="uz-Cyrl-UZ" sz="1800" dirty="0" smtClean="0">
                <a:solidFill>
                  <a:srgbClr val="000000"/>
                </a:solidFill>
                <a:latin typeface="Arial" pitchFamily="34" charset="0"/>
                <a:cs typeface="Arial" pitchFamily="34" charset="0"/>
              </a:rPr>
              <a:t>qaytganidan keyin urumchilik Yolqin Abdushukurning «Kunduz»ni o‘qiganligi va bu asarning ayrim lavhalari hozir ham uning xotirasida omon saqlanayotganligi haqida darak berdi. </a:t>
            </a:r>
            <a:endParaRPr lang="ru-RU" sz="18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42397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7819" y="1535"/>
            <a:ext cx="5751631" cy="47550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nchor="ctr"/>
          <a:lstStyle/>
          <a:p>
            <a:pPr algn="ctr"/>
            <a:r>
              <a:rPr lang="en-US" sz="3200" dirty="0" err="1" smtClean="0">
                <a:solidFill>
                  <a:schemeClr val="bg1"/>
                </a:solidFill>
                <a:latin typeface="Arial" panose="020B0604020202020204" pitchFamily="34" charset="0"/>
                <a:cs typeface="Arial" panose="020B0604020202020204" pitchFamily="34" charset="0"/>
              </a:rPr>
              <a:t>Hamal</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keldi</a:t>
            </a:r>
            <a:r>
              <a:rPr lang="en-US" sz="3200" dirty="0" smtClean="0">
                <a:solidFill>
                  <a:schemeClr val="bg1"/>
                </a:solidFill>
                <a:latin typeface="Arial" panose="020B0604020202020204" pitchFamily="34" charset="0"/>
                <a:cs typeface="Arial" panose="020B0604020202020204" pitchFamily="34" charset="0"/>
              </a:rPr>
              <a:t> – </a:t>
            </a:r>
            <a:r>
              <a:rPr lang="en-US" sz="3200" dirty="0" err="1" smtClean="0">
                <a:solidFill>
                  <a:schemeClr val="bg1"/>
                </a:solidFill>
                <a:latin typeface="Arial" panose="020B0604020202020204" pitchFamily="34" charset="0"/>
                <a:cs typeface="Arial" panose="020B0604020202020204" pitchFamily="34" charset="0"/>
              </a:rPr>
              <a:t>amal</a:t>
            </a:r>
            <a:r>
              <a:rPr lang="en-US" sz="3200" dirty="0" smtClean="0">
                <a:solidFill>
                  <a:schemeClr val="bg1"/>
                </a:solidFill>
                <a:latin typeface="Arial" panose="020B0604020202020204" pitchFamily="34" charset="0"/>
                <a:cs typeface="Arial" panose="020B0604020202020204" pitchFamily="34" charset="0"/>
              </a:rPr>
              <a:t> </a:t>
            </a:r>
            <a:r>
              <a:rPr lang="en-US" sz="3200" dirty="0" err="1" smtClean="0">
                <a:solidFill>
                  <a:schemeClr val="bg1"/>
                </a:solidFill>
                <a:latin typeface="Arial" panose="020B0604020202020204" pitchFamily="34" charset="0"/>
                <a:cs typeface="Arial" panose="020B0604020202020204" pitchFamily="34" charset="0"/>
              </a:rPr>
              <a:t>keldi</a:t>
            </a:r>
            <a:endParaRPr sz="3200" dirty="0">
              <a:solidFill>
                <a:schemeClr val="bg1"/>
              </a:solidFill>
              <a:latin typeface="Arial" panose="020B0604020202020204" pitchFamily="34" charset="0"/>
              <a:cs typeface="Arial" panose="020B0604020202020204" pitchFamily="34" charset="0"/>
            </a:endParaRPr>
          </a:p>
        </p:txBody>
      </p:sp>
      <p:pic>
        <p:nvPicPr>
          <p:cNvPr id="6146" name="Picture 2" descr="C:\Documents and Settings\User\Рабочий стол\кеча3.jpg"/>
          <p:cNvPicPr>
            <a:picLocks noChangeAspect="1" noChangeArrowheads="1"/>
          </p:cNvPicPr>
          <p:nvPr/>
        </p:nvPicPr>
        <p:blipFill>
          <a:blip r:embed="rId2"/>
          <a:srcRect/>
          <a:stretch>
            <a:fillRect/>
          </a:stretch>
        </p:blipFill>
        <p:spPr bwMode="auto">
          <a:xfrm>
            <a:off x="3951295" y="477036"/>
            <a:ext cx="1704975" cy="2676526"/>
          </a:xfrm>
          <a:prstGeom prst="rect">
            <a:avLst/>
          </a:prstGeom>
          <a:noFill/>
        </p:spPr>
      </p:pic>
      <p:sp>
        <p:nvSpPr>
          <p:cNvPr id="4" name="Прямоугольник 3"/>
          <p:cNvSpPr/>
          <p:nvPr/>
        </p:nvSpPr>
        <p:spPr>
          <a:xfrm>
            <a:off x="93643" y="477036"/>
            <a:ext cx="3786214" cy="2749094"/>
          </a:xfrm>
          <a:prstGeom prst="rect">
            <a:avLst/>
          </a:prstGeom>
        </p:spPr>
        <p:txBody>
          <a:bodyPr wrap="square">
            <a:spAutoFit/>
          </a:bodyPr>
          <a:lstStyle/>
          <a:p>
            <a:pPr algn="just">
              <a:spcAft>
                <a:spcPts val="600"/>
              </a:spcAft>
            </a:pP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Hamal</a:t>
            </a:r>
            <a:r>
              <a:rPr lang="en-US" sz="1400" dirty="0" smtClean="0">
                <a:solidFill>
                  <a:srgbClr val="000000"/>
                </a:solidFill>
                <a:latin typeface="Arial" pitchFamily="34" charset="0"/>
                <a:cs typeface="Arial" pitchFamily="34" charset="0"/>
              </a:rPr>
              <a:t> – </a:t>
            </a:r>
            <a:r>
              <a:rPr lang="en-US" sz="1400" dirty="0" err="1" smtClean="0">
                <a:solidFill>
                  <a:srgbClr val="000000"/>
                </a:solidFill>
                <a:latin typeface="Arial" pitchFamily="34" charset="0"/>
                <a:cs typeface="Arial" pitchFamily="34" charset="0"/>
              </a:rPr>
              <a:t>shamsiy</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yil</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hisobiga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ko‘ra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bahorning</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birinchi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oyi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unda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muzlar</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erib</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tabiat</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qish</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uyqusidan</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uyg‘onadi</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Shunda</a:t>
            </a:r>
            <a:r>
              <a:rPr lang="en-US" sz="1400" dirty="0" smtClean="0">
                <a:solidFill>
                  <a:srgbClr val="000000"/>
                </a:solidFill>
                <a:latin typeface="Arial" pitchFamily="34" charset="0"/>
                <a:cs typeface="Arial" pitchFamily="34" charset="0"/>
              </a:rPr>
              <a:t> </a:t>
            </a:r>
            <a:r>
              <a:rPr lang="en-US" sz="1400" i="1" dirty="0" smtClean="0">
                <a:solidFill>
                  <a:srgbClr val="002060"/>
                </a:solidFill>
                <a:latin typeface="Arial" pitchFamily="34" charset="0"/>
                <a:cs typeface="Arial" pitchFamily="34" charset="0"/>
              </a:rPr>
              <a:t>“</a:t>
            </a:r>
            <a:r>
              <a:rPr lang="en-US" sz="1400" i="1" dirty="0" err="1" smtClean="0">
                <a:solidFill>
                  <a:srgbClr val="002060"/>
                </a:solidFill>
                <a:latin typeface="Arial" pitchFamily="34" charset="0"/>
                <a:cs typeface="Arial" pitchFamily="34" charset="0"/>
              </a:rPr>
              <a:t>yana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tabiatning</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dildiragan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tanlariga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iliq</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qon</a:t>
            </a:r>
            <a:r>
              <a:rPr lang="en-US" sz="1400" i="1" dirty="0" smtClean="0">
                <a:solidFill>
                  <a:srgbClr val="00206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yugura</a:t>
            </a:r>
            <a:r>
              <a:rPr lang="en-US" sz="1400" dirty="0" smtClean="0">
                <a:solidFill>
                  <a:srgbClr val="000000"/>
                </a:solidFill>
                <a:latin typeface="Arial" pitchFamily="34" charset="0"/>
                <a:cs typeface="Arial" pitchFamily="34" charset="0"/>
              </a:rPr>
              <a:t> </a:t>
            </a:r>
            <a:r>
              <a:rPr lang="en-US" sz="1400" dirty="0" err="1" smtClean="0">
                <a:solidFill>
                  <a:srgbClr val="000000"/>
                </a:solidFill>
                <a:latin typeface="Arial" pitchFamily="34" charset="0"/>
                <a:cs typeface="Arial" pitchFamily="34" charset="0"/>
              </a:rPr>
              <a:t>boshlaydi</a:t>
            </a:r>
            <a:r>
              <a:rPr lang="en-US" sz="1400" dirty="0" smtClean="0">
                <a:solidFill>
                  <a:srgbClr val="000000"/>
                </a:solidFill>
                <a:latin typeface="Arial" pitchFamily="34" charset="0"/>
                <a:cs typeface="Arial" pitchFamily="34" charset="0"/>
              </a:rPr>
              <a:t>.</a:t>
            </a:r>
          </a:p>
          <a:p>
            <a:pPr algn="just"/>
            <a:r>
              <a:rPr lang="en-US" sz="1400" i="1" dirty="0" smtClean="0">
                <a:solidFill>
                  <a:srgbClr val="002060"/>
                </a:solidFill>
                <a:latin typeface="Arial" pitchFamily="34" charset="0"/>
                <a:cs typeface="Arial" pitchFamily="34" charset="0"/>
              </a:rPr>
              <a:t>“</a:t>
            </a:r>
            <a:r>
              <a:rPr lang="en-US" sz="1400" i="1" dirty="0" err="1" smtClean="0">
                <a:solidFill>
                  <a:srgbClr val="002060"/>
                </a:solidFill>
                <a:latin typeface="Arial" pitchFamily="34" charset="0"/>
                <a:cs typeface="Arial" pitchFamily="34" charset="0"/>
              </a:rPr>
              <a:t>Tollarning</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ko‘m-ko‘k</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sochpopuklari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qizlarning</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mayda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o‘rilgan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kokillariday</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selkillab</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tushmoqqa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boshladi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Muz</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tagida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loyqalanib</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oqqan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suvlarning</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g‘amli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yuzlari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kuldi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o‘zlari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horg‘in-horg‘in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oqsalar-da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bo‘shalgan</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gul</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singari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erkinlik</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nash’asini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kemira-kemira</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ilgari</a:t>
            </a:r>
            <a:r>
              <a:rPr lang="en-US" sz="1400" i="1" dirty="0" smtClean="0">
                <a:solidFill>
                  <a:srgbClr val="002060"/>
                </a:solidFill>
                <a:latin typeface="Arial" pitchFamily="34" charset="0"/>
                <a:cs typeface="Arial" pitchFamily="34" charset="0"/>
              </a:rPr>
              <a:t> </a:t>
            </a:r>
            <a:r>
              <a:rPr lang="en-US" sz="1400" i="1" dirty="0" err="1" smtClean="0">
                <a:solidFill>
                  <a:srgbClr val="002060"/>
                </a:solidFill>
                <a:latin typeface="Arial" pitchFamily="34" charset="0"/>
                <a:cs typeface="Arial" pitchFamily="34" charset="0"/>
              </a:rPr>
              <a:t>bosadilar</a:t>
            </a:r>
            <a:r>
              <a:rPr lang="en-US" sz="1400" i="1" dirty="0" smtClean="0">
                <a:solidFill>
                  <a:srgbClr val="002060"/>
                </a:solidFill>
                <a:latin typeface="Arial" pitchFamily="34" charset="0"/>
                <a:cs typeface="Arial" pitchFamily="34" charset="0"/>
              </a:rPr>
              <a:t>…”</a:t>
            </a:r>
            <a:endParaRPr lang="ru-RU" sz="1200" i="1" dirty="0">
              <a:solidFill>
                <a:srgbClr val="002060"/>
              </a:solidFill>
            </a:endParaRPr>
          </a:p>
        </p:txBody>
      </p:sp>
    </p:spTree>
    <p:extLst>
      <p:ext uri="{BB962C8B-B14F-4D97-AF65-F5344CB8AC3E}">
        <p14:creationId xmlns:p14="http://schemas.microsoft.com/office/powerpoint/2010/main" xmlns="" val="4239714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i9_Aqua Teal">
      <a:dk1>
        <a:srgbClr val="57565A"/>
      </a:dk1>
      <a:lt1>
        <a:sysClr val="window" lastClr="FFFFFF"/>
      </a:lt1>
      <a:dk2>
        <a:srgbClr val="1C5686"/>
      </a:dk2>
      <a:lt2>
        <a:srgbClr val="176490"/>
      </a:lt2>
      <a:accent1>
        <a:srgbClr val="51C3CA"/>
      </a:accent1>
      <a:accent2>
        <a:srgbClr val="3CB2C3"/>
      </a:accent2>
      <a:accent3>
        <a:srgbClr val="1AA5BD"/>
      </a:accent3>
      <a:accent4>
        <a:srgbClr val="0097B7"/>
      </a:accent4>
      <a:accent5>
        <a:srgbClr val="0086AC"/>
      </a:accent5>
      <a:accent6>
        <a:srgbClr val="00759E"/>
      </a:accent6>
      <a:hlink>
        <a:srgbClr val="7030A0"/>
      </a:hlink>
      <a:folHlink>
        <a:srgbClr val="00B0F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153301</TotalTime>
  <Words>612</Words>
  <Application>Microsoft Office PowerPoint</Application>
  <PresentationFormat>Произвольный</PresentationFormat>
  <Paragraphs>36</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1_Office Theme</vt:lpstr>
      <vt:lpstr>Слайд 1</vt:lpstr>
      <vt:lpstr>Abdulhamid Sulaymon o‘g‘li Cho‘lpon 1898-yilda Andijon shahrining Qatorterak mahallasida tug‘ildi.</vt:lpstr>
      <vt:lpstr>      Cho‘lpon mislsiz she’riy kashfiyotlardan tashqari «Kecha va kunduz» deb ataluvchi birinchi o‘zbek roman-dilogiyasining muallifi hamdir. Asar ko‘pchilik o‘quvchilar tomonidan Abdulla Qodiriyning «O‘tkan kunlar» romani darajasidagi asar sifatida baho oldi. Asar 1935-1936-yillarda yozilgan. </vt:lpstr>
      <vt:lpstr>    “Ushbu romanning dastlabki boblari                      1935-yilda «Sovet adabiyoti» jurnalining                         1-sonida e’lon qilindi. Bu faktga asoslanib, biz asarni 1934-yilda yozib tugallangan, deb qat’iy ayta olamiz.      Adabiy tanqidning «zambaraklar»i o‘zini nishonga olib turganini bilgan Cho‘lpon roman qo‘lyozmasining Yozuvchilar uyushmasida muhokama qilinishini qanchalik istamasin, rasmiy adabiy jamoatchilik bu ishga bosh qo‘shmadi”.                                 (N. Karimov maqolasidan olindi.)  </vt:lpstr>
      <vt:lpstr>   Muhokama uchun roman o‘qiladigan bo‘lganda, bor-yo‘g‘i 11 kishi qatnashdi. Ikkinchi safar ulardan atigi 7 tasi ishtirok etdi. Uchinchi qismning o‘qilishiga esa    4-5 kishidan boshqasi kelmadi. Hatto uyushma rahbarlari ham Cho‘lponning romani bilan qiziqmadilar. </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User</cp:lastModifiedBy>
  <cp:revision>1622</cp:revision>
  <dcterms:created xsi:type="dcterms:W3CDTF">2014-10-08T23:03:32Z</dcterms:created>
  <dcterms:modified xsi:type="dcterms:W3CDTF">2020-12-14T17:34:35Z</dcterms:modified>
</cp:coreProperties>
</file>