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1"/>
  </p:notesMasterIdLst>
  <p:sldIdLst>
    <p:sldId id="1359" r:id="rId2"/>
    <p:sldId id="1363" r:id="rId3"/>
    <p:sldId id="1398" r:id="rId4"/>
    <p:sldId id="1396" r:id="rId5"/>
    <p:sldId id="1397" r:id="rId6"/>
    <p:sldId id="1395" r:id="rId7"/>
    <p:sldId id="1394" r:id="rId8"/>
    <p:sldId id="1393" r:id="rId9"/>
    <p:sldId id="1392" r:id="rId10"/>
    <p:sldId id="1391" r:id="rId11"/>
    <p:sldId id="1390" r:id="rId12"/>
    <p:sldId id="1401" r:id="rId13"/>
    <p:sldId id="1389" r:id="rId14"/>
    <p:sldId id="1400" r:id="rId15"/>
    <p:sldId id="1399" r:id="rId16"/>
    <p:sldId id="1388" r:id="rId17"/>
    <p:sldId id="1402" r:id="rId18"/>
    <p:sldId id="1404" r:id="rId19"/>
    <p:sldId id="1405" r:id="rId2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Font" id="{01319F16-3CEB-44B1-837A-5DFE664B1540}">
          <p14:sldIdLst>
            <p14:sldId id="1359"/>
            <p14:sldId id="1356"/>
            <p14:sldId id="1365"/>
            <p14:sldId id="1360"/>
            <p14:sldId id="1364"/>
            <p14:sldId id="1363"/>
            <p14:sldId id="1362"/>
            <p14:sldId id="1366"/>
            <p14:sldId id="1367"/>
            <p14:sldId id="1368"/>
            <p14:sldId id="13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E389"/>
    <a:srgbClr val="CCCCFF"/>
    <a:srgbClr val="FFC9C9"/>
    <a:srgbClr val="B9EDFF"/>
    <a:srgbClr val="9999FF"/>
    <a:srgbClr val="CFA4FA"/>
    <a:srgbClr val="FF7575"/>
    <a:srgbClr val="ADDB7B"/>
    <a:srgbClr val="1A74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4" autoAdjust="0"/>
    <p:restoredTop sz="95491" autoAdjust="0"/>
  </p:normalViewPr>
  <p:slideViewPr>
    <p:cSldViewPr snapToObjects="1">
      <p:cViewPr varScale="1">
        <p:scale>
          <a:sx n="166" d="100"/>
          <a:sy n="166" d="100"/>
        </p:scale>
        <p:origin x="-96" y="-576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564035797_abdulhamid-cholpon-chlpon-abdulamid-sulaymon-li-1897-1938-1.png"/>
          <p:cNvPicPr>
            <a:picLocks noChangeAspect="1" noChangeArrowheads="1"/>
          </p:cNvPicPr>
          <p:nvPr/>
        </p:nvPicPr>
        <p:blipFill>
          <a:blip r:embed="rId2"/>
          <a:srcRect l="16105" t="2136" r="17191"/>
          <a:stretch>
            <a:fillRect/>
          </a:stretch>
        </p:blipFill>
        <p:spPr bwMode="auto">
          <a:xfrm>
            <a:off x="4022733" y="1081456"/>
            <a:ext cx="1616022" cy="1868294"/>
          </a:xfrm>
          <a:prstGeom prst="rect">
            <a:avLst/>
          </a:prstGeom>
          <a:noFill/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39417" y="1262854"/>
            <a:ext cx="3483316" cy="112208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Bef>
                <a:spcPts val="110"/>
              </a:spcBef>
              <a:spcAft>
                <a:spcPts val="1200"/>
              </a:spcAft>
            </a:pPr>
            <a:r>
              <a:rPr sz="2400" b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Mavzu:</a:t>
            </a:r>
            <a:r>
              <a:rPr lang="ru-RU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Abdulhamid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Cho‘lpon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ijodi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232" y="1121543"/>
            <a:ext cx="36356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56402" y="2194316"/>
            <a:ext cx="36039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51361" y="248655"/>
            <a:ext cx="847789" cy="41532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51361" y="227771"/>
            <a:ext cx="847789" cy="43621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51361" y="248656"/>
            <a:ext cx="847789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ru-RU" sz="2247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1800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450965" y="215732"/>
            <a:ext cx="188277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4693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endParaRPr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1.   Jamoliddinxon-TEGMANG\FOTOLAR   -   2\Ijodkorlar foto\Ijodjor-oxirgi variant\choolp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49" t="15703" r="7301"/>
          <a:stretch/>
        </p:blipFill>
        <p:spPr bwMode="auto">
          <a:xfrm>
            <a:off x="172230" y="548474"/>
            <a:ext cx="985834" cy="128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1.   Jamoliddinxon-TEGMANG\FOTOLAR   -   2\Ijodkorlar foto\Ijodjor-oxirgi variant\fitr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7" y="1888246"/>
            <a:ext cx="997847" cy="1330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379527" y="548474"/>
            <a:ext cx="4214842" cy="2500330"/>
          </a:xfrm>
          <a:prstGeom prst="round2DiagRect">
            <a:avLst/>
          </a:prstGeom>
          <a:solidFill>
            <a:srgbClr val="CFA4FA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Barmoq vazni C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ho‘lpon</a:t>
            </a: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 Fitratning ijodiy izlanishlari bilan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asrning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20-y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boshlaridayoq yangi o‘zbek she’riyatining asosiy vazniga aylandi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Pyesalari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1798" y="548473"/>
            <a:ext cx="3764009" cy="2292935"/>
          </a:xfrm>
          <a:prstGeom prst="rect">
            <a:avLst/>
          </a:prstGeom>
          <a:solidFill>
            <a:srgbClr val="B9EDFF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1928-yil - “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O’rtoq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Qarshiboyev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1921-yil - “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Yorqinoy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uz-Cyrl-UZ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1922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“</a:t>
            </a:r>
            <a:r>
              <a:rPr lang="uz-Cyrl-UZ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Sevgi va saltanat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uz-Cyrl-UZ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1922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“</a:t>
            </a:r>
            <a:r>
              <a:rPr lang="uz-Cyrl-UZ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uz-Cyrl-UZ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o‘pon sevgisi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1928-yil - “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Hujum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Rus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yozuvchisi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V.Yan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1921-yil - “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Halil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farang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1926-yil - “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rining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isyoni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Qorovul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uyqusi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“Yana 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uylanaman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</a:p>
          <a:p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Uzunquloq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bobo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Mushtumzo‘r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”…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User\Рабочий стол\чулп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43" y="834226"/>
            <a:ext cx="1714513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Ocherk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hikoyalari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9592" y="575930"/>
            <a:ext cx="3879857" cy="2664158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OCHERKLARI: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Cyrl-U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Yo‘l esdaligi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Vayronalar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orasidan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ocherklari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algn="ctr"/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HIKOYALAR: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Oydin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kechalarda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Qor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qo‘ynida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lola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Novvoy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qiz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podshoning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in’omi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Gavharoy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”…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User\Рабочий стол\чулпон3.jpg"/>
          <p:cNvPicPr>
            <a:picLocks noChangeAspect="1" noChangeArrowheads="1"/>
          </p:cNvPicPr>
          <p:nvPr/>
        </p:nvPicPr>
        <p:blipFill>
          <a:blip r:embed="rId2"/>
          <a:srcRect r="3846"/>
          <a:stretch>
            <a:fillRect/>
          </a:stretch>
        </p:blipFill>
        <p:spPr bwMode="auto">
          <a:xfrm>
            <a:off x="93643" y="575929"/>
            <a:ext cx="1785949" cy="2664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Tarjimalari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6716" y="477037"/>
            <a:ext cx="3929091" cy="255454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K.Gotssi, «Malikai Turondot»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N.V.Gogol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«Tergovchi»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Moler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“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Xasis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K.Goldon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 boyga bir qarol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Lope de Vega -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Qo‘zi bulo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q”</a:t>
            </a:r>
          </a:p>
          <a:p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U.S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ekspir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“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Hamlet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F.S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iller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Bosmachilar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S.Levitina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“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Hukm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A.Fayko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Portfelli kishi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uz-Cyrl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esalarini o‘zbek tiliga o‘girdi.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1.   Jamoliddinxon-TEGMANG\0.   SLAYDLAR - 5-9 ADABIYOT\R-A-S-M\1.  gif\boook-gif\c79f0ba4b5b5d69fbfc95a422fd308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5" r="5957"/>
          <a:stretch/>
        </p:blipFill>
        <p:spPr bwMode="auto">
          <a:xfrm>
            <a:off x="7820" y="477036"/>
            <a:ext cx="1728896" cy="2763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Cho‘lpon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mohir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tarjimon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1031" y="548474"/>
            <a:ext cx="3736981" cy="2308324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Cyrl-UZ" sz="1600" b="1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A.S.Pushkin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z-Cyrl-UZ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«Boris Godunov», «Dubrovskiy»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z-Cyrl-UZ" sz="1600" b="1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I.S.Turgenev</a:t>
            </a:r>
            <a:r>
              <a:rPr lang="uz-Cyrl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«C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uz-Cyrl-UZ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o‘ri qiz»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z-Cyrl-UZ" sz="1600" b="1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I.Franko</a:t>
            </a:r>
            <a:r>
              <a:rPr lang="uz-Cyrl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z-Cyrl-UZ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«Million», «Feruza»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z-Cyrl-UZ" sz="1600" b="1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L.Andreev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z-Cyrl-UZ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«Gubernator», «Osilgan etti kishining hikoyasi»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z-Cyrl-UZ" sz="1600" b="1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A.P.C</a:t>
            </a:r>
            <a:r>
              <a:rPr lang="en-US" sz="1600" b="1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uz-Cyrl-UZ" sz="1600" b="1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exov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z-Cyrl-UZ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«Qochoq»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z-Cyrl-UZ" sz="1600" b="1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A.M.Gorkiy</a:t>
            </a:r>
            <a:r>
              <a:rPr lang="uz-Cyrl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z-Cyrl-UZ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«Ilgaklar», «Ona»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asarlarni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tarjima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User\Рабочий стол\чулп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81" y="834226"/>
            <a:ext cx="1586022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Mash’um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08287" y="762788"/>
            <a:ext cx="2771787" cy="235745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</a:rPr>
              <a:t>Millat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baxti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uchun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jonini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tikkan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jasur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o‘g‘lon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</a:rPr>
              <a:t>buyuk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iste’dod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egasi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bo‘lgan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adib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1937-yilning 14-iyulida </a:t>
            </a:r>
            <a:r>
              <a:rPr lang="en-US" sz="1600" dirty="0" err="1" smtClean="0">
                <a:solidFill>
                  <a:srgbClr val="002060"/>
                </a:solidFill>
              </a:rPr>
              <a:t>qamoqqa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olinadi</a:t>
            </a:r>
            <a:r>
              <a:rPr lang="en-US" sz="1600" dirty="0" smtClean="0">
                <a:solidFill>
                  <a:srgbClr val="002060"/>
                </a:solidFill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</a:rPr>
              <a:t>Davrining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bir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guruh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asl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farzandlari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qatori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1938-yilning 4-oktabrida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otib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tashlanadi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Documents and Settings\User\Рабочий стол\оти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0" y="691350"/>
            <a:ext cx="2729030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1" y="119846"/>
            <a:ext cx="2193923" cy="2396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93974" y="119846"/>
            <a:ext cx="3071834" cy="3000396"/>
          </a:xfrm>
          <a:prstGeom prst="roundRect">
            <a:avLst/>
          </a:prstGeom>
          <a:solidFill>
            <a:srgbClr val="B9EDF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tugal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baxsh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eng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omil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shundaki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Cho‘lpon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hayotining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tahlilini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ijtimoiy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hayot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mulohazalari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xulosalarini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o‘rinda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yalong‘och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aytishga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urinmaydi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bularning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jonli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odamlar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xarakterlari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mantiqi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vositasida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ochiladi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3644" y="2763052"/>
            <a:ext cx="2500330" cy="35719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Ozod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Sharafiddinov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Qahramoni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44"/>
          <a:stretch/>
        </p:blipFill>
        <p:spPr>
          <a:xfrm>
            <a:off x="93643" y="95756"/>
            <a:ext cx="1771519" cy="30230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51031" y="95756"/>
            <a:ext cx="3714776" cy="2970044"/>
          </a:xfrm>
          <a:prstGeom prst="rect">
            <a:avLst/>
          </a:prstGeom>
          <a:solidFill>
            <a:srgbClr val="FFC9C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«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Cho‘lponning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ulug‘vorligi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shundaki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u XX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adabiyotini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pog‘onaga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ko‘tarib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adabiy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tilining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shakllanishi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ravnaq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topishiga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ulkan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hissa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qo‘shibgina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qolmasdan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xalqda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Vatan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Millat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Istiqlol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tushunchalarining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teran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ma’no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kasb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etishiga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mislsiz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darajada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ta’sir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ko‘rsatdi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O‘zga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so‘zlar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aytganda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u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xalqda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hurriyat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tuyg‘usini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uyg‘otdi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ko‘zidagi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g‘aflat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pardasini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tashladi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unda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Vatanga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muhabbat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kelajakka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ishonch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hislarini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tarbiyaladi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fuqarolik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jasorati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xuddi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shundadir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                          </a:t>
            </a:r>
          </a:p>
          <a:p>
            <a:pPr algn="just"/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Naim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Karimov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13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akademik</a:t>
            </a:r>
            <a:endParaRPr lang="ru-RU" sz="1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dilmurod-quro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2667" y="477036"/>
            <a:ext cx="2134946" cy="175215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3642" y="119846"/>
            <a:ext cx="3357587" cy="3071834"/>
          </a:xfrm>
          <a:prstGeom prst="roundRect">
            <a:avLst>
              <a:gd name="adj" fmla="val 12361"/>
            </a:avLst>
          </a:prstGeom>
          <a:solidFill>
            <a:srgbClr val="CCCCF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“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adabiyotimizda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zamonaviy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nasrchilik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endigina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shakllanayotgan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pallada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Cho‘lponning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ijodiy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izlanishlari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nasrimizning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poetik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arenasini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boyitishga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sezilarli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hissa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qo‘shildi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Cho‘lpon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nasriy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janrlarning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turfa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imkoniyatlarini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namoyon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poetik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usul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vositalarni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dadil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tajriba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adabiyotimizda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o‘zlashib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qolishiga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puxta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zamin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hozirladi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22667" y="2477300"/>
            <a:ext cx="2134946" cy="428628"/>
          </a:xfrm>
          <a:prstGeom prst="round2DiagRect">
            <a:avLst/>
          </a:prstGeom>
          <a:solidFill>
            <a:srgbClr val="CCCCF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Dilmurod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Quronov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adabiyotshunos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081" y="619912"/>
            <a:ext cx="31432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1200"/>
              </a:spcAft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Cho‘lponning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ijodiga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oid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ma’lumotlarni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bilasiz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28600" indent="-228600" algn="just"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asarini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o‘qish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User\Рабочий стол\Kitoblar rasmi\скачанные файлы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1229" y="691350"/>
            <a:ext cx="2093907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Cho‘lpon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(1898-1938)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5081" y="548474"/>
            <a:ext cx="3286148" cy="250033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uz-Cyrl-U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Abdulhamid Sulaymon o‘g‘li </a:t>
            </a:r>
            <a:r>
              <a:rPr lang="uz-Cyrl-U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Cho‘lpon </a:t>
            </a:r>
            <a:r>
              <a:rPr lang="uz-Cyrl-UZ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1898-yilda </a:t>
            </a:r>
            <a:r>
              <a:rPr lang="uz-Cyrl-U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Andijon shahrining </a:t>
            </a:r>
            <a:r>
              <a:rPr lang="uz-Cyrl-U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Qatorterak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mahallasida tug‘ildi</a:t>
            </a:r>
            <a:r>
              <a:rPr lang="uz-Cyrl-UZ" sz="3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\Рабочий стол\чулп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2675" y="548474"/>
            <a:ext cx="1914525" cy="239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Ziyoli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Documents and Settings\User\Рабочий стол\чулпон3.jpg"/>
          <p:cNvPicPr>
            <a:picLocks noChangeAspect="1" noChangeArrowheads="1"/>
          </p:cNvPicPr>
          <p:nvPr/>
        </p:nvPicPr>
        <p:blipFill>
          <a:blip r:embed="rId2"/>
          <a:srcRect r="3846"/>
          <a:stretch>
            <a:fillRect/>
          </a:stretch>
        </p:blipFill>
        <p:spPr bwMode="auto">
          <a:xfrm>
            <a:off x="3879857" y="575929"/>
            <a:ext cx="1785949" cy="2664159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081" y="691350"/>
            <a:ext cx="3571900" cy="2357454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z-Cyrl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 otasi Sulaymonqul mulla </a:t>
            </a:r>
            <a:r>
              <a:rPr lang="uz-Cyrl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Muhammad Yunus o‘g‘li</a:t>
            </a:r>
            <a:r>
              <a:rPr lang="uz-Cyrl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Andijonning obro‘li kishilaridan bo‘lib, savdogarchilik bilan shug‘ullanar edi.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zamonasining o‘qimishli kishilaridan hisoblanar, o‘zi ham she’rlar yozib turardi. O‘sha davrda bo‘lajak shoirning otasi o‘zi yozgan hajviy she’rlardan devon tuzganligi haqida ma’lumotlar bor.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Rasvo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taxallusi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Documents and Settings\User\Рабочий стол\чулпон1.jpg"/>
          <p:cNvPicPr>
            <a:picLocks noChangeAspect="1" noChangeArrowheads="1"/>
          </p:cNvPicPr>
          <p:nvPr/>
        </p:nvPicPr>
        <p:blipFill>
          <a:blip r:embed="rId2"/>
          <a:srcRect l="9378" t="3029" r="9346" b="16848"/>
          <a:stretch>
            <a:fillRect/>
          </a:stretch>
        </p:blipFill>
        <p:spPr bwMode="auto">
          <a:xfrm>
            <a:off x="3808419" y="575929"/>
            <a:ext cx="1857388" cy="261575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5081" y="548474"/>
            <a:ext cx="3286148" cy="250033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Cho‘lpon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madrasa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tahsilini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ko‘rgach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               1912-1914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yillarda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rus-tuzem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„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Tarjimon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gazetasi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„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Oyna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jurnaliga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xabar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yo‘llab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1914-yilda „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Sadoyi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gazetasida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Cho‘lponning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qardoshlarimizga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qilinishi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mavzusiga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kuyinayotgan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kelganidan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darak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Cho‘lpon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tong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Documents and Settings\User\Рабочий стол\чулпон5.jpg"/>
          <p:cNvPicPr>
            <a:picLocks noChangeAspect="1" noChangeArrowheads="1"/>
          </p:cNvPicPr>
          <p:nvPr/>
        </p:nvPicPr>
        <p:blipFill>
          <a:blip r:embed="rId2"/>
          <a:srcRect l="6047"/>
          <a:stretch>
            <a:fillRect/>
          </a:stretch>
        </p:blipFill>
        <p:spPr bwMode="auto">
          <a:xfrm>
            <a:off x="3808420" y="548474"/>
            <a:ext cx="1951030" cy="2664159"/>
          </a:xfrm>
          <a:prstGeom prst="roundRect">
            <a:avLst>
              <a:gd name="adj" fmla="val 16667"/>
            </a:avLst>
          </a:prstGeom>
          <a:ln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5081" y="619911"/>
            <a:ext cx="3429024" cy="2401437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Cho‘lpon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Sadoyi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gazetasida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Qurboni</a:t>
            </a:r>
            <a:r>
              <a:rPr lang="en-US" sz="2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Jaholat</a:t>
            </a:r>
            <a:r>
              <a:rPr lang="en-US" sz="2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Do‘xtur</a:t>
            </a:r>
            <a:r>
              <a:rPr lang="en-US" sz="2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Muhammadyor</a:t>
            </a:r>
            <a:r>
              <a:rPr lang="en-US" sz="2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hikoyalarini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Yozg‘uvchilarimizga</a:t>
            </a:r>
            <a:r>
              <a:rPr lang="en-US" sz="2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”, “</a:t>
            </a:r>
            <a:r>
              <a:rPr lang="en-US" sz="20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Adabiyot</a:t>
            </a:r>
            <a:r>
              <a:rPr lang="en-US" sz="2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nadur</a:t>
            </a:r>
            <a:r>
              <a:rPr lang="en-US" sz="2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?”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maqolalari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(1914-yil)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Cho‘lpon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tong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3643" y="575929"/>
            <a:ext cx="3143272" cy="2500330"/>
          </a:xfrm>
          <a:prstGeom prst="flowChartAlternateProcess">
            <a:avLst/>
          </a:prstGeom>
          <a:ln w="28575" cap="flat" cmpd="sng" algn="ctr">
            <a:solidFill>
              <a:srgbClr val="FF0000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575936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Cho‘lpon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paytda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endigina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16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yoshga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kirgan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yigitcha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bo‘lib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Munavvar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qori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unga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bejiz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kern="800" cap="none" spc="-25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Cho‘lpon</a:t>
            </a:r>
            <a:r>
              <a:rPr kumimoji="0" lang="en-US" sz="2000" i="1" u="none" strike="noStrike" kern="800" cap="none" spc="-2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Tong </a:t>
            </a:r>
            <a:r>
              <a:rPr kumimoji="0" lang="en-US" sz="2000" i="1" u="none" strike="noStrike" kern="800" cap="none" spc="-25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yulduzi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degan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taxallus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bermagan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ekan</a:t>
            </a:r>
            <a:r>
              <a:rPr kumimoji="0" lang="en-US" sz="2000" b="0" i="0" u="none" strike="noStrike" kern="8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ru-RU" sz="2000" b="0" i="0" u="none" strike="noStrike" kern="800" cap="none" spc="-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\Рабочий стол\чулп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229" y="762788"/>
            <a:ext cx="2128028" cy="2128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Cho‘lponning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jo‘shqin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477035"/>
            <a:ext cx="55721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1919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-19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«Y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ngi </a:t>
            </a:r>
            <a:r>
              <a:rPr lang="en-US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arq», «Ishtirokiyun» (1920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 «Qizil bayroq», 1922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 «Turkiston») gaz</a:t>
            </a:r>
            <a:r>
              <a:rPr lang="en-US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etasi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adabiy xodim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1920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-19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 maorif komissarligi qoshidagi Ilmiy kengash (1921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 O‘lka o‘zbek bilim hay’ati, 1922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 Ilmiy hay’at)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rais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1921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«Buxoro axbori» gaz</a:t>
            </a:r>
            <a:r>
              <a:rPr lang="en-US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etasi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muharrir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1921; 1922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«Turon» teatrida direktor</a:t>
            </a: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pic>
        <p:nvPicPr>
          <p:cNvPr id="4" name="Picture 3" descr="D:\1.   Jamoliddinxon-TEGMANG\0.   SLAYDLAR - 5-9 ADABIYOT\R-A-S-M\1.  gif\0_afdbb_36d3245_ori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13" y="1834358"/>
            <a:ext cx="781821" cy="740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1.   Jamoliddinxon-TEGMANG\0.   SLAYDLAR - 5-9 ADABIYOT\R-A-S-M\1.  gif\boook-gif\122797381028734282Farmeral_book_icon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13" y="2391352"/>
            <a:ext cx="1455994" cy="848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Cho‘lponning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jo‘shqin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557421"/>
            <a:ext cx="557216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1922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«Mushtum» jur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nali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 «Darxon» gaz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etasi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texnik muharrir, adabiy xodim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1924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 drama studiyasi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adabiy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emakdosh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1927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 davlat drama teatrida adabiy emakdosh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1931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SSSR va S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arq xalqlari markaziy nashriyotida tarjimon (Moskva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1935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«Mushtum» va «Guliston» jur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 hamda «Teatru» gaz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etasi</a:t>
            </a:r>
            <a:r>
              <a:rPr lang="uz-Cyrl-U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adabiy xodim (jamoatchilik asosida).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to‘plamlari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477036"/>
            <a:ext cx="3143271" cy="2693045"/>
          </a:xfrm>
          <a:prstGeom prst="rect">
            <a:avLst/>
          </a:prstGeom>
          <a:solidFill>
            <a:srgbClr val="FFE389"/>
          </a:solidFill>
        </p:spPr>
        <p:txBody>
          <a:bodyPr wrap="square">
            <a:spAutoFit/>
          </a:bodyPr>
          <a:lstStyle/>
          <a:p>
            <a:pPr algn="ctr"/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Uyg‘onish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(1922);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Buloqlar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(1923);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shoirlari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(1923);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Go‘zal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yozg‘ichlar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(1925);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Adabiyot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parchalari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(1926);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“Tong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sirlari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(1926);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Soz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(1935);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Jo‘r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-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oxirgi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to‘plami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nashr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etilmay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“Yana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oldim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sozimni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(1991).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\Рабочий стол\чулп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4" y="477035"/>
            <a:ext cx="2428893" cy="2693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153124</TotalTime>
  <Words>930</Words>
  <Application>Microsoft Office PowerPoint</Application>
  <PresentationFormat>Произвольный</PresentationFormat>
  <Paragraphs>92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1_Office Theme</vt:lpstr>
      <vt:lpstr>Слайд 1</vt:lpstr>
      <vt:lpstr>Abdulhamid Sulaymon o‘g‘li Cho‘lpon 1898-yilda Andijon shahrining Qatorterak mahallasida tug‘ildi.</vt:lpstr>
      <vt:lpstr>   Uning otasi Sulaymonqul mulla Muhammad Yunus o‘g‘li Andijonning obro‘li kishilaridan bo‘lib, savdogarchilik bilan shug‘ullanar edi. U zamonasining o‘qimishli kishilaridan hisoblanar, o‘zi ham she’rlar yozib turardi. O‘sha davrda bo‘lajak shoirning otasi o‘zi yozgan hajviy she’rlardan devon tuzganligi haqida ma’lumotlar bor. “Rasvo” taxallusi bilan ijod qilgan.</vt:lpstr>
      <vt:lpstr>   Cho‘lpon madrasa tahsilini ko‘rgach,                 1912-1914 - yillarda rus-tuzem maktabida o‘qidi. Shu vaqtda „Tarjimon" gazetasi va „Oyna" jurnaliga xabar va she’rlar yo‘llab turdi.     1914-yilda „Sadoyi Turkiston" gazetasida Cho‘lponning  “Turkistonli qardoshlarimizga” she’rining e’lon qilinishi esa o‘z mavzusiga ega, o‘zbek xalqining taqdiri ustida kuyinayotgan shoirning dunyoga kelganidan darak beradi.</vt:lpstr>
      <vt:lpstr> Cho‘lpon “Sadoyi Turkiston” gazetasida “Qurboni Jaholat” va “Do‘xtur Muhammadyor” hikoyalarini hamda “Yozg‘uvchilarimizga”, “Adabiyot nadur?” maqolalari (1914-yil) ni e’lon qildi.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1619</cp:revision>
  <dcterms:created xsi:type="dcterms:W3CDTF">2014-10-08T23:03:32Z</dcterms:created>
  <dcterms:modified xsi:type="dcterms:W3CDTF">2020-12-14T17:09:10Z</dcterms:modified>
</cp:coreProperties>
</file>