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14"/>
  </p:notesMasterIdLst>
  <p:sldIdLst>
    <p:sldId id="1359" r:id="rId2"/>
    <p:sldId id="1356" r:id="rId3"/>
    <p:sldId id="1361" r:id="rId4"/>
    <p:sldId id="1362" r:id="rId5"/>
    <p:sldId id="1372" r:id="rId6"/>
    <p:sldId id="1364" r:id="rId7"/>
    <p:sldId id="1365" r:id="rId8"/>
    <p:sldId id="1366" r:id="rId9"/>
    <p:sldId id="1367" r:id="rId10"/>
    <p:sldId id="1373" r:id="rId11"/>
    <p:sldId id="1368" r:id="rId12"/>
    <p:sldId id="1369" r:id="rId13"/>
  </p:sldIdLst>
  <p:sldSz cx="5759450" cy="3240088"/>
  <p:notesSz cx="6858000" cy="9144000"/>
  <p:defaultTextStyle>
    <a:defPPr>
      <a:defRPr lang="en-US"/>
    </a:defPPr>
    <a:lvl1pPr marL="0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1pPr>
    <a:lvl2pPr marL="287948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2pPr>
    <a:lvl3pPr marL="575895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3pPr>
    <a:lvl4pPr marL="863842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4pPr>
    <a:lvl5pPr marL="1151789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5pPr>
    <a:lvl6pPr marL="1439737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6pPr>
    <a:lvl7pPr marL="1727684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7pPr>
    <a:lvl8pPr marL="2015632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8pPr>
    <a:lvl9pPr marL="2303580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ont" id="{01319F16-3CEB-44B1-837A-5DFE664B1540}">
          <p14:sldIdLst>
            <p14:sldId id="1359"/>
            <p14:sldId id="1356"/>
            <p14:sldId id="1361"/>
            <p14:sldId id="1362"/>
            <p14:sldId id="1372"/>
            <p14:sldId id="1364"/>
            <p14:sldId id="1365"/>
            <p14:sldId id="1366"/>
            <p14:sldId id="1367"/>
            <p14:sldId id="1373"/>
            <p14:sldId id="1368"/>
            <p14:sldId id="13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742" userDrawn="1">
          <p15:clr>
            <a:srgbClr val="A4A3A4"/>
          </p15:clr>
        </p15:guide>
        <p15:guide id="2" pos="1882" userDrawn="1">
          <p15:clr>
            <a:srgbClr val="A4A3A4"/>
          </p15:clr>
        </p15:guide>
        <p15:guide id="3" orient="horz" pos="517" userDrawn="1">
          <p15:clr>
            <a:srgbClr val="A4A3A4"/>
          </p15:clr>
        </p15:guide>
        <p15:guide id="4" pos="15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вар Фархадович" initials="АФ" lastIdx="1" clrIdx="0">
    <p:extLst>
      <p:ext uri="{19B8F6BF-5375-455C-9EA6-DF929625EA0E}">
        <p15:presenceInfo xmlns:p15="http://schemas.microsoft.com/office/powerpoint/2012/main" userId="b45d8b19bf4079a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DDDDD"/>
    <a:srgbClr val="B2B2B2"/>
    <a:srgbClr val="FFFFFF"/>
    <a:srgbClr val="808080"/>
    <a:srgbClr val="5F5F5F"/>
    <a:srgbClr val="C0C0C0"/>
    <a:srgbClr val="7F7F7F"/>
    <a:srgbClr val="328682"/>
    <a:srgbClr val="3278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4" autoAdjust="0"/>
    <p:restoredTop sz="95491" autoAdjust="0"/>
  </p:normalViewPr>
  <p:slideViewPr>
    <p:cSldViewPr snapToObjects="1">
      <p:cViewPr varScale="1">
        <p:scale>
          <a:sx n="137" d="100"/>
          <a:sy n="137" d="100"/>
        </p:scale>
        <p:origin x="846" y="114"/>
      </p:cViewPr>
      <p:guideLst>
        <p:guide orient="horz" pos="742"/>
        <p:guide pos="1882"/>
        <p:guide orient="horz" pos="517"/>
        <p:guide pos="15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-35886"/>
    </p:cViewPr>
  </p:sorterViewPr>
  <p:notesViewPr>
    <p:cSldViewPr snapToObjects="1">
      <p:cViewPr varScale="1">
        <p:scale>
          <a:sx n="73" d="100"/>
          <a:sy n="73" d="100"/>
        </p:scale>
        <p:origin x="-3792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1pPr>
    <a:lvl2pPr marL="287948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2pPr>
    <a:lvl3pPr marL="575895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3pPr>
    <a:lvl4pPr marL="863842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4pPr>
    <a:lvl5pPr marL="1151789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5pPr>
    <a:lvl6pPr marL="1439737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6pPr>
    <a:lvl7pPr marL="1727684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7pPr>
    <a:lvl8pPr marL="2015632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8pPr>
    <a:lvl9pPr marL="2303580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5328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2305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91754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1880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440342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880685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321027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440342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80685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321027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09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15153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30306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45459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0612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5153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30306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45459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60612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5153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230306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45459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0612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84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837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916745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75118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79186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83349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95837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1916745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2875118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479186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383349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95837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1916745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875118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479186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3349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5837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1916745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2875118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79186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383349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17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22373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488999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453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75946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7589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6727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90971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48967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75573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362607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06414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869852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932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3106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95642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069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132010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398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923844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471987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836208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686194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040762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9790899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8402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24975" indent="-116987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26632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465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796690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621581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46553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55165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428127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06490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380896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995786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3419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15976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006425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032658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925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82530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9439107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2807749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962635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376082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4552547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87972" y="3003082"/>
            <a:ext cx="1343872" cy="172505"/>
          </a:xfrm>
          <a:prstGeom prst="rect">
            <a:avLst/>
          </a:prstGeom>
        </p:spPr>
        <p:txBody>
          <a:bodyPr lIns="51426" tIns="25713" rIns="51426" bIns="25713"/>
          <a:lstStyle/>
          <a:p>
            <a:fld id="{5B106E36-FD25-4E2D-B0AA-010F637433A0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67812" y="3003082"/>
            <a:ext cx="1823826" cy="172505"/>
          </a:xfrm>
          <a:prstGeom prst="rect">
            <a:avLst/>
          </a:prstGeom>
        </p:spPr>
        <p:txBody>
          <a:bodyPr lIns="51426" tIns="25713" rIns="51426" bIns="25713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27606" y="3003082"/>
            <a:ext cx="1343872" cy="172505"/>
          </a:xfrm>
          <a:prstGeom prst="rect">
            <a:avLst/>
          </a:prstGeom>
        </p:spPr>
        <p:txBody>
          <a:bodyPr lIns="51426" tIns="25713" rIns="51426" bIns="25713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792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907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7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737163"/>
            <a:ext cx="2400771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576017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737163"/>
            <a:ext cx="2401770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965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690863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852010"/>
            <a:ext cx="2400771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690863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852010"/>
            <a:ext cx="2401770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56498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hyperlink" Target="https://twitter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hyperlink" Target="https://www.linkedin.com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facebook.com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6"/>
            <a:ext cx="4895533" cy="21863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3984157" y="2978033"/>
            <a:ext cx="1020978" cy="145424"/>
          </a:xfrm>
          <a:prstGeom prst="rect">
            <a:avLst/>
          </a:prstGeom>
        </p:spPr>
        <p:txBody>
          <a:bodyPr vert="horz" wrap="square" lIns="57595" tIns="28797" rIns="57595" bIns="28797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7" dirty="0"/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4986" y="2973193"/>
            <a:ext cx="65863" cy="155104"/>
          </a:xfrm>
          <a:prstGeom prst="rect">
            <a:avLst/>
          </a:prstGeom>
        </p:spPr>
        <p:txBody>
          <a:bodyPr vert="horz" wrap="none" lIns="57595" tIns="28797" rIns="57595" bIns="28797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567" smtClean="0"/>
              <a:pPr algn="ctr"/>
              <a:t>‹#›</a:t>
            </a:fld>
            <a:endParaRPr lang="en-US" sz="567" dirty="0"/>
          </a:p>
        </p:txBody>
      </p:sp>
      <p:sp>
        <p:nvSpPr>
          <p:cNvPr id="10" name="Oval 9"/>
          <p:cNvSpPr/>
          <p:nvPr/>
        </p:nvSpPr>
        <p:spPr>
          <a:xfrm>
            <a:off x="339216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6" name="Oval 15"/>
          <p:cNvSpPr/>
          <p:nvPr/>
        </p:nvSpPr>
        <p:spPr>
          <a:xfrm>
            <a:off x="133150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7" name="Rectangle 9"/>
          <p:cNvSpPr/>
          <p:nvPr/>
        </p:nvSpPr>
        <p:spPr>
          <a:xfrm rot="2700000">
            <a:off x="201578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4" name="Oval 13"/>
          <p:cNvSpPr/>
          <p:nvPr/>
        </p:nvSpPr>
        <p:spPr>
          <a:xfrm rot="10800000">
            <a:off x="545281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5" name="Rectangle 9"/>
          <p:cNvSpPr/>
          <p:nvPr/>
        </p:nvSpPr>
        <p:spPr>
          <a:xfrm rot="13500000">
            <a:off x="591679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5117727" y="3019152"/>
            <a:ext cx="30297" cy="65106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5305347" y="3017768"/>
            <a:ext cx="67184" cy="64490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5508638" y="3023626"/>
            <a:ext cx="72732" cy="59416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2" name="Oval 21"/>
          <p:cNvSpPr/>
          <p:nvPr userDrawn="1"/>
        </p:nvSpPr>
        <p:spPr>
          <a:xfrm>
            <a:off x="5260237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3" name="Oval 22"/>
          <p:cNvSpPr/>
          <p:nvPr userDrawn="1"/>
        </p:nvSpPr>
        <p:spPr>
          <a:xfrm>
            <a:off x="5054172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4" name="Oval 23"/>
          <p:cNvSpPr/>
          <p:nvPr userDrawn="1"/>
        </p:nvSpPr>
        <p:spPr>
          <a:xfrm rot="10800000">
            <a:off x="5466303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18" name="Rectangle 17">
            <a:hlinkClick r:id="rId60"/>
          </p:cNvPr>
          <p:cNvSpPr/>
          <p:nvPr userDrawn="1"/>
        </p:nvSpPr>
        <p:spPr>
          <a:xfrm>
            <a:off x="5035235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5" name="Rectangle 24">
            <a:hlinkClick r:id="rId61"/>
          </p:cNvPr>
          <p:cNvSpPr/>
          <p:nvPr userDrawn="1"/>
        </p:nvSpPr>
        <p:spPr>
          <a:xfrm>
            <a:off x="5240258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6" name="Rectangle 25">
            <a:hlinkClick r:id="rId62"/>
          </p:cNvPr>
          <p:cNvSpPr/>
          <p:nvPr userDrawn="1"/>
        </p:nvSpPr>
        <p:spPr>
          <a:xfrm>
            <a:off x="5449973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532427" y="2957135"/>
            <a:ext cx="190062" cy="190085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18080" y="2953462"/>
            <a:ext cx="190062" cy="190085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752" r:id="rId13"/>
    <p:sldLayoutId id="2147483753" r:id="rId14"/>
    <p:sldLayoutId id="2147483754" r:id="rId15"/>
    <p:sldLayoutId id="2147483755" r:id="rId16"/>
    <p:sldLayoutId id="2147483774" r:id="rId17"/>
    <p:sldLayoutId id="2147483756" r:id="rId18"/>
    <p:sldLayoutId id="2147483775" r:id="rId19"/>
    <p:sldLayoutId id="2147483757" r:id="rId20"/>
    <p:sldLayoutId id="2147483776" r:id="rId21"/>
    <p:sldLayoutId id="2147483758" r:id="rId22"/>
    <p:sldLayoutId id="2147483777" r:id="rId23"/>
    <p:sldLayoutId id="2147483759" r:id="rId24"/>
    <p:sldLayoutId id="2147483778" r:id="rId25"/>
    <p:sldLayoutId id="2147483760" r:id="rId26"/>
    <p:sldLayoutId id="2147483779" r:id="rId27"/>
    <p:sldLayoutId id="2147483761" r:id="rId28"/>
    <p:sldLayoutId id="2147483780" r:id="rId29"/>
    <p:sldLayoutId id="2147483762" r:id="rId30"/>
    <p:sldLayoutId id="2147483781" r:id="rId31"/>
    <p:sldLayoutId id="2147483763" r:id="rId32"/>
    <p:sldLayoutId id="2147483782" r:id="rId33"/>
    <p:sldLayoutId id="2147483764" r:id="rId34"/>
    <p:sldLayoutId id="2147483783" r:id="rId35"/>
    <p:sldLayoutId id="2147483765" r:id="rId36"/>
    <p:sldLayoutId id="2147483784" r:id="rId37"/>
    <p:sldLayoutId id="2147483785" r:id="rId38"/>
    <p:sldLayoutId id="2147483766" r:id="rId39"/>
    <p:sldLayoutId id="2147483768" r:id="rId40"/>
    <p:sldLayoutId id="2147483786" r:id="rId41"/>
    <p:sldLayoutId id="2147483788" r:id="rId42"/>
    <p:sldLayoutId id="2147483769" r:id="rId43"/>
    <p:sldLayoutId id="2147483767" r:id="rId44"/>
    <p:sldLayoutId id="2147483787" r:id="rId45"/>
    <p:sldLayoutId id="2147483771" r:id="rId46"/>
    <p:sldLayoutId id="2147483773" r:id="rId47"/>
    <p:sldLayoutId id="2147483792" r:id="rId48"/>
    <p:sldLayoutId id="2147483793" r:id="rId49"/>
    <p:sldLayoutId id="2147483794" r:id="rId50"/>
    <p:sldLayoutId id="2147483795" r:id="rId51"/>
    <p:sldLayoutId id="2147483796" r:id="rId52"/>
    <p:sldLayoutId id="2147483797" r:id="rId53"/>
    <p:sldLayoutId id="2147483798" r:id="rId54"/>
    <p:sldLayoutId id="2147483842" r:id="rId55"/>
    <p:sldLayoutId id="2147483841" r:id="rId56"/>
    <p:sldLayoutId id="2147483843" r:id="rId57"/>
    <p:sldLayoutId id="2147483844" r:id="rId58"/>
  </p:sldLayoutIdLst>
  <p:txStyles>
    <p:titleStyle>
      <a:lvl1pPr algn="ctr" defTabSz="575936" rtl="0" eaLnBrk="1" latinLnBrk="0" hangingPunct="1">
        <a:lnSpc>
          <a:spcPct val="86000"/>
        </a:lnSpc>
        <a:spcBef>
          <a:spcPct val="0"/>
        </a:spcBef>
        <a:buNone/>
        <a:defRPr sz="1323" kern="800" spc="-25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88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45" kern="800" spc="-6">
          <a:solidFill>
            <a:schemeClr val="tx1"/>
          </a:solidFill>
          <a:latin typeface="+mn-lt"/>
          <a:ea typeface="+mn-ea"/>
          <a:cs typeface="+mn-cs"/>
        </a:defRPr>
      </a:lvl1pPr>
      <a:lvl2pPr marL="216976" indent="-108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2pPr>
      <a:lvl3pPr marL="324964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756" kern="800">
          <a:solidFill>
            <a:schemeClr val="tx1"/>
          </a:solidFill>
          <a:latin typeface="+mn-lt"/>
          <a:ea typeface="+mn-ea"/>
          <a:cs typeface="+mn-cs"/>
        </a:defRPr>
      </a:lvl3pPr>
      <a:lvl4pPr marL="432952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4pPr>
      <a:lvl5pPr marL="540940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756" kern="800">
          <a:solidFill>
            <a:schemeClr val="tx1"/>
          </a:solidFill>
          <a:latin typeface="+mn-lt"/>
          <a:ea typeface="+mn-ea"/>
          <a:cs typeface="+mn-cs"/>
        </a:defRPr>
      </a:lvl5pPr>
      <a:lvl6pPr marL="1583823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871791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159759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447726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68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36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0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871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839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807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775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74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863501" y="1121543"/>
            <a:ext cx="2592288" cy="1514496"/>
          </a:xfrm>
          <a:prstGeom prst="rect">
            <a:avLst/>
          </a:prstGeom>
        </p:spPr>
        <p:txBody>
          <a:bodyPr vert="horz" wrap="square" lIns="0" tIns="13949" rIns="0" bIns="0" rtlCol="0">
            <a:spAutoFit/>
          </a:bodyPr>
          <a:lstStyle/>
          <a:p>
            <a:pPr marL="18387">
              <a:lnSpc>
                <a:spcPts val="1952"/>
              </a:lnSpc>
              <a:spcBef>
                <a:spcPts val="110"/>
              </a:spcBef>
            </a:pPr>
            <a:r>
              <a:rPr sz="1800" dirty="0">
                <a:solidFill>
                  <a:srgbClr val="2365C7"/>
                </a:solidFill>
                <a:latin typeface="Arial"/>
                <a:cs typeface="Arial"/>
              </a:rPr>
              <a:t>Mavzu:</a:t>
            </a:r>
            <a:endParaRPr sz="1800" dirty="0">
              <a:latin typeface="Arial"/>
              <a:cs typeface="Arial"/>
            </a:endParaRPr>
          </a:p>
          <a:p>
            <a:pPr marL="18391">
              <a:lnSpc>
                <a:spcPts val="1948"/>
              </a:lnSpc>
              <a:spcBef>
                <a:spcPts val="110"/>
              </a:spcBef>
              <a:buNone/>
            </a:pPr>
            <a:r>
              <a:rPr lang="en-US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Go‘ro‘g‘lining</a:t>
            </a:r>
            <a:r>
              <a:rPr lang="en-US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tug‘ilishi</a:t>
            </a:r>
            <a:r>
              <a:rPr lang="en-US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                  </a:t>
            </a:r>
            <a:r>
              <a:rPr lang="en-US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dostoni</a:t>
            </a:r>
            <a:r>
              <a:rPr lang="en-US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sujetining</a:t>
            </a:r>
            <a:r>
              <a:rPr lang="en-US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o‘ziga</a:t>
            </a:r>
            <a:r>
              <a:rPr lang="en-US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8391">
              <a:lnSpc>
                <a:spcPts val="1948"/>
              </a:lnSpc>
              <a:spcBef>
                <a:spcPts val="110"/>
              </a:spcBef>
              <a:buNone/>
            </a:pPr>
            <a:r>
              <a:rPr lang="en-US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xosligi</a:t>
            </a:r>
            <a:r>
              <a:rPr lang="en-US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057" y="1534"/>
            <a:ext cx="5751631" cy="101958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438203" y="1249367"/>
            <a:ext cx="343665" cy="67972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438203" y="2096800"/>
            <a:ext cx="343665" cy="67972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4696151" y="227770"/>
            <a:ext cx="602999" cy="60299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4696151" y="227770"/>
            <a:ext cx="602999" cy="60299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787938" y="248656"/>
            <a:ext cx="432048" cy="361807"/>
          </a:xfrm>
          <a:prstGeom prst="rect">
            <a:avLst/>
          </a:prstGeom>
        </p:spPr>
        <p:txBody>
          <a:bodyPr vert="horz" wrap="square" lIns="0" tIns="15852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247" b="1" spc="10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ru-RU" sz="2247" b="1" spc="10" dirty="0" smtClean="0">
                <a:solidFill>
                  <a:srgbClr val="FEFEFE"/>
                </a:solidFill>
                <a:latin typeface="Arial"/>
                <a:cs typeface="Arial"/>
              </a:rPr>
              <a:t>11</a:t>
            </a:r>
            <a:endParaRPr sz="2247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4864205" y="541152"/>
            <a:ext cx="268845" cy="211606"/>
          </a:xfrm>
          <a:prstGeom prst="rect">
            <a:avLst/>
          </a:prstGeom>
        </p:spPr>
        <p:txBody>
          <a:bodyPr vert="horz" wrap="square" lIns="0" tIns="12047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sz="1298" spc="-5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1298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xmlns="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967817" y="215732"/>
            <a:ext cx="3649170" cy="546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marR="0" lvl="0" indent="0" algn="ctr" defTabSz="914400" eaLnBrk="1" fontAlgn="auto" latinLnBrk="0" hangingPunct="1">
              <a:lnSpc>
                <a:spcPct val="100000"/>
              </a:lnSpc>
              <a:spcBef>
                <a:spcPts val="11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0" cap="none" spc="1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Adabiyot</a:t>
            </a:r>
            <a:endParaRPr kumimoji="0" lang="en-US" sz="3400" b="1" i="0" u="none" strike="noStrike" kern="0" cap="none" spc="1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xmlns="" id="{38127922-7F66-46DD-B48F-9CFEFAEAC55F}"/>
              </a:ext>
            </a:extLst>
          </p:cNvPr>
          <p:cNvSpPr/>
          <p:nvPr/>
        </p:nvSpPr>
        <p:spPr>
          <a:xfrm>
            <a:off x="332676" y="290278"/>
            <a:ext cx="442595" cy="424180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xmlns="" id="{4BA87E8F-AB13-4B1A-98DA-14DD43AEABCF}"/>
              </a:ext>
            </a:extLst>
          </p:cNvPr>
          <p:cNvSpPr/>
          <p:nvPr/>
        </p:nvSpPr>
        <p:spPr>
          <a:xfrm>
            <a:off x="516794" y="525306"/>
            <a:ext cx="155575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xmlns="" id="{B0334A9A-6476-4878-93C5-A3D2EC2917B4}"/>
              </a:ext>
            </a:extLst>
          </p:cNvPr>
          <p:cNvSpPr/>
          <p:nvPr/>
        </p:nvSpPr>
        <p:spPr>
          <a:xfrm>
            <a:off x="583081" y="663983"/>
            <a:ext cx="42545" cy="13335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xmlns="" id="{6631407E-AD9B-4D71-ADDE-1AE5738A212F}"/>
              </a:ext>
            </a:extLst>
          </p:cNvPr>
          <p:cNvSpPr/>
          <p:nvPr/>
        </p:nvSpPr>
        <p:spPr>
          <a:xfrm>
            <a:off x="444632" y="670464"/>
            <a:ext cx="123189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xmlns="" id="{23E1226E-F095-46EB-B6A9-68DAB40DE3D5}"/>
              </a:ext>
            </a:extLst>
          </p:cNvPr>
          <p:cNvSpPr/>
          <p:nvPr/>
        </p:nvSpPr>
        <p:spPr>
          <a:xfrm>
            <a:off x="539417" y="381938"/>
            <a:ext cx="29845" cy="13335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xmlns="" id="{F081E63C-06CE-423D-AAE9-690F6D2219A1}"/>
              </a:ext>
            </a:extLst>
          </p:cNvPr>
          <p:cNvSpPr/>
          <p:nvPr/>
        </p:nvSpPr>
        <p:spPr>
          <a:xfrm>
            <a:off x="403833" y="492580"/>
            <a:ext cx="120650" cy="83820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9" t="10852" r="16259" b="24287"/>
          <a:stretch/>
        </p:blipFill>
        <p:spPr bwMode="auto">
          <a:xfrm>
            <a:off x="3563801" y="1279778"/>
            <a:ext cx="1799841" cy="149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5759450" cy="626267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Go‘ro‘g‘liga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xos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sifatlar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65240" y="803390"/>
            <a:ext cx="1530801" cy="356220"/>
          </a:xfrm>
          <a:prstGeom prst="round2DiagRect">
            <a:avLst>
              <a:gd name="adj1" fmla="val 41228"/>
              <a:gd name="adj2" fmla="val 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26" tIns="25713" rIns="51426" bIns="25713" rtlCol="0" anchor="ctr"/>
          <a:lstStyle/>
          <a:p>
            <a:pPr algn="ctr" defTabSz="385694"/>
            <a:r>
              <a:rPr lang="en-US" sz="17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7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rqmas</a:t>
            </a:r>
            <a:endParaRPr lang="ru-RU" sz="17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2042333" y="803390"/>
            <a:ext cx="1530801" cy="356220"/>
          </a:xfrm>
          <a:prstGeom prst="round2DiagRect">
            <a:avLst>
              <a:gd name="adj1" fmla="val 41228"/>
              <a:gd name="adj2" fmla="val 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26" tIns="25713" rIns="51426" bIns="25713" rtlCol="0" anchor="ctr"/>
          <a:lstStyle/>
          <a:p>
            <a:pPr algn="ctr" defTabSz="385694"/>
            <a:r>
              <a:rPr lang="en-US" sz="17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jasur</a:t>
            </a:r>
            <a:endParaRPr lang="ru-RU" sz="17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3895208" y="817643"/>
            <a:ext cx="1530801" cy="356220"/>
          </a:xfrm>
          <a:prstGeom prst="round2DiagRect">
            <a:avLst>
              <a:gd name="adj1" fmla="val 41228"/>
              <a:gd name="adj2" fmla="val 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26" tIns="25713" rIns="51426" bIns="25713" rtlCol="0" anchor="ctr"/>
          <a:lstStyle/>
          <a:p>
            <a:pPr algn="ctr" defTabSz="385694"/>
            <a:r>
              <a:rPr lang="en-US" sz="17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vatanparvar</a:t>
            </a:r>
            <a:endParaRPr lang="ru-RU" sz="17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3895207" y="1350528"/>
            <a:ext cx="1530801" cy="356220"/>
          </a:xfrm>
          <a:prstGeom prst="round2DiagRect">
            <a:avLst>
              <a:gd name="adj1" fmla="val 41228"/>
              <a:gd name="adj2" fmla="val 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26" tIns="25713" rIns="51426" bIns="25713" rtlCol="0" anchor="ctr"/>
          <a:lstStyle/>
          <a:p>
            <a:pPr algn="ctr" defTabSz="385694"/>
            <a:r>
              <a:rPr lang="en-US" sz="17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aqlli</a:t>
            </a:r>
            <a:endParaRPr lang="ru-RU" sz="17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2042332" y="1336732"/>
            <a:ext cx="1530801" cy="356220"/>
          </a:xfrm>
          <a:prstGeom prst="round2DiagRect">
            <a:avLst>
              <a:gd name="adj1" fmla="val 41228"/>
              <a:gd name="adj2" fmla="val 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26" tIns="25713" rIns="51426" bIns="25713" rtlCol="0" anchor="ctr"/>
          <a:lstStyle/>
          <a:p>
            <a:pPr algn="ctr" defTabSz="385694"/>
            <a:r>
              <a:rPr lang="en-US" sz="17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7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ururli</a:t>
            </a:r>
            <a:endParaRPr lang="ru-RU" sz="17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265239" y="1389826"/>
            <a:ext cx="1530801" cy="356220"/>
          </a:xfrm>
          <a:prstGeom prst="round2DiagRect">
            <a:avLst>
              <a:gd name="adj1" fmla="val 41228"/>
              <a:gd name="adj2" fmla="val 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26" tIns="25713" rIns="51426" bIns="25713" rtlCol="0" anchor="ctr"/>
          <a:lstStyle/>
          <a:p>
            <a:pPr algn="ctr" defTabSz="385694"/>
            <a:r>
              <a:rPr lang="en-US" sz="17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or-</a:t>
            </a:r>
            <a:r>
              <a:rPr lang="en-US" sz="17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nomusli</a:t>
            </a:r>
            <a:endParaRPr lang="ru-RU" sz="17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264923" y="1923167"/>
            <a:ext cx="1530801" cy="356220"/>
          </a:xfrm>
          <a:prstGeom prst="round2DiagRect">
            <a:avLst>
              <a:gd name="adj1" fmla="val 41228"/>
              <a:gd name="adj2" fmla="val 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26" tIns="25713" rIns="51426" bIns="25713" rtlCol="0" anchor="ctr"/>
          <a:lstStyle/>
          <a:p>
            <a:pPr algn="ctr" defTabSz="385694"/>
            <a:r>
              <a:rPr lang="en-US" sz="17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mas’uliyatli</a:t>
            </a:r>
            <a:endParaRPr lang="ru-RU" sz="17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3914633" y="1883412"/>
            <a:ext cx="1530801" cy="547595"/>
          </a:xfrm>
          <a:prstGeom prst="round2DiagRect">
            <a:avLst>
              <a:gd name="adj1" fmla="val 41228"/>
              <a:gd name="adj2" fmla="val 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26" tIns="25713" rIns="51426" bIns="25713" rtlCol="0" anchor="ctr"/>
          <a:lstStyle/>
          <a:p>
            <a:pPr algn="ctr" defTabSz="385694"/>
            <a:r>
              <a:rPr lang="en-US" sz="17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7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7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chavandoz</a:t>
            </a:r>
            <a:endParaRPr lang="ru-RU" sz="17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2042331" y="1918153"/>
            <a:ext cx="1530801" cy="356220"/>
          </a:xfrm>
          <a:prstGeom prst="round2DiagRect">
            <a:avLst>
              <a:gd name="adj1" fmla="val 41228"/>
              <a:gd name="adj2" fmla="val 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26" tIns="25713" rIns="51426" bIns="25713" rtlCol="0" anchor="ctr"/>
          <a:lstStyle/>
          <a:p>
            <a:pPr algn="ctr" defTabSz="385694"/>
            <a:r>
              <a:rPr lang="en-US" sz="17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mehribon</a:t>
            </a:r>
            <a:endParaRPr lang="ru-RU" sz="17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269956" y="2497574"/>
            <a:ext cx="1530801" cy="356220"/>
          </a:xfrm>
          <a:prstGeom prst="round2DiagRect">
            <a:avLst>
              <a:gd name="adj1" fmla="val 41228"/>
              <a:gd name="adj2" fmla="val 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26" tIns="25713" rIns="51426" bIns="25713" rtlCol="0" anchor="ctr"/>
          <a:lstStyle/>
          <a:p>
            <a:pPr algn="ctr" defTabSz="385694"/>
            <a:r>
              <a:rPr lang="en-US" sz="17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7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7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zli</a:t>
            </a:r>
            <a:endParaRPr lang="ru-RU" sz="17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2069797" y="2497574"/>
            <a:ext cx="1530801" cy="356220"/>
          </a:xfrm>
          <a:prstGeom prst="round2DiagRect">
            <a:avLst>
              <a:gd name="adj1" fmla="val 41228"/>
              <a:gd name="adj2" fmla="val 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26" tIns="25713" rIns="51426" bIns="25713" rtlCol="0" anchor="ctr"/>
          <a:lstStyle/>
          <a:p>
            <a:pPr algn="ctr" defTabSz="385694"/>
            <a:r>
              <a:rPr lang="en-US" sz="17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sabrli</a:t>
            </a:r>
            <a:endParaRPr lang="ru-RU" sz="17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3914634" y="2497574"/>
            <a:ext cx="1530801" cy="642982"/>
          </a:xfrm>
          <a:prstGeom prst="round2DiagRect">
            <a:avLst>
              <a:gd name="adj1" fmla="val 41228"/>
              <a:gd name="adj2" fmla="val 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26" tIns="25713" rIns="51426" bIns="25713" rtlCol="0" anchor="ctr"/>
          <a:lstStyle/>
          <a:p>
            <a:pPr algn="ctr" defTabSz="385694"/>
            <a:r>
              <a:rPr lang="en-US" sz="17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17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qahramoni</a:t>
            </a:r>
            <a:endParaRPr lang="ru-RU" sz="17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2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2" grpId="0" animBg="1"/>
      <p:bldP spid="14" grpId="0" animBg="1"/>
      <p:bldP spid="16" grpId="0" animBg="1"/>
      <p:bldP spid="18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7819" y="1535"/>
            <a:ext cx="5751631" cy="57439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MULOHAZA</a:t>
            </a:r>
            <a:endParaRPr sz="32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730" y="755948"/>
            <a:ext cx="566580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/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Bibi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Hilol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Rustambek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ketganida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shoh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zulmidan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qutulib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qolar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Lekin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</a:t>
            </a: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lni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nima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tanlamadi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180975" indent="-180975"/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2. “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Yaxshiyamki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Rustam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</a:t>
            </a: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lini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uyiga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olib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ketdi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Aks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holda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…”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mulohazani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davom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ettiring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80975" indent="-180975"/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Rustamning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“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Akasining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tuzini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yeb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edim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”,-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degan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e’tirofidan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nimalarni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angladingiz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80975" indent="-180975"/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Rustambek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rdan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chiqqan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bolaning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                       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il-qizligini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aniqlaydi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675" y="1977234"/>
            <a:ext cx="928694" cy="126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07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7819" y="1535"/>
            <a:ext cx="5751631" cy="57439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Mustahkamlash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topshiriqlar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643" y="834225"/>
            <a:ext cx="55007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242888"/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Yovmit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Zargar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yurti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rtasida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nima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urush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chiqadi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oldini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olish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mumkin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yoki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mumkin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emasligi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haqidagi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fikringizni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bildiring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55600" indent="-242888"/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Odilxon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Shohdorxonga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tavsiflarni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Ularning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xshash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farqli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jihatlarini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tasvirlanganini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izohlab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55600" indent="-242888">
              <a:tabLst>
                <a:tab pos="2667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3. Sol,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kema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qayiq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zlarining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ma’nosini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bilasizmi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Lug</a:t>
            </a:r>
            <a:r>
              <a:rPr lang="en-US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atlarga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qarab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ularni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aniqlang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65113" indent="-176213"/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Darslikda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parchada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</a:t>
            </a:r>
            <a:r>
              <a:rPr lang="en-US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mardligi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dovyurakligi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tasvirlangan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72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7819" y="1535"/>
            <a:ext cx="5751631" cy="39437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mustahkamlaymiz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011" y="414413"/>
            <a:ext cx="395202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uz-Cyrl-UZ" sz="11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11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Go‘ro‘g‘li</a:t>
            </a:r>
            <a:r>
              <a:rPr lang="en-US" sz="115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115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turkumi</a:t>
            </a:r>
            <a:r>
              <a:rPr lang="en-US" sz="115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tarkibida</a:t>
            </a:r>
            <a:r>
              <a:rPr lang="en-US" sz="115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nechta</a:t>
            </a:r>
            <a:r>
              <a:rPr lang="en-US" sz="115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doston</a:t>
            </a:r>
            <a:r>
              <a:rPr lang="en-US" sz="115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mavjud</a:t>
            </a:r>
            <a:r>
              <a:rPr lang="en-US" sz="11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uz-Cyrl-UZ" sz="11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z-Cyrl-UZ" sz="115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15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115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Go‘ro‘g‘li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turkumi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tarkibida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oltmishdan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ortiq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doston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mavjud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11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uz-Cyrl-UZ" sz="11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Darslikda</a:t>
            </a:r>
            <a:r>
              <a:rPr lang="en-US" sz="11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qaysi</a:t>
            </a:r>
            <a:r>
              <a:rPr lang="en-US" sz="115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shoir</a:t>
            </a:r>
            <a:r>
              <a:rPr lang="en-US" sz="115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varianti</a:t>
            </a:r>
            <a:r>
              <a:rPr lang="en-US" sz="115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11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uz-Cyrl-UZ" sz="115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1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Darslikda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Muhammad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Jomurot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o‘g‘li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Po‘lkan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shoir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varianti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11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11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15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Go‘ro‘g‘lining</a:t>
            </a:r>
            <a:r>
              <a:rPr lang="en-US" sz="11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sevimli</a:t>
            </a:r>
            <a:r>
              <a:rPr lang="en-US" sz="115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15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jangovar</a:t>
            </a:r>
            <a:r>
              <a:rPr lang="en-US" sz="115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oti</a:t>
            </a:r>
            <a:r>
              <a:rPr lang="en-US" sz="115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115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nomlangan</a:t>
            </a:r>
            <a:r>
              <a:rPr lang="en-US" sz="11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z-Cyrl-UZ" sz="115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15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Go‘ro‘g‘lining</a:t>
            </a:r>
            <a:r>
              <a:rPr lang="en-US" sz="115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sevimli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jangovar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oti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G‘irot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deb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nomlangan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11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uz-Cyrl-UZ" sz="11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Go‘ro‘g‘lining</a:t>
            </a:r>
            <a:r>
              <a:rPr lang="en-US" sz="11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tug‘ilishi</a:t>
            </a:r>
            <a:r>
              <a:rPr lang="en-US" sz="115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15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xalq</a:t>
            </a:r>
            <a:r>
              <a:rPr lang="en-US" sz="115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manfaati</a:t>
            </a:r>
            <a:r>
              <a:rPr lang="en-US" sz="115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yo‘lida</a:t>
            </a:r>
            <a:r>
              <a:rPr lang="en-US" sz="115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qahramonlik</a:t>
            </a:r>
            <a:r>
              <a:rPr lang="en-US" sz="115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ko‘rsatishida</a:t>
            </a:r>
            <a:r>
              <a:rPr lang="en-US" sz="115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kimlarning</a:t>
            </a:r>
            <a:r>
              <a:rPr lang="en-US" sz="115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xizmati</a:t>
            </a:r>
            <a:r>
              <a:rPr lang="en-US" sz="115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11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uz-Cyrl-UZ" sz="11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Go‘ro‘g‘lining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tug‘ilishi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xalq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manfaati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yo‘lida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qahramonlik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ko‘rsatishida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chiltanlar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Xizr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alayhissalomning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xizmatlari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115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5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bo‘ladi</a:t>
            </a:r>
            <a:endParaRPr lang="ru-RU" sz="1150" dirty="0">
              <a:solidFill>
                <a:srgbClr val="000000"/>
              </a:solidFill>
            </a:endParaRPr>
          </a:p>
          <a:p>
            <a:r>
              <a:rPr lang="uz-Cyrl-UZ" sz="11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845" y="755948"/>
            <a:ext cx="1440160" cy="2088232"/>
          </a:xfrm>
          <a:prstGeom prst="rect">
            <a:avLst/>
          </a:prstGeom>
          <a:noFill/>
          <a:effectLst>
            <a:innerShdw blurRad="63500" dist="50800" dir="13500000">
              <a:schemeClr val="accent5">
                <a:alpha val="50000"/>
              </a:schemeClr>
            </a:innerShdw>
          </a:effectLst>
        </p:spPr>
      </p:pic>
    </p:spTree>
    <p:extLst>
      <p:ext uri="{BB962C8B-B14F-4D97-AF65-F5344CB8AC3E}">
        <p14:creationId xmlns:p14="http://schemas.microsoft.com/office/powerpoint/2010/main" val="84033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7819" y="1535"/>
            <a:ext cx="5751631" cy="57439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Go‘ro‘g‘lining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tug‘ilishi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dostonining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sujeti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3643" y="691350"/>
            <a:ext cx="55721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z-Cyrl-U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Doston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voqealari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Zargar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yurtining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podshosi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Shohdorxonning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Yovmit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yurtiga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bosqinchilik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urushi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rivojlanib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boradi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Shohdorxon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vaziri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Holmonning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ziga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quloq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solmay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Taka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turkman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yurtiga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yurish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qildi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Asqar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tog</a:t>
            </a: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ida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mullavachchalarni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</a:t>
            </a: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lga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oldi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orasida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Odilxon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podshoning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nevarasi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Ravshanbek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Jig</a:t>
            </a: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alixon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degan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bekning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Gajdumbek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qizi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Bibi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Hilol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bor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Urushda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Shohdorxon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podsho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mag</a:t>
            </a: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lub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</a:t>
            </a: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ldi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Odilxon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podshodan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muhlat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ragan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Odilxon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podsho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mullavachchalarni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</a:t>
            </a:r>
            <a:r>
              <a:rPr lang="en-US" sz="16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yib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yuborishini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aytdi</a:t>
            </a:r>
            <a:r>
              <a:rPr lang="uz-Cyrl-U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95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0" y="0"/>
            <a:ext cx="5751631" cy="57439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Go‘ro‘g‘lining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tug‘ilishi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dostonining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sujeti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0481" y="577982"/>
            <a:ext cx="55975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indent="11113" algn="just">
              <a:buNone/>
            </a:pPr>
            <a:r>
              <a:rPr lang="uz-Cyrl-UZ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Shohdorxonning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Hamza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degan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odami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Ravshanbekni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il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qilib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olaman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deb,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sandiqqa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solib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yurtiga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ketadi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Shohdorxonning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lashkarlari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orasida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Gajdumbek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Bibi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Hilol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Zargar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yurtiga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kelib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qoladi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87313" indent="11113" algn="just">
              <a:buNone/>
            </a:pP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Oradan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yillar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Ravshanbek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Bibi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Hilol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turmush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qurdilar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Gajdumbek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Ravshanbek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Bibi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Hilolni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keyin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ketish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o‘z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yurtlarini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</a:t>
            </a:r>
            <a:r>
              <a:rPr lang="en-US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kelishga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ketishadi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El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orasida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Gajdumbek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Ravshanbek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qochib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ketibdi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Shohdorxonning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</a:t>
            </a:r>
            <a:r>
              <a:rPr lang="en-US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nglini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qora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qilibdi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degan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gap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tarqalibdi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Bibi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Hilol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Shohdorxonning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odamlari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ldirmoqchi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ekanligini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eshitib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Allohdan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jonini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olishini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rabdi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46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759450" cy="576016"/>
          </a:xfrm>
          <a:solidFill>
            <a:srgbClr val="0070C0"/>
          </a:solidFill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Go‘ro‘g‘lining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tug‘ilishi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dostonining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sujeti</a:t>
            </a:r>
            <a:r>
              <a:rPr lang="en-US" sz="1400" dirty="0" smtClean="0">
                <a:solidFill>
                  <a:schemeClr val="bg1"/>
                </a:solidFill>
              </a:rPr>
              <a:t/>
            </a:r>
            <a:br>
              <a:rPr lang="en-US" sz="1400" dirty="0" smtClean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592110"/>
            <a:ext cx="3887837" cy="2528132"/>
          </a:xfrm>
        </p:spPr>
        <p:txBody>
          <a:bodyPr>
            <a:normAutofit/>
          </a:bodyPr>
          <a:lstStyle/>
          <a:p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Gajdumbekning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Rustambek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degan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xizmatkori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</a:t>
            </a:r>
            <a:r>
              <a:rPr lang="en-US" sz="15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lib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u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Bibi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Hiloldan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xabar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olgani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kelib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5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lib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yotganini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</a:t>
            </a:r>
            <a:r>
              <a:rPr lang="en-US" sz="15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radi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Rustambek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Bibi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Hilolni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dafn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etadi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Qizig</a:t>
            </a:r>
            <a:r>
              <a:rPr lang="en-US" sz="15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shundaki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Bibi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Hilol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vafot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etganida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homilador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</a:t>
            </a:r>
            <a:r>
              <a:rPr lang="en-US" sz="15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ladi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oradan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vaqt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5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tib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qabrda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farzandli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</a:t>
            </a:r>
            <a:r>
              <a:rPr lang="en-US" sz="15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ladi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Bibi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Hilolga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Momo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Havo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Anbar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ena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Fotma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buvi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qirq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chiltanlar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Hazrati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Xizr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yordam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beradi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Chaqaloqni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sz="15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</a:t>
            </a:r>
            <a:r>
              <a:rPr lang="en-US" sz="15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15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deb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ataydilar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15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5" name="Picture 2" descr="C:\Documents and Settings\User\Рабочий стол\adabiyot_1qism_11_uzb_025.bm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9561" t="14380" r="12332" b="10846"/>
          <a:stretch>
            <a:fillRect/>
          </a:stretch>
        </p:blipFill>
        <p:spPr bwMode="auto">
          <a:xfrm flipH="1">
            <a:off x="3887836" y="565271"/>
            <a:ext cx="1856823" cy="26640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0" y="0"/>
            <a:ext cx="5751631" cy="57439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Ona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yurtga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chorlov</a:t>
            </a:r>
            <a:endParaRPr sz="32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643" y="574394"/>
            <a:ext cx="557216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9050">
              <a:buNone/>
            </a:pP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</a:t>
            </a:r>
            <a:r>
              <a:rPr lang="en-US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libek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am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sarg</a:t>
            </a:r>
            <a:r>
              <a:rPr lang="en-US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aytar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yuzingni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             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Chiroqqinam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dushman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bosdi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izingni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                                   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        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Tura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solib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ketgin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Yovmit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yurtingga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                              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Farzandim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uyqudan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ochgin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</a:t>
            </a:r>
            <a:r>
              <a:rPr lang="en-US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zingni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indent="19050">
              <a:buNone/>
            </a:pP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Sarg</a:t>
            </a:r>
            <a:r>
              <a:rPr lang="en-US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aygandir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Hiloloyning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siyog</a:t>
            </a:r>
            <a:r>
              <a:rPr lang="en-US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                                         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otang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Yovmit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shahrining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begi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                                     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Bora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solib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keta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bergin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Yovmitga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                                   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Rozi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</a:t>
            </a:r>
            <a:r>
              <a:rPr lang="en-US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lsin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Hiloloyning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arvohi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                                            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Arvoh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rozi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Xudo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rozi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farzandim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Tushiga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kirgan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Hazrat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Xizrning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chorlovidan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Taka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Yovmit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yurtiga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ketish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Rustambekdan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fotiha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raydi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723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7819" y="1535"/>
            <a:ext cx="5751631" cy="57439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Ona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yurtga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chorlov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5081" y="691349"/>
            <a:ext cx="54292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Bolam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ketsang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aqlimni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shoshirdim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                         </a:t>
            </a:r>
            <a:r>
              <a:rPr lang="ru-RU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                                   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Sirni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aytmay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1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animlardan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yashirdim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                         </a:t>
            </a:r>
            <a:r>
              <a:rPr lang="ru-RU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                            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Eson-omon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borgin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Turkman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yurtiga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                             </a:t>
            </a:r>
            <a:r>
              <a:rPr lang="ru-RU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                          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Sog</a:t>
            </a:r>
            <a:r>
              <a:rPr lang="en-US" sz="1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-salomat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</a:t>
            </a:r>
            <a:r>
              <a:rPr lang="en-US" sz="1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rgin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ota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yurtingni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                              </a:t>
            </a:r>
            <a:r>
              <a:rPr lang="ru-RU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                      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Safaring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chirog</a:t>
            </a:r>
            <a:r>
              <a:rPr lang="en-US" sz="1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bexatar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</a:t>
            </a:r>
            <a:r>
              <a:rPr lang="en-US" sz="1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lsin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! 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deya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sz="1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</a:t>
            </a:r>
            <a:r>
              <a:rPr lang="en-US" sz="1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1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liga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oq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fotiha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beradi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Darslikda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sz="1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</a:t>
            </a:r>
            <a:r>
              <a:rPr lang="en-US" sz="1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1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Shirvon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yurtining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podshosi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Rayhon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arabga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qarata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aytgan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1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zlaridan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pahlavon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</a:t>
            </a:r>
            <a:r>
              <a:rPr lang="en-US" sz="1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rqmas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jasur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ziga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ishongan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podshoh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ekanligini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anglaymiz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Ostingda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ynaydi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chin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tulpor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oting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                </a:t>
            </a:r>
            <a:r>
              <a:rPr lang="ru-RU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                              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Rustamga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xshaydi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-u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shavkating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                  </a:t>
            </a:r>
            <a:r>
              <a:rPr lang="ru-RU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                           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Qayerda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mehmonjon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sening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elating,                     </a:t>
            </a:r>
            <a:r>
              <a:rPr lang="ru-RU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                              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Ajdaho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nishonim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qaydin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</a:t>
            </a:r>
            <a:r>
              <a:rPr lang="en-US" sz="1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larsan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23488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7819" y="1535"/>
            <a:ext cx="5751631" cy="57439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“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Go‘ro‘g‘lining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tug‘ilishi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dostoning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sujeti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3643" y="649754"/>
            <a:ext cx="55721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/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Parokanda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bo‘layozgan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Taka-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Yovmit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elida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Go‘ro‘g‘lining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kelishi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tub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burilishlar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sodir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bo‘ldi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90488" indent="-90488"/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Eng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muhimi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u el-yurt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sha’nini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shavkatini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or-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nomusini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tiklaydi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90488" indent="-90488"/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Go‘ro‘g‘lida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yigitlik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burchi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mas’uliyatini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his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etish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juda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kuchli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darajada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shakllangan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Ayni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mana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tuyg‘u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harakatga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soladi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kuchiga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kuch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bag‘ishlaydi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ru-RU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830821" y="2196108"/>
            <a:ext cx="834986" cy="94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12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7819" y="1535"/>
            <a:ext cx="5751631" cy="57439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Dostonda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keltirilgan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maqollar</a:t>
            </a:r>
            <a:endParaRPr sz="28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8891048"/>
              </p:ext>
            </p:extLst>
          </p:nvPr>
        </p:nvGraphicFramePr>
        <p:xfrm>
          <a:off x="7818" y="575929"/>
          <a:ext cx="5751631" cy="2926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7908"/>
                <a:gridCol w="1091644"/>
                <a:gridCol w="2056867"/>
                <a:gridCol w="1165212"/>
              </a:tblGrid>
              <a:tr h="61206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Dostonda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qo‘llanilgan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maqol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Uning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hozirgi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varianti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Dostondagi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vazifasi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Qo</a:t>
                      </a:r>
                      <a:r>
                        <a:rPr lang="en-US" sz="1400" b="1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shimcha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izohlar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0844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berganda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dast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berar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dast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berganda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berar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Rustambek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tomonidan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</a:t>
                      </a: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</a:t>
                      </a: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lining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Bibi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Hilolga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bevosita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daxldorligini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tasavvur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qila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olishga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ishora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qiladi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uning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harakatga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tushishini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dalillaydi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Hozir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uning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ayni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muqobili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saqlanmagan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5396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Haq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saqlasa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balo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</a:t>
                      </a: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Haq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qarg</a:t>
                      </a: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asa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davo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</a:t>
                      </a: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Qirq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yil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qirg</a:t>
                      </a: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kelsa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ham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ajali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yetgan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ladi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”, “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Bandaning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emas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Haqning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aytgani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</a:t>
                      </a: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lar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Shohdorxonning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amaldorlari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Bibi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Hilolning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lganini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</a:t>
                      </a: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rib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“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Bizlar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Bibi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Hilolni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ldiramiz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deganimizni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bilib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Bibi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Hilolni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butlar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</a:t>
                      </a: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ib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ldiribdi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Bibi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Hilolga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qo</a:t>
                      </a: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tekkizmang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Xudoyning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achchig</a:t>
                      </a: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keladi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”.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27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151004</TotalTime>
  <Words>667</Words>
  <Application>Microsoft Office PowerPoint</Application>
  <PresentationFormat>Произвольный</PresentationFormat>
  <Paragraphs>69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Open Sans</vt:lpstr>
      <vt:lpstr>Open Sans Light</vt:lpstr>
      <vt:lpstr>Times New Roman</vt:lpstr>
      <vt:lpstr>1_Office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“Go‘ro‘g‘lining tug‘ilishi” dostonining sujeti </vt:lpstr>
      <vt:lpstr>Презентация PowerPoint</vt:lpstr>
      <vt:lpstr>Презентация PowerPoint</vt:lpstr>
      <vt:lpstr>Презентация PowerPoint</vt:lpstr>
      <vt:lpstr>Презентация PowerPoint</vt:lpstr>
      <vt:lpstr>Go‘ro‘g‘liga xos bo‘lgan sifatlar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Учетная запись Майкрософт</cp:lastModifiedBy>
  <cp:revision>1442</cp:revision>
  <dcterms:created xsi:type="dcterms:W3CDTF">2014-10-08T23:03:32Z</dcterms:created>
  <dcterms:modified xsi:type="dcterms:W3CDTF">2020-09-08T12:26:37Z</dcterms:modified>
</cp:coreProperties>
</file>