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</p:sldMasterIdLst>
  <p:notesMasterIdLst>
    <p:notesMasterId r:id="rId14"/>
  </p:notesMasterIdLst>
  <p:sldIdLst>
    <p:sldId id="1359" r:id="rId2"/>
    <p:sldId id="1356" r:id="rId3"/>
    <p:sldId id="1361" r:id="rId4"/>
    <p:sldId id="1362" r:id="rId5"/>
    <p:sldId id="1372" r:id="rId6"/>
    <p:sldId id="1364" r:id="rId7"/>
    <p:sldId id="1365" r:id="rId8"/>
    <p:sldId id="1366" r:id="rId9"/>
    <p:sldId id="1367" r:id="rId10"/>
    <p:sldId id="1373" r:id="rId11"/>
    <p:sldId id="1368" r:id="rId12"/>
    <p:sldId id="1369" r:id="rId13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9"/>
            <p14:sldId id="1356"/>
            <p14:sldId id="1361"/>
            <p14:sldId id="1362"/>
            <p14:sldId id="1372"/>
            <p14:sldId id="1364"/>
            <p14:sldId id="1365"/>
            <p14:sldId id="1366"/>
            <p14:sldId id="1367"/>
            <p14:sldId id="1373"/>
            <p14:sldId id="1368"/>
            <p14:sldId id="136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DDDDDD"/>
    <a:srgbClr val="B2B2B2"/>
    <a:srgbClr val="FFFFFF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95491" autoAdjust="0"/>
  </p:normalViewPr>
  <p:slideViewPr>
    <p:cSldViewPr snapToObjects="1">
      <p:cViewPr varScale="1">
        <p:scale>
          <a:sx n="137" d="100"/>
          <a:sy n="137" d="100"/>
        </p:scale>
        <p:origin x="846" y="114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9/8/2020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287972" y="3003082"/>
            <a:ext cx="1343872" cy="172505"/>
          </a:xfrm>
          <a:prstGeom prst="rect">
            <a:avLst/>
          </a:prstGeom>
        </p:spPr>
        <p:txBody>
          <a:bodyPr lIns="51426" tIns="25713" rIns="51426" bIns="25713"/>
          <a:lstStyle/>
          <a:p>
            <a:fld id="{5B106E36-FD25-4E2D-B0AA-010F637433A0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7812" y="3003082"/>
            <a:ext cx="1823826" cy="172505"/>
          </a:xfrm>
          <a:prstGeom prst="rect">
            <a:avLst/>
          </a:prstGeom>
        </p:spPr>
        <p:txBody>
          <a:bodyPr lIns="51426" tIns="25713" rIns="51426" bIns="25713"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127606" y="3003082"/>
            <a:ext cx="1343872" cy="172505"/>
          </a:xfrm>
          <a:prstGeom prst="rect">
            <a:avLst/>
          </a:prstGeom>
        </p:spPr>
        <p:txBody>
          <a:bodyPr lIns="51426" tIns="25713" rIns="51426" bIns="25713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3844" r:id="rId58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863501" y="1121543"/>
            <a:ext cx="2592288" cy="1514496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sz="1800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1800" dirty="0">
              <a:latin typeface="Arial"/>
              <a:cs typeface="Arial"/>
            </a:endParaRPr>
          </a:p>
          <a:p>
            <a:pPr marL="18391">
              <a:lnSpc>
                <a:spcPts val="1948"/>
              </a:lnSpc>
              <a:spcBef>
                <a:spcPts val="110"/>
              </a:spcBef>
              <a:buNone/>
            </a:pP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Go‘ro‘g‘lining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tug‘ilishi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                  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dostoni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sujetining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8391">
              <a:lnSpc>
                <a:spcPts val="1948"/>
              </a:lnSpc>
              <a:spcBef>
                <a:spcPts val="110"/>
              </a:spcBef>
              <a:buNone/>
            </a:pPr>
            <a:r>
              <a:rPr lang="en-US" sz="1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xosligi</a:t>
            </a: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</p:txBody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38203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438203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787938" y="248656"/>
            <a:ext cx="432048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7" b="1" spc="10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ru-RU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11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4864205" y="541152"/>
            <a:ext cx="268845" cy="211606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298" spc="-5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298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967817" y="215732"/>
            <a:ext cx="364917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algn="ctr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0" cap="none" spc="10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Adabiyot</a:t>
            </a:r>
            <a:endParaRPr kumimoji="0" lang="en-US" sz="3400" b="1" i="0" u="none" strike="noStrike" kern="0" cap="none" spc="1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332676" y="290278"/>
            <a:ext cx="442595" cy="424180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516794" y="525306"/>
            <a:ext cx="155575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583081" y="663983"/>
            <a:ext cx="42545" cy="1333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444632" y="670464"/>
            <a:ext cx="123189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539417" y="381938"/>
            <a:ext cx="29845" cy="1333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403833" y="492580"/>
            <a:ext cx="120650" cy="83820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9" t="10852" r="16259" b="24287"/>
          <a:stretch/>
        </p:blipFill>
        <p:spPr bwMode="auto">
          <a:xfrm>
            <a:off x="3563801" y="1279778"/>
            <a:ext cx="1799841" cy="1496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626267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Go‘ro‘g‘liga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xos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sifatlar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265240" y="803390"/>
            <a:ext cx="1530801" cy="356220"/>
          </a:xfrm>
          <a:prstGeom prst="round2DiagRect">
            <a:avLst>
              <a:gd name="adj1" fmla="val 41228"/>
              <a:gd name="adj2" fmla="val 0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6" tIns="25713" rIns="51426" bIns="25713" rtlCol="0" anchor="ctr"/>
          <a:lstStyle/>
          <a:p>
            <a:pPr algn="ctr" defTabSz="385694"/>
            <a:r>
              <a:rPr lang="en-US" sz="17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lang="en-US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7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rqmas</a:t>
            </a:r>
            <a:endParaRPr lang="ru-RU" sz="1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2042333" y="803390"/>
            <a:ext cx="1530801" cy="356220"/>
          </a:xfrm>
          <a:prstGeom prst="round2DiagRect">
            <a:avLst>
              <a:gd name="adj1" fmla="val 41228"/>
              <a:gd name="adj2" fmla="val 0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6" tIns="25713" rIns="51426" bIns="25713" rtlCol="0" anchor="ctr"/>
          <a:lstStyle/>
          <a:p>
            <a:pPr algn="ctr" defTabSz="385694"/>
            <a:r>
              <a:rPr lang="en-US" sz="17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jasur</a:t>
            </a:r>
            <a:endParaRPr lang="ru-RU" sz="1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3895208" y="817643"/>
            <a:ext cx="1530801" cy="356220"/>
          </a:xfrm>
          <a:prstGeom prst="round2DiagRect">
            <a:avLst>
              <a:gd name="adj1" fmla="val 41228"/>
              <a:gd name="adj2" fmla="val 0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6" tIns="25713" rIns="51426" bIns="25713" rtlCol="0" anchor="ctr"/>
          <a:lstStyle/>
          <a:p>
            <a:pPr algn="ctr" defTabSz="385694"/>
            <a:r>
              <a:rPr lang="en-US" sz="17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vatanparvar</a:t>
            </a:r>
            <a:endParaRPr lang="ru-RU" sz="1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3895207" y="1350528"/>
            <a:ext cx="1530801" cy="356220"/>
          </a:xfrm>
          <a:prstGeom prst="round2DiagRect">
            <a:avLst>
              <a:gd name="adj1" fmla="val 41228"/>
              <a:gd name="adj2" fmla="val 0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6" tIns="25713" rIns="51426" bIns="25713" rtlCol="0" anchor="ctr"/>
          <a:lstStyle/>
          <a:p>
            <a:pPr algn="ctr" defTabSz="385694"/>
            <a:r>
              <a:rPr lang="en-US" sz="17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aqlli</a:t>
            </a:r>
            <a:endParaRPr lang="ru-RU" sz="1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2042332" y="1336732"/>
            <a:ext cx="1530801" cy="356220"/>
          </a:xfrm>
          <a:prstGeom prst="round2DiagRect">
            <a:avLst>
              <a:gd name="adj1" fmla="val 41228"/>
              <a:gd name="adj2" fmla="val 0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6" tIns="25713" rIns="51426" bIns="25713" rtlCol="0" anchor="ctr"/>
          <a:lstStyle/>
          <a:p>
            <a:pPr algn="ctr" defTabSz="385694"/>
            <a:r>
              <a:rPr lang="en-US" sz="17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7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ururli</a:t>
            </a:r>
            <a:endParaRPr lang="ru-RU" sz="1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265239" y="1389826"/>
            <a:ext cx="1530801" cy="356220"/>
          </a:xfrm>
          <a:prstGeom prst="round2DiagRect">
            <a:avLst>
              <a:gd name="adj1" fmla="val 41228"/>
              <a:gd name="adj2" fmla="val 0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6" tIns="25713" rIns="51426" bIns="25713" rtlCol="0" anchor="ctr"/>
          <a:lstStyle/>
          <a:p>
            <a:pPr algn="ctr" defTabSz="385694"/>
            <a:r>
              <a:rPr lang="en-US" sz="1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or-</a:t>
            </a:r>
            <a:r>
              <a:rPr lang="en-US" sz="17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nomusli</a:t>
            </a:r>
            <a:endParaRPr lang="ru-RU" sz="1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с двумя скругленными противолежащими углами 13"/>
          <p:cNvSpPr/>
          <p:nvPr/>
        </p:nvSpPr>
        <p:spPr>
          <a:xfrm>
            <a:off x="264923" y="1923167"/>
            <a:ext cx="1530801" cy="356220"/>
          </a:xfrm>
          <a:prstGeom prst="round2DiagRect">
            <a:avLst>
              <a:gd name="adj1" fmla="val 41228"/>
              <a:gd name="adj2" fmla="val 0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6" tIns="25713" rIns="51426" bIns="25713" rtlCol="0" anchor="ctr"/>
          <a:lstStyle/>
          <a:p>
            <a:pPr algn="ctr" defTabSz="385694"/>
            <a:r>
              <a:rPr lang="en-US" sz="17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mas’uliyatli</a:t>
            </a:r>
            <a:endParaRPr lang="ru-RU" sz="1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с двумя скругленными противолежащими углами 15"/>
          <p:cNvSpPr/>
          <p:nvPr/>
        </p:nvSpPr>
        <p:spPr>
          <a:xfrm>
            <a:off x="3914633" y="1883412"/>
            <a:ext cx="1530801" cy="547595"/>
          </a:xfrm>
          <a:prstGeom prst="round2DiagRect">
            <a:avLst>
              <a:gd name="adj1" fmla="val 41228"/>
              <a:gd name="adj2" fmla="val 0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6" tIns="25713" rIns="51426" bIns="25713" rtlCol="0" anchor="ctr"/>
          <a:lstStyle/>
          <a:p>
            <a:pPr algn="ctr" defTabSz="385694"/>
            <a:r>
              <a:rPr lang="en-US" sz="17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</a:t>
            </a:r>
            <a:r>
              <a:rPr lang="en-US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7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1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chavandoz</a:t>
            </a:r>
            <a:endParaRPr lang="ru-RU" sz="1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2042331" y="1918153"/>
            <a:ext cx="1530801" cy="356220"/>
          </a:xfrm>
          <a:prstGeom prst="round2DiagRect">
            <a:avLst>
              <a:gd name="adj1" fmla="val 41228"/>
              <a:gd name="adj2" fmla="val 0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6" tIns="25713" rIns="51426" bIns="25713" rtlCol="0" anchor="ctr"/>
          <a:lstStyle/>
          <a:p>
            <a:pPr algn="ctr" defTabSz="385694"/>
            <a:r>
              <a:rPr lang="en-US" sz="17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mehribon</a:t>
            </a:r>
            <a:endParaRPr lang="ru-RU" sz="1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с двумя скругленными противолежащими углами 14"/>
          <p:cNvSpPr/>
          <p:nvPr/>
        </p:nvSpPr>
        <p:spPr>
          <a:xfrm>
            <a:off x="269956" y="2497574"/>
            <a:ext cx="1530801" cy="356220"/>
          </a:xfrm>
          <a:prstGeom prst="round2DiagRect">
            <a:avLst>
              <a:gd name="adj1" fmla="val 41228"/>
              <a:gd name="adj2" fmla="val 0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6" tIns="25713" rIns="51426" bIns="25713" rtlCol="0" anchor="ctr"/>
          <a:lstStyle/>
          <a:p>
            <a:pPr algn="ctr" defTabSz="385694"/>
            <a:r>
              <a:rPr lang="en-US" sz="17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7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zli</a:t>
            </a:r>
            <a:endParaRPr lang="ru-RU" sz="1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2069797" y="2497574"/>
            <a:ext cx="1530801" cy="356220"/>
          </a:xfrm>
          <a:prstGeom prst="round2DiagRect">
            <a:avLst>
              <a:gd name="adj1" fmla="val 41228"/>
              <a:gd name="adj2" fmla="val 0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6" tIns="25713" rIns="51426" bIns="25713" rtlCol="0" anchor="ctr"/>
          <a:lstStyle/>
          <a:p>
            <a:pPr algn="ctr" defTabSz="385694"/>
            <a:r>
              <a:rPr lang="en-US" sz="17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sabrli</a:t>
            </a:r>
            <a:endParaRPr lang="ru-RU" sz="1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3914634" y="2497574"/>
            <a:ext cx="1530801" cy="642982"/>
          </a:xfrm>
          <a:prstGeom prst="round2DiagRect">
            <a:avLst>
              <a:gd name="adj1" fmla="val 41228"/>
              <a:gd name="adj2" fmla="val 0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6" tIns="25713" rIns="51426" bIns="25713" rtlCol="0" anchor="ctr"/>
          <a:lstStyle/>
          <a:p>
            <a:pPr algn="ctr" defTabSz="385694"/>
            <a:r>
              <a:rPr lang="en-US" sz="17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1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qahramoni</a:t>
            </a:r>
            <a:endParaRPr lang="ru-RU" sz="1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21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2" grpId="0" animBg="1"/>
      <p:bldP spid="14" grpId="0" animBg="1"/>
      <p:bldP spid="16" grpId="0" animBg="1"/>
      <p:bldP spid="18" grpId="0" animBg="1"/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MULOHAZA</a:t>
            </a:r>
            <a:endParaRPr sz="3200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730" y="755948"/>
            <a:ext cx="566580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/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Bibi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Hilol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Rustambek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ketganida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shoh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zulmidan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qutulib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qolar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Lekin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u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lni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nima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tanlamadi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marL="180975" indent="-180975"/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2. “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Yaxshiyamki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Rustam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Go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lini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uyiga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olib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ketdi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Aks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holda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…”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mulohazani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davom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ettiring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180975" indent="-180975"/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Rustamning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“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Akasining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tuzini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yeb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edim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”,-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degan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e’tirofidan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nimalarni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angladingiz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180975" indent="-180975"/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4.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Rustambek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go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rdan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chiqqan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bolaning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                    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il-qizligini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aniqlaydi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675" y="1977234"/>
            <a:ext cx="928694" cy="1262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070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Mustahkamlash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sz="2400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3643" y="834225"/>
            <a:ext cx="550072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600" indent="-242888"/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Yovmit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Zargar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yurti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rtasida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nima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urush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chiqadi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oldini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olish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mumkin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yoki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mumkin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emasligi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haqidagi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fikringizni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bildiring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55600" indent="-242888"/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Odilxon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Shohdorxonga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tavsiflarni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Ularning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xshash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farqli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jihatlarini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tasvirlanganini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izohlab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55600" indent="-242888">
              <a:tabLst>
                <a:tab pos="266700" algn="l"/>
              </a:tabLst>
            </a:pP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3. Sol,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kema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qayiq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zlarining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ma’nosini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bilasizmi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Lug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atlarga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qarab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ularni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aniqlang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265113" indent="-176213"/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4.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Darslikda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parchada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Go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lining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mardligi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dovyurakligi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tasvirlangan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 </a:t>
            </a:r>
            <a:endParaRPr lang="ru-RU" sz="1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5724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39437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mustahkamlaymiz</a:t>
            </a:r>
            <a:endParaRPr sz="20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011" y="414413"/>
            <a:ext cx="395202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15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1.</a:t>
            </a:r>
            <a:r>
              <a:rPr lang="uz-Cyrl-UZ" sz="115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5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15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Go‘ro‘g‘li</a:t>
            </a:r>
            <a:r>
              <a:rPr lang="en-US" sz="115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15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turkumi</a:t>
            </a:r>
            <a:r>
              <a:rPr lang="en-US" sz="115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5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tarkibida</a:t>
            </a:r>
            <a:r>
              <a:rPr lang="en-US" sz="115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5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nechta</a:t>
            </a:r>
            <a:r>
              <a:rPr lang="en-US" sz="115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5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doston</a:t>
            </a:r>
            <a:r>
              <a:rPr lang="en-US" sz="115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5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mavjud</a:t>
            </a:r>
            <a:r>
              <a:rPr lang="en-US" sz="115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  <a:r>
              <a:rPr lang="uz-Cyrl-UZ" sz="115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uz-Cyrl-UZ" sz="115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115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15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Go‘ro‘g‘li</a:t>
            </a:r>
            <a:r>
              <a:rPr lang="en-US" sz="115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15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turkumi</a:t>
            </a:r>
            <a:r>
              <a:rPr lang="en-US" sz="115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5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tarkibida</a:t>
            </a:r>
            <a:r>
              <a:rPr lang="en-US" sz="115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5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oltmishdan</a:t>
            </a:r>
            <a:r>
              <a:rPr lang="en-US" sz="115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5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ortiq</a:t>
            </a:r>
            <a:r>
              <a:rPr lang="en-US" sz="115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5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doston</a:t>
            </a:r>
            <a:r>
              <a:rPr lang="en-US" sz="115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5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mavjud</a:t>
            </a:r>
            <a:r>
              <a:rPr lang="en-US" sz="115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sz="115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2.</a:t>
            </a:r>
            <a:r>
              <a:rPr lang="uz-Cyrl-UZ" sz="115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5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Darslikda</a:t>
            </a:r>
            <a:r>
              <a:rPr lang="en-US" sz="115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5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qaysi</a:t>
            </a:r>
            <a:r>
              <a:rPr lang="en-US" sz="115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5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shoir</a:t>
            </a:r>
            <a:r>
              <a:rPr lang="en-US" sz="115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5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varianti</a:t>
            </a:r>
            <a:r>
              <a:rPr lang="en-US" sz="115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5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115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uz-Cyrl-UZ" sz="115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115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5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Darslikda</a:t>
            </a:r>
            <a:r>
              <a:rPr lang="en-US" sz="115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Muhammad </a:t>
            </a:r>
            <a:r>
              <a:rPr lang="en-US" sz="115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Jomurot</a:t>
            </a:r>
            <a:r>
              <a:rPr lang="en-US" sz="115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5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o‘g‘li</a:t>
            </a:r>
            <a:r>
              <a:rPr lang="en-US" sz="115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5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Po‘lkan</a:t>
            </a:r>
            <a:r>
              <a:rPr lang="en-US" sz="115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5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shoir</a:t>
            </a:r>
            <a:r>
              <a:rPr lang="en-US" sz="115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5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varianti</a:t>
            </a:r>
            <a:r>
              <a:rPr lang="en-US" sz="115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5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115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sz="115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115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15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Go‘ro‘g‘lining</a:t>
            </a:r>
            <a:r>
              <a:rPr lang="en-US" sz="115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5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sevimli</a:t>
            </a:r>
            <a:r>
              <a:rPr lang="en-US" sz="115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15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jangovar</a:t>
            </a:r>
            <a:r>
              <a:rPr lang="en-US" sz="115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5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oti</a:t>
            </a:r>
            <a:r>
              <a:rPr lang="en-US" sz="115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5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115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5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nomlangan</a:t>
            </a:r>
            <a:r>
              <a:rPr lang="en-US" sz="115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  <a:r>
              <a:rPr lang="en-US" sz="115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uz-Cyrl-UZ" sz="115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115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Go‘ro‘g‘lining</a:t>
            </a:r>
            <a:r>
              <a:rPr lang="en-US" sz="115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5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sevimli</a:t>
            </a:r>
            <a:r>
              <a:rPr lang="en-US" sz="115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15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jangovar</a:t>
            </a:r>
            <a:r>
              <a:rPr lang="en-US" sz="115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5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oti</a:t>
            </a:r>
            <a:r>
              <a:rPr lang="en-US" sz="115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5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G‘irot</a:t>
            </a:r>
            <a:r>
              <a:rPr lang="en-US" sz="115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deb </a:t>
            </a:r>
            <a:r>
              <a:rPr lang="en-US" sz="115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nomlangan</a:t>
            </a:r>
            <a:r>
              <a:rPr lang="en-US" sz="115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sz="115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4.</a:t>
            </a:r>
            <a:r>
              <a:rPr lang="uz-Cyrl-UZ" sz="115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5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Go‘ro‘g‘lining</a:t>
            </a:r>
            <a:r>
              <a:rPr lang="en-US" sz="115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5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tug‘ilishi</a:t>
            </a:r>
            <a:r>
              <a:rPr lang="en-US" sz="115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5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15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5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xalq</a:t>
            </a:r>
            <a:r>
              <a:rPr lang="en-US" sz="115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5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manfaati</a:t>
            </a:r>
            <a:r>
              <a:rPr lang="en-US" sz="115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5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yo‘lida</a:t>
            </a:r>
            <a:r>
              <a:rPr lang="en-US" sz="115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5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qahramonlik</a:t>
            </a:r>
            <a:r>
              <a:rPr lang="en-US" sz="115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5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ko‘rsatishida</a:t>
            </a:r>
            <a:r>
              <a:rPr lang="en-US" sz="115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5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kimlarning</a:t>
            </a:r>
            <a:r>
              <a:rPr lang="en-US" sz="115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5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xizmati</a:t>
            </a:r>
            <a:r>
              <a:rPr lang="en-US" sz="115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5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115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  <a:r>
              <a:rPr lang="uz-Cyrl-UZ" sz="115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5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Go‘ro‘g‘lining</a:t>
            </a:r>
            <a:r>
              <a:rPr lang="en-US" sz="115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5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tug‘ilishi</a:t>
            </a:r>
            <a:r>
              <a:rPr lang="en-US" sz="115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5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15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5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xalq</a:t>
            </a:r>
            <a:r>
              <a:rPr lang="en-US" sz="115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5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manfaati</a:t>
            </a:r>
            <a:r>
              <a:rPr lang="en-US" sz="115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5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yo‘lida</a:t>
            </a:r>
            <a:r>
              <a:rPr lang="en-US" sz="115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5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qahramonlik</a:t>
            </a:r>
            <a:r>
              <a:rPr lang="en-US" sz="115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5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ko‘rsatishida</a:t>
            </a:r>
            <a:r>
              <a:rPr lang="en-US" sz="115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5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chiltanlar</a:t>
            </a:r>
            <a:r>
              <a:rPr lang="en-US" sz="115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5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15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5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Xizr</a:t>
            </a:r>
            <a:r>
              <a:rPr lang="en-US" sz="115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5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alayhissalomning</a:t>
            </a:r>
            <a:r>
              <a:rPr lang="en-US" sz="115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5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xizmatlari</a:t>
            </a:r>
            <a:r>
              <a:rPr lang="en-US" sz="115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5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115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5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bo‘ladi</a:t>
            </a:r>
            <a:endParaRPr lang="ru-RU" sz="1150" dirty="0">
              <a:solidFill>
                <a:srgbClr val="000000"/>
              </a:solidFill>
            </a:endParaRPr>
          </a:p>
          <a:p>
            <a:r>
              <a:rPr lang="uz-Cyrl-UZ" sz="115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endParaRPr lang="en-US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9845" y="755948"/>
            <a:ext cx="1440160" cy="2088232"/>
          </a:xfrm>
          <a:prstGeom prst="rect">
            <a:avLst/>
          </a:prstGeom>
          <a:noFill/>
          <a:effectLst>
            <a:innerShdw blurRad="63500" dist="50800" dir="13500000">
              <a:schemeClr val="accent5">
                <a:alpha val="50000"/>
              </a:schemeClr>
            </a:innerShdw>
          </a:effectLst>
        </p:spPr>
      </p:pic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Go‘ro‘g‘lining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tug‘ilishi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dostonining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</a:t>
            </a:r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sujeti</a:t>
            </a:r>
            <a:endParaRPr sz="20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643" y="691350"/>
            <a:ext cx="557216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Cyrl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Doston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voqealari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Zargar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yurtining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podshosi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Shohdorxonning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Yovmit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yurtiga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bosqinchilik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urushi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rivojlanib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boradi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Shohdorxon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vaziri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Holmonning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ziga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quloq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solmay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Taka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turkman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yurtiga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yurish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Asqar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tog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ida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mullavachchalarni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lga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orasida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Odilxon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podshoning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nevarasi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Ravshanbek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Jig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alixon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degan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bekning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Gajdumbek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qizi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Bibi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Hilol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bor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Urushda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Shohdorxon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podsho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mag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lub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Odilxon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podshodan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muhlat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ragan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Odilxon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podsho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mullavachchalarni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yib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yuborishini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aytdi</a:t>
            </a:r>
            <a:r>
              <a:rPr lang="uz-Cyrl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952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Go‘ro‘g‘lining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tug‘ilishi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dostonining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</a:t>
            </a:r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sujeti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0481" y="577982"/>
            <a:ext cx="559755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313" indent="11113" algn="just">
              <a:buNone/>
            </a:pPr>
            <a:r>
              <a:rPr lang="uz-Cyrl-UZ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Shohdorxonning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Hamza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degan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odami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Ravshanbekni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il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olaman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deb,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sandiqqa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solib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yurtiga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ketadi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Shohdorxonning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lashkarlari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orasida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Gajdumbek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Bibi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Hilol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Zargar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yurtiga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kelib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qoladi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87313" indent="11113" algn="just">
              <a:buNone/>
            </a:pP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Oradan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yillar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Ravshanbek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Bibi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Hilol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turmush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qurdilar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Gajdumbek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Ravshanbek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Bibi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Hilolni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keyin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ketish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yurtlarini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rib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kelishga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ketishadi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El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orasida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Gajdumbek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Ravshanbek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qochib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ketibdi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Shohdorxonning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nglini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qora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qilibdi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degan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gap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tarqalibdi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Bibi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Hilol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Shohdorxonning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odamlari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ldirmoqchi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ekanligini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eshitib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Allohdan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jonini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olishini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rabdi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462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76016"/>
          </a:xfrm>
          <a:solidFill>
            <a:srgbClr val="0070C0"/>
          </a:solidFill>
        </p:spPr>
        <p:txBody>
          <a:bodyPr/>
          <a:lstStyle/>
          <a:p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Go‘ro‘g‘lining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tug‘ilishi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dostonining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sujeti</a:t>
            </a:r>
            <a:r>
              <a:rPr lang="en-US" sz="1400" dirty="0" smtClean="0">
                <a:solidFill>
                  <a:schemeClr val="bg1"/>
                </a:solidFill>
              </a:rPr>
              <a:t/>
            </a:r>
            <a:br>
              <a:rPr lang="en-US" sz="1400" dirty="0" smtClean="0">
                <a:solidFill>
                  <a:schemeClr val="bg1"/>
                </a:solidFill>
              </a:rPr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0" y="592110"/>
            <a:ext cx="3887837" cy="2528132"/>
          </a:xfrm>
        </p:spPr>
        <p:txBody>
          <a:bodyPr>
            <a:normAutofit/>
          </a:bodyPr>
          <a:lstStyle/>
          <a:p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Gajdumbekning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Rustambek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degan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xizmatkori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</a:t>
            </a:r>
            <a:r>
              <a:rPr lang="en-US" sz="1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lib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u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Bibi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Hiloldan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xabar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olgani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kelib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1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lib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yotganini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</a:t>
            </a:r>
            <a:r>
              <a:rPr lang="en-US" sz="1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radi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Rustambek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Bibi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Hilolni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dafn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etadi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Qizig</a:t>
            </a:r>
            <a:r>
              <a:rPr lang="en-US" sz="1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shundaki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Bibi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Hilol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vafot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etganida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homilador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</a:t>
            </a:r>
            <a:r>
              <a:rPr lang="en-US" sz="1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ladi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oradan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vaqt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1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tib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qabrda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farzandli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</a:t>
            </a:r>
            <a:r>
              <a:rPr lang="en-US" sz="1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ladi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Bibi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Hilolga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Momo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Havo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Anbar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ena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Fotma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buvi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qirq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chiltanlar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Hazrati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Xizr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yordam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beradi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Chaqaloqni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Go</a:t>
            </a:r>
            <a:r>
              <a:rPr lang="en-US" sz="1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</a:t>
            </a:r>
            <a:r>
              <a:rPr lang="en-US" sz="1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</a:t>
            </a:r>
            <a:r>
              <a:rPr lang="en-US" sz="15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li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deb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ataydilar</a:t>
            </a:r>
            <a:r>
              <a:rPr lang="en-US" sz="15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5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5" name="Picture 2" descr="C:\Documents and Settings\User\Рабочий стол\adabiyot_1qism_11_uzb_025.bmp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 l="9561" t="14380" r="12332" b="10846"/>
          <a:stretch>
            <a:fillRect/>
          </a:stretch>
        </p:blipFill>
        <p:spPr bwMode="auto">
          <a:xfrm flipH="1">
            <a:off x="3887836" y="565271"/>
            <a:ext cx="1856823" cy="26640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Ona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yurtga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chorlov</a:t>
            </a:r>
            <a:endParaRPr sz="32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3643" y="574394"/>
            <a:ext cx="5572164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9050">
              <a:buNone/>
            </a:pP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Go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libek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am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sarg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aytar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yuzingni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              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          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Chiroqqinam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dushman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bosdi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izingni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                                    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      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Tura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solib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ketgin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Yovmit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yurtingga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                               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 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Farzandim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uyqudan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ochgin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zingni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indent="19050">
              <a:buNone/>
            </a:pP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Sarg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aygandir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Hiloloyning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siyog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                                          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Sening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otang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Yovmit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shahrining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begi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                                      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Bora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solib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keta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bergin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Yovmitga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                                    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Rozi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lsin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Hiloloyning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arvohi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                                             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Arvoh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rozi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Xudo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rozi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farzandim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…</a:t>
            </a:r>
          </a:p>
          <a:p>
            <a:pPr>
              <a:buNone/>
            </a:pP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Tushiga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kirgan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Hazrat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Xizrning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chorlovidan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Taka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Yovmit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yurtiga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ketish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Rustambekdan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fotiha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raydi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57231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Ona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yurtga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chorlov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5081" y="691349"/>
            <a:ext cx="54292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Bolam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ketsang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aqlimni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shoshirdim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                         </a:t>
            </a:r>
            <a:r>
              <a:rPr lang="ru-RU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                                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Sirni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aytmay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animlardan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yashirdim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                         </a:t>
            </a:r>
            <a:r>
              <a:rPr lang="ru-RU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                          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Eson-omon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borgin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Turkman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yurtiga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                             </a:t>
            </a:r>
            <a:r>
              <a:rPr lang="ru-RU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                        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Sog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-salomat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rgin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ota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yurtingni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                              </a:t>
            </a:r>
            <a:r>
              <a:rPr lang="ru-RU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                   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Safaring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chirog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im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bexatar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lsin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! 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deya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Go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liga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oq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fotiha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beradi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Darslikda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Go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li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Shirvon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yurtining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podshosi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Rayhon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arabga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qarata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aytgan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zlaridan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pahlavon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rqmas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jasur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ziga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ishongan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podshoh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ekanligini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anglaymiz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Ostingda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ynaydi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chin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tulpor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oting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                </a:t>
            </a:r>
            <a:r>
              <a:rPr lang="ru-RU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                            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Rustamga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xshaydi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shon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-u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shavkating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                  </a:t>
            </a:r>
            <a:r>
              <a:rPr lang="ru-RU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                        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Qayerda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mehmonjon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sening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elating,                     </a:t>
            </a:r>
            <a:r>
              <a:rPr lang="ru-RU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                           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Ajdaho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nishonim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qaydin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larsan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234884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“</a:t>
            </a:r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Go‘ro‘g‘lining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tug‘ilishi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dostoning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sujeti</a:t>
            </a:r>
            <a:endParaRPr sz="20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3643" y="649754"/>
            <a:ext cx="557216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/>
            <a:r>
              <a:rPr 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Parokanda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bo‘layozgan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Taka-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Yovmit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elida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Go‘ro‘g‘lining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kelishi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tub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burilishlar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sodir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marL="90488" indent="-90488"/>
            <a:r>
              <a:rPr 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Eng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muhimi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u el-yurt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sha’nini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shavkatini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or-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nomusini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tiklaydi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marL="90488" indent="-90488"/>
            <a:r>
              <a:rPr 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Go‘ro‘g‘lida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yigitlik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burchi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mas’uliyatini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his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etish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juda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kuchli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darajada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shakllangan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Ayni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mana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tuyg‘u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harakatga</a:t>
            </a:r>
            <a:r>
              <a:rPr 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soladi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kuchiga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kuch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bag‘ishlaydi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…</a:t>
            </a:r>
            <a:endParaRPr lang="ru-RU" sz="16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4830821" y="2196108"/>
            <a:ext cx="834986" cy="947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121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19" y="1535"/>
            <a:ext cx="5751631" cy="5743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Dostonda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keltirilgan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maqollar</a:t>
            </a:r>
            <a:endParaRPr sz="2800" dirty="0">
              <a:solidFill>
                <a:schemeClr val="bg1"/>
              </a:solidFill>
            </a:endParaRPr>
          </a:p>
        </p:txBody>
      </p:sp>
      <p:graphicFrame>
        <p:nvGraphicFramePr>
          <p:cNvPr id="4" name="Содержимое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8891048"/>
              </p:ext>
            </p:extLst>
          </p:nvPr>
        </p:nvGraphicFramePr>
        <p:xfrm>
          <a:off x="7818" y="575929"/>
          <a:ext cx="5751631" cy="29260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37908"/>
                <a:gridCol w="1091644"/>
                <a:gridCol w="2056867"/>
                <a:gridCol w="1165212"/>
              </a:tblGrid>
              <a:tr h="61206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Dostonda</a:t>
                      </a:r>
                      <a:r>
                        <a:rPr lang="en-US" sz="1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qo‘llanilgan</a:t>
                      </a:r>
                      <a:r>
                        <a:rPr lang="en-US" sz="1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maqol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Uning</a:t>
                      </a:r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hozirgi</a:t>
                      </a:r>
                      <a:r>
                        <a:rPr lang="en-US" sz="14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varianti</a:t>
                      </a:r>
                      <a:endParaRPr lang="ru-RU" sz="14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Dostondagi</a:t>
                      </a:r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vazifasi</a:t>
                      </a:r>
                      <a:endParaRPr lang="ru-RU" sz="16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Qo</a:t>
                      </a:r>
                      <a:r>
                        <a:rPr lang="en-US" sz="1400" b="1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‘</a:t>
                      </a:r>
                      <a:r>
                        <a:rPr lang="en-US" sz="14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shimcha</a:t>
                      </a:r>
                      <a:r>
                        <a:rPr lang="en-US" sz="1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izohlar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08444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Er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berganda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dast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berar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dast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berganda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berar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</a:t>
                      </a:r>
                      <a:endParaRPr lang="ru-RU" sz="11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Yo</a:t>
                      </a:r>
                      <a:r>
                        <a:rPr lang="en-US" sz="1100" baseline="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‘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</a:t>
                      </a:r>
                      <a:endParaRPr lang="ru-RU" sz="11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Rustambek</a:t>
                      </a:r>
                      <a:r>
                        <a:rPr lang="en-US" sz="11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tomonidan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</a:t>
                      </a:r>
                      <a:r>
                        <a:rPr lang="en-US" sz="1100" b="1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‘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</a:t>
                      </a:r>
                      <a:r>
                        <a:rPr lang="en-US" sz="1100" b="1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‘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</a:t>
                      </a:r>
                      <a:r>
                        <a:rPr lang="en-US" sz="1100" b="1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‘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lining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Bibi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Hilolga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bevosita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daxldorligini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tasavvur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qila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olishga</a:t>
                      </a:r>
                      <a:r>
                        <a:rPr lang="en-US" sz="11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aseline="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ishora</a:t>
                      </a:r>
                      <a:r>
                        <a:rPr lang="en-US" sz="11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aseline="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qiladi</a:t>
                      </a:r>
                      <a:r>
                        <a:rPr lang="en-US" sz="11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baseline="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uning</a:t>
                      </a:r>
                      <a:r>
                        <a:rPr lang="en-US" sz="11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aseline="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harakatga</a:t>
                      </a:r>
                      <a:r>
                        <a:rPr lang="en-US" sz="11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aseline="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tushishini</a:t>
                      </a:r>
                      <a:r>
                        <a:rPr lang="en-US" sz="11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aseline="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dalillaydi</a:t>
                      </a:r>
                      <a:endParaRPr lang="ru-RU" sz="11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Hozir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uning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ayni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muqobili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saqlanmagan</a:t>
                      </a:r>
                      <a:endParaRPr lang="ru-RU" sz="11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153961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Haq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saqlasa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balo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yo</a:t>
                      </a:r>
                      <a:r>
                        <a:rPr lang="en-US" sz="1100" b="1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‘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Haq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qarg</a:t>
                      </a:r>
                      <a:r>
                        <a:rPr lang="en-US" sz="1100" b="1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‘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asa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davo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yo</a:t>
                      </a:r>
                      <a:r>
                        <a:rPr lang="en-US" sz="1100" b="1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‘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</a:t>
                      </a:r>
                      <a:endParaRPr lang="ru-RU" sz="11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Qirq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yil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qirg</a:t>
                      </a:r>
                      <a:r>
                        <a:rPr lang="en-US" sz="1100" b="1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‘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kelsa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ham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ajali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yetgan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en-US" sz="1100" b="1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‘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ladi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”, “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Bandaning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emas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11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aseline="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Haqning</a:t>
                      </a:r>
                      <a:r>
                        <a:rPr lang="en-US" sz="11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aseline="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aytgani</a:t>
                      </a:r>
                      <a:r>
                        <a:rPr lang="en-US" sz="11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aseline="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</a:t>
                      </a:r>
                      <a:r>
                        <a:rPr lang="en-US" sz="1100" b="1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‘</a:t>
                      </a:r>
                      <a:r>
                        <a:rPr lang="en-US" sz="1100" baseline="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lar</a:t>
                      </a:r>
                      <a:r>
                        <a:rPr lang="en-US" sz="11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</a:t>
                      </a:r>
                      <a:endParaRPr lang="ru-RU" sz="11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Shohdorxonning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amaldorlari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Bibi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Hilolning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en-US" sz="1100" b="1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‘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lganini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</a:t>
                      </a:r>
                      <a:r>
                        <a:rPr lang="en-US" sz="1100" b="1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‘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rib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“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Bizlar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Bibi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Hilolni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en-US" sz="1100" b="1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‘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ldiramiz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deganimizni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bilib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Bibi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Hilolni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butlar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</a:t>
                      </a:r>
                      <a:r>
                        <a:rPr lang="en-US" sz="1100" b="1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‘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</a:t>
                      </a:r>
                      <a:r>
                        <a:rPr lang="en-US" sz="1100" b="1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‘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ib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en-US" sz="1100" b="1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‘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ldiribdi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Bibi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Hilolga</a:t>
                      </a:r>
                      <a:r>
                        <a:rPr lang="en-US" sz="11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aseline="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qo</a:t>
                      </a:r>
                      <a:r>
                        <a:rPr lang="en-US" sz="1100" b="1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‘</a:t>
                      </a:r>
                      <a:r>
                        <a:rPr lang="en-US" sz="1100" baseline="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en-US" sz="11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aseline="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tekkizmang</a:t>
                      </a:r>
                      <a:r>
                        <a:rPr lang="en-US" sz="11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100" baseline="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Xudoyning</a:t>
                      </a:r>
                      <a:r>
                        <a:rPr lang="en-US" sz="11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aseline="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achchig</a:t>
                      </a:r>
                      <a:r>
                        <a:rPr lang="en-US" sz="1100" b="1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‘</a:t>
                      </a:r>
                      <a:r>
                        <a:rPr lang="en-US" sz="1100" baseline="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11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aseline="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keladi</a:t>
                      </a:r>
                      <a:r>
                        <a:rPr lang="en-US" sz="11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”.</a:t>
                      </a:r>
                      <a:endParaRPr lang="ru-RU" sz="11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3277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151004</TotalTime>
  <Words>667</Words>
  <Application>Microsoft Office PowerPoint</Application>
  <PresentationFormat>Произвольный</PresentationFormat>
  <Paragraphs>69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Open Sans</vt:lpstr>
      <vt:lpstr>Open Sans Light</vt:lpstr>
      <vt:lpstr>Times New Roman</vt:lpstr>
      <vt:lpstr>1_Office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“Go‘ro‘g‘lining tug‘ilishi” dostonining sujeti </vt:lpstr>
      <vt:lpstr>Презентация PowerPoint</vt:lpstr>
      <vt:lpstr>Презентация PowerPoint</vt:lpstr>
      <vt:lpstr>Презентация PowerPoint</vt:lpstr>
      <vt:lpstr>Презентация PowerPoint</vt:lpstr>
      <vt:lpstr>Go‘ro‘g‘liga xos bo‘lgan sifatlar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Учетная запись Майкрософт</cp:lastModifiedBy>
  <cp:revision>1442</cp:revision>
  <dcterms:created xsi:type="dcterms:W3CDTF">2014-10-08T23:03:32Z</dcterms:created>
  <dcterms:modified xsi:type="dcterms:W3CDTF">2020-09-08T12:26:37Z</dcterms:modified>
</cp:coreProperties>
</file>